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8" r:id="rId5"/>
    <p:sldId id="264" r:id="rId6"/>
    <p:sldId id="257" r:id="rId7"/>
    <p:sldId id="258" r:id="rId8"/>
    <p:sldId id="259" r:id="rId9"/>
    <p:sldId id="261" r:id="rId10"/>
    <p:sldId id="262" r:id="rId11"/>
    <p:sldId id="263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75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498" y="-48"/>
      </p:cViewPr>
      <p:guideLst>
        <p:guide orient="horz" pos="23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7D14-AB96-483A-BB45-18C488F15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0CD00-1736-43EA-94A9-22621A302F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2DED9-CDF2-49A6-B230-2225EA2B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48987-5D43-4D54-BFBC-F04F929F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23FD9-C515-424A-B9EA-C25DC351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4978969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67942-3988-4282-A205-4906024E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51795-7FCC-4630-AC99-3B77433C8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43D25-15ED-46DB-8883-AA5755A5D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5B18B-B1B1-4448-8EF7-DB266AA6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9A876-4BF9-4EB5-B51E-7AE95A85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0167015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BE06-7C96-4A25-8280-F1D28A1A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B5E02-7EA6-43EB-AD37-67DA476AB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0F99B-C4FE-4C3B-A5B2-0094F72A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9342C-34C4-41DE-9423-7852647A1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CF938-09BE-4707-8483-4E80458C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7765192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E51C0-0AEC-4952-8A43-9BD482558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A0D03-142C-4845-8007-E4AA569B01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B58AD-B8F0-4E80-BA74-9F4D4B8D1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1EB36-D13C-45E6-A956-C27867098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E3215-03C7-43D9-B354-EFE0E8627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151CB-0891-47A9-AD95-FBFD1E6EF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4336465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3A20-9B73-42D2-8C12-4EC3A0F78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BBA1B-56AF-49D3-B1CB-B1D9AFFC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B2A9A-1021-44D9-95F6-984DC122E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F0DD36-7336-4356-AD7A-A3F7528186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3AA93-A572-4B60-9122-E62620209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59B6F-7314-4C7A-A502-7C9DFA1AA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15A2D5-0C93-48CC-B288-C0CABDBF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CC7FFE-CA95-49BB-914F-E2D52C87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0089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4911-A996-4D35-921C-8EA574FD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EE904-4569-4C58-9EC5-753D7F1B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5B07C-1F31-47B8-A651-ABDB7081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53072-8580-4E97-9E9E-8808D6771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5237750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DA7366-90AD-4CC7-B0D8-98440FB91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B132C0-4FC5-45AA-BD87-9922C2499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537AE-4B5B-49B5-B8D3-0253373C9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4070815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5DF4-5DF2-4DB7-BAEC-818122809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979C6-CACC-40C1-8501-AAD36FB31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E63B3-0E74-4B81-ADB8-4054F9A18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35358-EE1A-4259-B129-5375D24B9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64012-99FA-435D-AFC9-DB6DACAE0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C2859-6496-4F8A-BBD7-237C5B21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6835036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370F-6A2C-480C-A3C7-C8F3F4A0A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1D9F59-C5F2-444A-B0AC-A9F20A0EA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C3BD6-D00A-43A6-87DA-C40584D99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FC7B0-FFBF-400C-8B31-33AFE12BA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E4638-08F3-46D9-8B2D-F142743BE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62515-A1BD-4CD8-8278-728D73B0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1173320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7DC5-BC06-42E7-BBB6-AE3E6A6D3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1B94B-6A35-43E7-AE45-26B32E7F0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C8A2E-35CC-4480-AF67-3222728CD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3D4B7-FF9A-49B7-BC0F-875831C4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2A8B2-742A-4221-8C02-A5A2F98AD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0697689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D72001-5566-4AFB-AE95-FE3445160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558A12-8A73-4835-82F8-3F1E4594A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6FCB1-71F8-466A-8AC2-996E3014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8598F-8EA8-418B-899A-CA79F43B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29A3F-C3E7-47EB-BE58-6CE446BB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6119569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5142D4-9AFD-4242-AE6D-6DA8B6F0F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059A3-4F06-42C2-ACBB-2A2D747EE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098A2-3628-4498-BE10-6290816BB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8864B-6B79-4C4A-8A80-5A61E71711C8}" type="datetimeFigureOut">
              <a:rPr lang="en-ID" smtClean="0"/>
              <a:t>07/04/2023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2E827-5407-4D7D-9009-E47C0A09D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B9539-D1C5-46A4-9EEC-7D16781B8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CE9EB-6625-4F45-A548-89BEFA15E55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11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BE80289-A48C-44AF-8748-12365BD5D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840" y="-1399821"/>
            <a:ext cx="12435840" cy="96576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6E73E7-C22B-452C-8C6B-686E5F781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332" y="2384444"/>
            <a:ext cx="1283328" cy="1237906"/>
          </a:xfrm>
          <a:prstGeom prst="ellips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AB9AFB8-2498-439B-99E5-C0AA5A14E0DF}"/>
              </a:ext>
            </a:extLst>
          </p:cNvPr>
          <p:cNvSpPr txBox="1"/>
          <p:nvPr/>
        </p:nvSpPr>
        <p:spPr>
          <a:xfrm>
            <a:off x="1989708" y="1431111"/>
            <a:ext cx="8212577" cy="1323439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Forte" panose="03060902040502070203" pitchFamily="66" charset="0"/>
              </a:rPr>
              <a:t>1 Jam</a:t>
            </a:r>
          </a:p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Forte" panose="03060902040502070203" pitchFamily="66" charset="0"/>
              </a:rPr>
              <a:t> </a:t>
            </a:r>
            <a:r>
              <a:rPr lang="en-US" sz="44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Mempelajari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 </a:t>
            </a:r>
            <a:r>
              <a:rPr lang="en-US" sz="44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Sirah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 </a:t>
            </a:r>
            <a:r>
              <a:rPr lang="en-US" sz="44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Nabawiyah</a:t>
            </a:r>
            <a:endParaRPr lang="en-ID" sz="3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429B38-2E9B-4EF9-8119-5486EE34671D}"/>
              </a:ext>
            </a:extLst>
          </p:cNvPr>
          <p:cNvSpPr txBox="1"/>
          <p:nvPr/>
        </p:nvSpPr>
        <p:spPr>
          <a:xfrm>
            <a:off x="2569696" y="3625148"/>
            <a:ext cx="70526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Diterjemahkan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nadhom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: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Brush Script MT" panose="03060802040406070304" pitchFamily="66" charset="0"/>
              </a:rPr>
              <a:t> </a:t>
            </a:r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Al-</a:t>
            </a:r>
            <a:r>
              <a:rPr lang="en-US" sz="4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Munirah</a:t>
            </a:r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 fi</a:t>
            </a:r>
            <a:r>
              <a:rPr lang="ar-SA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 </a:t>
            </a:r>
            <a:r>
              <a:rPr lang="en-US" sz="4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Muhimmi</a:t>
            </a:r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 as-</a:t>
            </a:r>
            <a:r>
              <a:rPr lang="en-US" sz="4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Sirah</a:t>
            </a:r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Brush Script MT" panose="03060802040406070304" pitchFamily="66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Karya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Syaikh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sholih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al-</a:t>
            </a:r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ushoimy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ar-SA" sz="2000" dirty="0">
                <a:solidFill>
                  <a:schemeClr val="bg1"/>
                </a:solidFill>
                <a:latin typeface="Agency FB" panose="020B0503020202020204" pitchFamily="34" charset="0"/>
              </a:rPr>
              <a:t>حفظه الله </a:t>
            </a:r>
            <a:endParaRPr lang="en-ID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196C1F-BE3F-4E14-B2D6-479960903857}"/>
              </a:ext>
            </a:extLst>
          </p:cNvPr>
          <p:cNvSpPr txBox="1"/>
          <p:nvPr/>
        </p:nvSpPr>
        <p:spPr>
          <a:xfrm>
            <a:off x="3048000" y="5239674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gency FB" panose="020B0503020202020204" pitchFamily="34" charset="0"/>
              </a:rPr>
              <a:t>Presented by :</a:t>
            </a:r>
          </a:p>
          <a:p>
            <a:pPr algn="ctr"/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Brush Script MT" panose="03060802040406070304" pitchFamily="66" charset="0"/>
              </a:rPr>
              <a:t> Muhammad Farid Wajdi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AF00E5-C850-48FA-91BA-5B013CB691EC}"/>
              </a:ext>
            </a:extLst>
          </p:cNvPr>
          <p:cNvSpPr txBox="1"/>
          <p:nvPr/>
        </p:nvSpPr>
        <p:spPr>
          <a:xfrm>
            <a:off x="2447778" y="1749090"/>
            <a:ext cx="70526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Bahan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Mapel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Sejarah </a:t>
            </a:r>
            <a:r>
              <a:rPr lang="en-US" sz="2000" dirty="0" err="1">
                <a:solidFill>
                  <a:schemeClr val="bg1"/>
                </a:solidFill>
                <a:latin typeface="Agency FB" panose="020B0503020202020204" pitchFamily="34" charset="0"/>
              </a:rPr>
              <a:t>Kebudayaan</a:t>
            </a: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 Islam (SKI) Kelas X SMA/MA</a:t>
            </a:r>
          </a:p>
        </p:txBody>
      </p:sp>
    </p:spTree>
    <p:extLst>
      <p:ext uri="{BB962C8B-B14F-4D97-AF65-F5344CB8AC3E}">
        <p14:creationId xmlns:p14="http://schemas.microsoft.com/office/powerpoint/2010/main" val="963227571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C37086-3CF7-494E-964B-205FEBB3F13E}"/>
              </a:ext>
            </a:extLst>
          </p:cNvPr>
          <p:cNvSpPr txBox="1"/>
          <p:nvPr/>
        </p:nvSpPr>
        <p:spPr>
          <a:xfrm>
            <a:off x="4323520" y="5713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Sirah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 </a:t>
            </a:r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Nabawiyah</a:t>
            </a:r>
            <a:endParaRPr lang="en-ID" sz="3600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8CF7CF4C-9A75-4DE1-A221-1009ADDB0484}"/>
              </a:ext>
            </a:extLst>
          </p:cNvPr>
          <p:cNvSpPr/>
          <p:nvPr/>
        </p:nvSpPr>
        <p:spPr>
          <a:xfrm rot="16200000">
            <a:off x="5770482" y="-2428389"/>
            <a:ext cx="584775" cy="7911546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AF9FA9-E4BC-4437-ADE2-9C674D531E72}"/>
              </a:ext>
            </a:extLst>
          </p:cNvPr>
          <p:cNvSpPr txBox="1"/>
          <p:nvPr/>
        </p:nvSpPr>
        <p:spPr>
          <a:xfrm>
            <a:off x="1447796" y="1780066"/>
            <a:ext cx="1504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Pengertiannya</a:t>
            </a:r>
            <a:r>
              <a:rPr lang="en-US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accent4">
                  <a:lumMod val="40000"/>
                  <a:lumOff val="6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2456E2-8E3A-496B-8B6B-5B77A587889E}"/>
              </a:ext>
            </a:extLst>
          </p:cNvPr>
          <p:cNvSpPr txBox="1"/>
          <p:nvPr/>
        </p:nvSpPr>
        <p:spPr>
          <a:xfrm>
            <a:off x="3839817" y="1806570"/>
            <a:ext cx="1504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Urgensinya</a:t>
            </a:r>
            <a:r>
              <a:rPr lang="en-US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accent4">
                  <a:lumMod val="40000"/>
                  <a:lumOff val="6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BDF174-8AB4-4CEA-91ED-198348EBD778}"/>
              </a:ext>
            </a:extLst>
          </p:cNvPr>
          <p:cNvSpPr txBox="1"/>
          <p:nvPr/>
        </p:nvSpPr>
        <p:spPr>
          <a:xfrm>
            <a:off x="6341162" y="1819771"/>
            <a:ext cx="1924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Hukum </a:t>
            </a:r>
            <a:r>
              <a:rPr lang="en-US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mempelajarinya</a:t>
            </a:r>
            <a:r>
              <a:rPr lang="en-US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accent4">
                  <a:lumMod val="40000"/>
                  <a:lumOff val="6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9FE596-6B8E-4CA4-8A60-82DAE21AD4C6}"/>
              </a:ext>
            </a:extLst>
          </p:cNvPr>
          <p:cNvSpPr txBox="1"/>
          <p:nvPr/>
        </p:nvSpPr>
        <p:spPr>
          <a:xfrm>
            <a:off x="8909258" y="1832570"/>
            <a:ext cx="2748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Perhatian</a:t>
            </a:r>
            <a:r>
              <a:rPr lang="en-US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 para </a:t>
            </a:r>
            <a:r>
              <a:rPr lang="en-US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salaf</a:t>
            </a:r>
            <a:r>
              <a:rPr lang="en-US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terhadapnya</a:t>
            </a:r>
            <a:endParaRPr lang="en-ID" i="1" dirty="0">
              <a:solidFill>
                <a:schemeClr val="accent4">
                  <a:lumMod val="40000"/>
                  <a:lumOff val="60000"/>
                </a:schemeClr>
              </a:solidFill>
              <a:latin typeface="Agency FB" panose="020B05030202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9D5939B-8243-42F4-BCA5-C535EA7102E8}"/>
              </a:ext>
            </a:extLst>
          </p:cNvPr>
          <p:cNvCxnSpPr/>
          <p:nvPr/>
        </p:nvCxnSpPr>
        <p:spPr>
          <a:xfrm>
            <a:off x="4280448" y="1527384"/>
            <a:ext cx="0" cy="29238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A70ACC-7F01-456C-BABE-77C2955347DA}"/>
              </a:ext>
            </a:extLst>
          </p:cNvPr>
          <p:cNvCxnSpPr/>
          <p:nvPr/>
        </p:nvCxnSpPr>
        <p:spPr>
          <a:xfrm>
            <a:off x="7255558" y="1527384"/>
            <a:ext cx="0" cy="29238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4C14C75-8AE7-44E5-857F-07C8AF6E326B}"/>
              </a:ext>
            </a:extLst>
          </p:cNvPr>
          <p:cNvSpPr txBox="1"/>
          <p:nvPr/>
        </p:nvSpPr>
        <p:spPr>
          <a:xfrm>
            <a:off x="1053544" y="2202406"/>
            <a:ext cx="20805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Ilmu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tentang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perjalanan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hidup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Nabi </a:t>
            </a:r>
            <a:r>
              <a:rPr lang="ar-SA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mulai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dari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kelahiran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beliau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sampai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wafat</a:t>
            </a:r>
            <a:endParaRPr lang="en-ID" sz="20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D25A62-4695-4D1F-9713-D16C64B04A21}"/>
              </a:ext>
            </a:extLst>
          </p:cNvPr>
          <p:cNvSpPr txBox="1"/>
          <p:nvPr/>
        </p:nvSpPr>
        <p:spPr>
          <a:xfrm>
            <a:off x="3425685" y="2216424"/>
            <a:ext cx="24052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Firman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Allah </a:t>
            </a:r>
            <a:r>
              <a:rPr lang="en-US" sz="16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-yang </a:t>
            </a:r>
            <a:r>
              <a:rPr lang="en-US" sz="16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artinya</a:t>
            </a:r>
            <a:r>
              <a:rPr lang="en-US" sz="16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-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</a:p>
          <a:p>
            <a: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“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sesungguhnya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pada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diri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Rasulullah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terdapat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</a:t>
            </a:r>
            <a:r>
              <a:rPr lang="en-US" sz="2000" b="1" i="1" u="sng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suri</a:t>
            </a:r>
            <a:r>
              <a:rPr lang="en-US" sz="2000" b="1" i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b="1" i="1" u="sng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tauladan</a:t>
            </a:r>
            <a:r>
              <a:rPr lang="en-US" sz="2000" b="1" i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yang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baik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bagi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kalian”</a:t>
            </a:r>
            <a:endParaRPr lang="ar-SA" sz="2000" i="1" dirty="0">
              <a:solidFill>
                <a:schemeClr val="accent4">
                  <a:lumMod val="60000"/>
                  <a:lumOff val="4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rtl="1"/>
            <a:r>
              <a:rPr lang="ar-SA" sz="1600" i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(الأحزاب : 21)</a:t>
            </a:r>
            <a:endParaRPr lang="en-ID" sz="1600" i="1" dirty="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304785A-CECA-441D-AB5C-5B52C537018D}"/>
              </a:ext>
            </a:extLst>
          </p:cNvPr>
          <p:cNvSpPr/>
          <p:nvPr/>
        </p:nvSpPr>
        <p:spPr>
          <a:xfrm>
            <a:off x="2941969" y="3313043"/>
            <a:ext cx="503596" cy="1060174"/>
          </a:xfrm>
          <a:custGeom>
            <a:avLst/>
            <a:gdLst>
              <a:gd name="connsiteX0" fmla="*/ 490344 w 503596"/>
              <a:gd name="connsiteY0" fmla="*/ 0 h 1060174"/>
              <a:gd name="connsiteX1" fmla="*/ 14 w 503596"/>
              <a:gd name="connsiteY1" fmla="*/ 569844 h 1060174"/>
              <a:gd name="connsiteX2" fmla="*/ 503596 w 503596"/>
              <a:gd name="connsiteY2" fmla="*/ 1060174 h 1060174"/>
              <a:gd name="connsiteX3" fmla="*/ 503596 w 503596"/>
              <a:gd name="connsiteY3" fmla="*/ 1060174 h 1060174"/>
              <a:gd name="connsiteX4" fmla="*/ 477092 w 503596"/>
              <a:gd name="connsiteY4" fmla="*/ 1007166 h 10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596" h="1060174">
                <a:moveTo>
                  <a:pt x="490344" y="0"/>
                </a:moveTo>
                <a:cubicBezTo>
                  <a:pt x="244074" y="196574"/>
                  <a:pt x="-2195" y="393148"/>
                  <a:pt x="14" y="569844"/>
                </a:cubicBezTo>
                <a:cubicBezTo>
                  <a:pt x="2223" y="746540"/>
                  <a:pt x="503596" y="1060174"/>
                  <a:pt x="503596" y="1060174"/>
                </a:cubicBezTo>
                <a:lnTo>
                  <a:pt x="503596" y="1060174"/>
                </a:lnTo>
                <a:lnTo>
                  <a:pt x="477092" y="100716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3C9CEE-497D-40B7-B312-BB9ED3969250}"/>
              </a:ext>
            </a:extLst>
          </p:cNvPr>
          <p:cNvSpPr txBox="1"/>
          <p:nvPr/>
        </p:nvSpPr>
        <p:spPr>
          <a:xfrm>
            <a:off x="2799521" y="4373217"/>
            <a:ext cx="20805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Mempelajari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sirah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merupakan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jalan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untuk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meneladani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Nabi </a:t>
            </a:r>
            <a:r>
              <a:rPr lang="ar-SA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endParaRPr lang="en-ID" sz="2000" dirty="0">
              <a:solidFill>
                <a:schemeClr val="bg1"/>
              </a:solidFill>
            </a:endParaRP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23D904B1-3972-46B2-9176-CF2A992441E6}"/>
              </a:ext>
            </a:extLst>
          </p:cNvPr>
          <p:cNvSpPr/>
          <p:nvPr/>
        </p:nvSpPr>
        <p:spPr>
          <a:xfrm rot="16200000">
            <a:off x="6925534" y="1664420"/>
            <a:ext cx="620307" cy="1749285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bg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0B53C6-8834-46C4-A422-4832ADA9E9D8}"/>
              </a:ext>
            </a:extLst>
          </p:cNvPr>
          <p:cNvSpPr txBox="1"/>
          <p:nvPr/>
        </p:nvSpPr>
        <p:spPr>
          <a:xfrm>
            <a:off x="6042991" y="2831977"/>
            <a:ext cx="20805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Wajib</a:t>
            </a:r>
            <a:endParaRPr lang="en-ID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C51B59-52A3-4E84-BEBE-9639805ED047}"/>
              </a:ext>
            </a:extLst>
          </p:cNvPr>
          <p:cNvSpPr txBox="1"/>
          <p:nvPr/>
        </p:nvSpPr>
        <p:spPr>
          <a:xfrm>
            <a:off x="7755834" y="2831977"/>
            <a:ext cx="20805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sunnah</a:t>
            </a:r>
            <a:endParaRPr lang="en-ID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E9210FC-4B29-4929-9B04-5635EC00687A}"/>
              </a:ext>
            </a:extLst>
          </p:cNvPr>
          <p:cNvCxnSpPr/>
          <p:nvPr/>
        </p:nvCxnSpPr>
        <p:spPr>
          <a:xfrm>
            <a:off x="6341162" y="3177279"/>
            <a:ext cx="0" cy="29238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FD35F06-6F7E-49C7-B178-552159468B7C}"/>
              </a:ext>
            </a:extLst>
          </p:cNvPr>
          <p:cNvSpPr txBox="1"/>
          <p:nvPr/>
        </p:nvSpPr>
        <p:spPr>
          <a:xfrm>
            <a:off x="5408540" y="3521232"/>
            <a:ext cx="2080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mengetahui</a:t>
            </a:r>
            <a:r>
              <a:rPr lang="en-US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4 </a:t>
            </a:r>
            <a:r>
              <a:rPr lang="en-US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hal</a:t>
            </a:r>
            <a:r>
              <a:rPr lang="en-US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: 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D8A25F2A-EE17-4FF7-AB92-CD27AC8EF998}"/>
              </a:ext>
            </a:extLst>
          </p:cNvPr>
          <p:cNvSpPr/>
          <p:nvPr/>
        </p:nvSpPr>
        <p:spPr>
          <a:xfrm rot="16200000">
            <a:off x="7681542" y="1848562"/>
            <a:ext cx="549460" cy="4654829"/>
          </a:xfrm>
          <a:prstGeom prst="rightBrace">
            <a:avLst>
              <a:gd name="adj1" fmla="val 0"/>
              <a:gd name="adj2" fmla="val 15170"/>
            </a:avLst>
          </a:prstGeom>
          <a:ln>
            <a:solidFill>
              <a:schemeClr val="bg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98024A-4A05-4F1C-98D2-17B7E118BA19}"/>
              </a:ext>
            </a:extLst>
          </p:cNvPr>
          <p:cNvSpPr txBox="1"/>
          <p:nvPr/>
        </p:nvSpPr>
        <p:spPr>
          <a:xfrm>
            <a:off x="5062329" y="4460255"/>
            <a:ext cx="12788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Nama dan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nasab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beliau</a:t>
            </a:r>
            <a:endParaRPr lang="en-ID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C9DB95-6304-4027-A4C3-685ED0CA8278}"/>
              </a:ext>
            </a:extLst>
          </p:cNvPr>
          <p:cNvSpPr txBox="1"/>
          <p:nvPr/>
        </p:nvSpPr>
        <p:spPr>
          <a:xfrm>
            <a:off x="6341163" y="4441537"/>
            <a:ext cx="12771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Negeri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kelahiran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dan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usia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beliau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ID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B33A2E-E95F-4C2B-992A-D075A8F62B8E}"/>
              </a:ext>
            </a:extLst>
          </p:cNvPr>
          <p:cNvSpPr txBox="1"/>
          <p:nvPr/>
        </p:nvSpPr>
        <p:spPr>
          <a:xfrm>
            <a:off x="9216884" y="2263445"/>
            <a:ext cx="24052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Aly bin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husain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berkata</a:t>
            </a:r>
            <a:r>
              <a:rPr lang="en-US" sz="20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</a:p>
          <a:p>
            <a: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“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sesungguhnya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kami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diajarkan</a:t>
            </a:r>
            <a:r>
              <a:rPr lang="ar-SA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al-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magozi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(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sirah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Nabawiyah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 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sebagaimana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kami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diajarkan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surat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dari</a:t>
            </a:r>
            <a:r>
              <a: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al-Qur’an</a:t>
            </a:r>
            <a:r>
              <a:rPr lang="en-US" sz="20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”</a:t>
            </a:r>
            <a:endParaRPr lang="en-ID" sz="20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F7DEA8-B7D9-4786-9674-EB0E5D313B95}"/>
              </a:ext>
            </a:extLst>
          </p:cNvPr>
          <p:cNvSpPr txBox="1"/>
          <p:nvPr/>
        </p:nvSpPr>
        <p:spPr>
          <a:xfrm>
            <a:off x="9815703" y="4338334"/>
            <a:ext cx="13815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Apa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yang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beliau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bawa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&amp;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dakwahkan</a:t>
            </a:r>
            <a:endParaRPr lang="en-ID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0E0EB4-9059-4E4A-A2C6-6138091DA053}"/>
              </a:ext>
            </a:extLst>
          </p:cNvPr>
          <p:cNvSpPr txBox="1"/>
          <p:nvPr/>
        </p:nvSpPr>
        <p:spPr>
          <a:xfrm>
            <a:off x="7964557" y="4441537"/>
            <a:ext cx="17095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Dengan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apa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beliau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diutus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menjadi</a:t>
            </a: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rasul</a:t>
            </a:r>
            <a:endParaRPr lang="en-ID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E198315-DBA4-46AF-8769-B55F0B591DEA}"/>
              </a:ext>
            </a:extLst>
          </p:cNvPr>
          <p:cNvCxnSpPr>
            <a:cxnSpLocks/>
          </p:cNvCxnSpPr>
          <p:nvPr/>
        </p:nvCxnSpPr>
        <p:spPr>
          <a:xfrm>
            <a:off x="6890282" y="4200939"/>
            <a:ext cx="0" cy="259316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170D472-3B6C-4E91-A5B9-806CE786DD4E}"/>
              </a:ext>
            </a:extLst>
          </p:cNvPr>
          <p:cNvCxnSpPr>
            <a:cxnSpLocks/>
          </p:cNvCxnSpPr>
          <p:nvPr/>
        </p:nvCxnSpPr>
        <p:spPr>
          <a:xfrm>
            <a:off x="8646196" y="4182221"/>
            <a:ext cx="0" cy="259316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0072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  <p:bldP spid="16" grpId="0"/>
      <p:bldP spid="17" grpId="0"/>
      <p:bldP spid="12" grpId="0" animBg="1"/>
      <p:bldP spid="19" grpId="0"/>
      <p:bldP spid="20" grpId="0" animBg="1"/>
      <p:bldP spid="21" grpId="0"/>
      <p:bldP spid="22" grpId="0"/>
      <p:bldP spid="27" grpId="0"/>
      <p:bldP spid="28" grpId="0" animBg="1"/>
      <p:bldP spid="29" grpId="0"/>
      <p:bldP spid="30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C37086-3CF7-494E-964B-205FEBB3F13E}"/>
              </a:ext>
            </a:extLst>
          </p:cNvPr>
          <p:cNvSpPr txBox="1"/>
          <p:nvPr/>
        </p:nvSpPr>
        <p:spPr>
          <a:xfrm>
            <a:off x="4190998" y="88365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Peta </a:t>
            </a:r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Jazirah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 Arab</a:t>
            </a:r>
            <a:endParaRPr lang="en-ID" sz="3600" dirty="0"/>
          </a:p>
        </p:txBody>
      </p:sp>
      <p:pic>
        <p:nvPicPr>
          <p:cNvPr id="1026" name="Picture 2" descr="Dunia 'Arab – M IQbaL Hanafri">
            <a:extLst>
              <a:ext uri="{FF2B5EF4-FFF2-40B4-BE49-F238E27FC236}">
                <a16:creationId xmlns:a16="http://schemas.microsoft.com/office/drawing/2014/main" id="{EBFFBF1F-98E5-4840-8E91-2F8389C2C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24" y="1635522"/>
            <a:ext cx="6843551" cy="48318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73637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C37086-3CF7-494E-964B-205FEBB3F13E}"/>
              </a:ext>
            </a:extLst>
          </p:cNvPr>
          <p:cNvSpPr txBox="1"/>
          <p:nvPr/>
        </p:nvSpPr>
        <p:spPr>
          <a:xfrm>
            <a:off x="4449610" y="9101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Peta </a:t>
            </a:r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Mekkah</a:t>
            </a:r>
            <a:endParaRPr lang="en-ID" sz="3600" dirty="0"/>
          </a:p>
        </p:txBody>
      </p:sp>
      <p:pic>
        <p:nvPicPr>
          <p:cNvPr id="2050" name="Picture 2" descr="Bukit Shafa berada di antara Ka'bah di sebelah barat dan Bukit Qubais di sebelah timur">
            <a:extLst>
              <a:ext uri="{FF2B5EF4-FFF2-40B4-BE49-F238E27FC236}">
                <a16:creationId xmlns:a16="http://schemas.microsoft.com/office/drawing/2014/main" id="{5A3EE756-3FDE-4A01-9882-AF23BA7A36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0" b="2803"/>
          <a:stretch/>
        </p:blipFill>
        <p:spPr bwMode="auto">
          <a:xfrm>
            <a:off x="1821001" y="1927432"/>
            <a:ext cx="4168982" cy="4439478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86F557-CD63-4410-95A7-A90F80E5F0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131" b="4154"/>
          <a:stretch/>
        </p:blipFill>
        <p:spPr>
          <a:xfrm>
            <a:off x="6390240" y="1927432"/>
            <a:ext cx="4155370" cy="443947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211212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05606D5-903B-46AE-AD4C-E54D52DD13B3}"/>
              </a:ext>
            </a:extLst>
          </p:cNvPr>
          <p:cNvCxnSpPr/>
          <p:nvPr/>
        </p:nvCxnSpPr>
        <p:spPr>
          <a:xfrm>
            <a:off x="7056359" y="3512758"/>
            <a:ext cx="0" cy="387496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3CABE361-F1D8-4671-A973-9B16B53B9234}"/>
              </a:ext>
            </a:extLst>
          </p:cNvPr>
          <p:cNvSpPr/>
          <p:nvPr/>
        </p:nvSpPr>
        <p:spPr>
          <a:xfrm rot="5400000">
            <a:off x="8324437" y="3217326"/>
            <a:ext cx="585151" cy="3121309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190979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EA253-0733-4781-B8AD-B81834E6CF25}"/>
              </a:ext>
            </a:extLst>
          </p:cNvPr>
          <p:cNvSpPr/>
          <p:nvPr/>
        </p:nvSpPr>
        <p:spPr>
          <a:xfrm>
            <a:off x="1029750" y="1218757"/>
            <a:ext cx="361212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بحمد ربي أبدأ المنــيره</a:t>
            </a:r>
          </a:p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	ثم الصلاة والسلام السيرَهْ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18ED7B-F1B9-4D12-88C1-B5967E52331F}"/>
              </a:ext>
            </a:extLst>
          </p:cNvPr>
          <p:cNvSpPr/>
          <p:nvPr/>
        </p:nvSpPr>
        <p:spPr>
          <a:xfrm>
            <a:off x="801756" y="2340916"/>
            <a:ext cx="384011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على نبيٍّ اسمه محمَّ</a:t>
            </a: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دُ</a:t>
            </a:r>
            <a:endParaRPr lang="ar-SA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	أبُوه عبد اللَّه منه مفردُ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717400" y="3550223"/>
            <a:ext cx="40088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وجده شيبةُ عبدُ المطّلبْ</a:t>
            </a:r>
          </a:p>
          <a:p>
            <a:pPr algn="r" rtl="1"/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</a:t>
            </a: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من نسل عدنانَ وأصله العربْ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431406-0A3F-42DA-B33B-948263D3357A}"/>
              </a:ext>
            </a:extLst>
          </p:cNvPr>
          <p:cNvSpPr/>
          <p:nvPr/>
        </p:nvSpPr>
        <p:spPr>
          <a:xfrm>
            <a:off x="633044" y="4660989"/>
            <a:ext cx="40088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وأمُّه بنتٌ لوَهْبٍ آمنهْ</a:t>
            </a:r>
          </a:p>
          <a:p>
            <a:pPr algn="r" rtl="1"/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	أجداده بين قريشٍ كائنـــ</a:t>
            </a: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4C159E-A6CA-4881-BCC6-BC8B23D33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030" y="5096856"/>
            <a:ext cx="1253963" cy="1253963"/>
          </a:xfrm>
          <a:prstGeom prst="ellipse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E52EBCF-FDF9-47D6-BF1B-132C18A69D29}"/>
              </a:ext>
            </a:extLst>
          </p:cNvPr>
          <p:cNvSpPr/>
          <p:nvPr/>
        </p:nvSpPr>
        <p:spPr>
          <a:xfrm>
            <a:off x="6060836" y="2844672"/>
            <a:ext cx="1991047" cy="7161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Syaibah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(Abdul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Mutholib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)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5DA0317-F1D8-4C6D-90AB-9760F8F9BB3D}"/>
              </a:ext>
            </a:extLst>
          </p:cNvPr>
          <p:cNvSpPr/>
          <p:nvPr/>
        </p:nvSpPr>
        <p:spPr>
          <a:xfrm>
            <a:off x="6096000" y="3900254"/>
            <a:ext cx="2152716" cy="58515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Abdullah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DF3B8A-9F6B-485E-9891-6B0848845809}"/>
              </a:ext>
            </a:extLst>
          </p:cNvPr>
          <p:cNvSpPr/>
          <p:nvPr/>
        </p:nvSpPr>
        <p:spPr>
          <a:xfrm>
            <a:off x="8943890" y="3900254"/>
            <a:ext cx="2152716" cy="58515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Aminah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Wahb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C01A070-B6DA-4EEE-8166-3F5571448110}"/>
              </a:ext>
            </a:extLst>
          </p:cNvPr>
          <p:cNvSpPr/>
          <p:nvPr/>
        </p:nvSpPr>
        <p:spPr>
          <a:xfrm>
            <a:off x="6060833" y="1689517"/>
            <a:ext cx="1991047" cy="4332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adnan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D4DE9D7-AB06-4245-92F5-60FD13D1DF39}"/>
              </a:ext>
            </a:extLst>
          </p:cNvPr>
          <p:cNvSpPr/>
          <p:nvPr/>
        </p:nvSpPr>
        <p:spPr>
          <a:xfrm>
            <a:off x="6060834" y="596808"/>
            <a:ext cx="1991047" cy="4332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Isma’il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B5F2DA3-286F-4CAB-8770-992B2D8E8122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056357" y="2122786"/>
            <a:ext cx="6203" cy="695382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D825C4-7121-416B-837F-DA82C41C8933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056357" y="1025009"/>
            <a:ext cx="0" cy="664508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860603" y="474582"/>
            <a:ext cx="2152716" cy="58515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Nasab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Nabi 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  <a:cs typeface="Sakkal Majalla" panose="02000000000000000000" pitchFamily="2" charset="-78"/>
              </a:rPr>
              <a:t>ﷺ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706222-5C0E-4E3E-AB57-FCC4082BFD53}"/>
              </a:ext>
            </a:extLst>
          </p:cNvPr>
          <p:cNvSpPr txBox="1"/>
          <p:nvPr/>
        </p:nvSpPr>
        <p:spPr>
          <a:xfrm>
            <a:off x="8177914" y="1589480"/>
            <a:ext cx="30370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Kakek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Nabi </a:t>
            </a:r>
            <a:r>
              <a:rPr lang="en-US" sz="16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ke-20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, 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beliau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adalah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asal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seluruh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kabilah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arab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, dam para ulama </a:t>
            </a:r>
            <a:r>
              <a:rPr lang="en-US" sz="16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sepakat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akan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silsilah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nasab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Nabi </a:t>
            </a:r>
            <a:r>
              <a:rPr lang="ar-SA" sz="1600" i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sampai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adnan</a:t>
            </a:r>
            <a:endParaRPr lang="en-US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0F74A0-42A6-41A1-8F00-E0AD1479132A}"/>
              </a:ext>
            </a:extLst>
          </p:cNvPr>
          <p:cNvSpPr txBox="1"/>
          <p:nvPr/>
        </p:nvSpPr>
        <p:spPr>
          <a:xfrm>
            <a:off x="8248716" y="542581"/>
            <a:ext cx="30370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Para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ahli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sirah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berselisih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tentang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Nasab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Adnan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sampai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Nabi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Isma’il</a:t>
            </a:r>
            <a:endParaRPr lang="en-US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0007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6" grpId="0"/>
      <p:bldP spid="7" grpId="0"/>
      <p:bldP spid="8" grpId="0"/>
      <p:bldP spid="12" grpId="0" animBg="1"/>
      <p:bldP spid="13" grpId="0" animBg="1"/>
      <p:bldP spid="14" grpId="0" animBg="1"/>
      <p:bldP spid="18" grpId="0" animBg="1"/>
      <p:bldP spid="19" grpId="0" animBg="1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EB84705-4296-4344-ADCF-C2F7E11EB102}"/>
              </a:ext>
            </a:extLst>
          </p:cNvPr>
          <p:cNvCxnSpPr>
            <a:cxnSpLocks/>
          </p:cNvCxnSpPr>
          <p:nvPr/>
        </p:nvCxnSpPr>
        <p:spPr>
          <a:xfrm>
            <a:off x="10033561" y="4766775"/>
            <a:ext cx="1312389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190979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EA253-0733-4781-B8AD-B81834E6CF25}"/>
              </a:ext>
            </a:extLst>
          </p:cNvPr>
          <p:cNvSpPr/>
          <p:nvPr/>
        </p:nvSpPr>
        <p:spPr>
          <a:xfrm>
            <a:off x="1092232" y="1243751"/>
            <a:ext cx="3612124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مولده في بلَد الأمينِ</a:t>
            </a:r>
          </a:p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	عام قد</a:t>
            </a: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و</a:t>
            </a: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م الفيل للتبيينِ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18ED7B-F1B9-4D12-88C1-B5967E52331F}"/>
              </a:ext>
            </a:extLst>
          </p:cNvPr>
          <p:cNvSpPr/>
          <p:nvPr/>
        </p:nvSpPr>
        <p:spPr>
          <a:xfrm>
            <a:off x="851275" y="2708915"/>
            <a:ext cx="3840118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في يوم الاثنينِ ربيعِ الأوَّلِ</a:t>
            </a:r>
          </a:p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	في ثاني عشرهِ حسَابًا عوِّلِ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695526" y="4308109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مسترضعًا أتمَّ معْ حلِيمهْ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     </a:t>
            </a: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أربعة الأعوام في غنيمهْ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4C159E-A6CA-4881-BCC6-BC8B23D33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03" y="613760"/>
            <a:ext cx="1040923" cy="104092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514486" y="545827"/>
            <a:ext cx="2767615" cy="69792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Kelahiran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Nabi 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  <a:cs typeface="Sakkal Majalla" panose="02000000000000000000" pitchFamily="2" charset="-78"/>
              </a:rPr>
              <a:t>ﷺ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  <a:cs typeface="Sakkal Majalla" panose="02000000000000000000" pitchFamily="2" charset="-78"/>
              </a:rPr>
              <a:t>&amp; 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Masa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kecil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beliau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EE3A8D2-A4D6-48D0-8654-133155CB71C1}"/>
              </a:ext>
            </a:extLst>
          </p:cNvPr>
          <p:cNvSpPr/>
          <p:nvPr/>
        </p:nvSpPr>
        <p:spPr>
          <a:xfrm>
            <a:off x="5518511" y="2142701"/>
            <a:ext cx="1763867" cy="4137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Agency FB" panose="020B0503020202020204" pitchFamily="34" charset="0"/>
              </a:rPr>
              <a:t>Tempat</a:t>
            </a:r>
            <a:r>
              <a:rPr lang="en-US" sz="1800" dirty="0">
                <a:solidFill>
                  <a:schemeClr val="tx1"/>
                </a:solidFill>
                <a:latin typeface="Agency FB" panose="020B0503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gency FB" panose="020B0503020202020204" pitchFamily="34" charset="0"/>
              </a:rPr>
              <a:t>Kelahiran</a:t>
            </a:r>
            <a:endParaRPr lang="en-ID" sz="1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94F2CFD-ECB8-4AA4-B17A-8E697FD1EAE7}"/>
              </a:ext>
            </a:extLst>
          </p:cNvPr>
          <p:cNvSpPr/>
          <p:nvPr/>
        </p:nvSpPr>
        <p:spPr>
          <a:xfrm>
            <a:off x="7803132" y="2164798"/>
            <a:ext cx="1763867" cy="4137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gency FB" panose="020B0503020202020204" pitchFamily="34" charset="0"/>
              </a:rPr>
              <a:t>Waktu </a:t>
            </a:r>
            <a:r>
              <a:rPr lang="en-US" sz="1800" dirty="0" err="1">
                <a:solidFill>
                  <a:schemeClr val="tx1"/>
                </a:solidFill>
                <a:latin typeface="Agency FB" panose="020B0503020202020204" pitchFamily="34" charset="0"/>
              </a:rPr>
              <a:t>Kelahiran</a:t>
            </a:r>
            <a:endParaRPr lang="en-ID" sz="1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141DCDA-1E2A-457B-8289-2CA5E64D16FD}"/>
              </a:ext>
            </a:extLst>
          </p:cNvPr>
          <p:cNvSpPr/>
          <p:nvPr/>
        </p:nvSpPr>
        <p:spPr>
          <a:xfrm>
            <a:off x="10087753" y="2160962"/>
            <a:ext cx="1763867" cy="4137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gency FB" panose="020B0503020202020204" pitchFamily="34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latin typeface="Agency FB" panose="020B0503020202020204" pitchFamily="34" charset="0"/>
              </a:rPr>
              <a:t>Menyusi</a:t>
            </a:r>
            <a:r>
              <a:rPr lang="en-US" dirty="0">
                <a:solidFill>
                  <a:schemeClr val="tx1"/>
                </a:solidFill>
                <a:latin typeface="Agency FB" panose="020B0503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gency FB" panose="020B0503020202020204" pitchFamily="34" charset="0"/>
              </a:rPr>
              <a:t>Beliau</a:t>
            </a:r>
            <a:endParaRPr lang="en-ID" sz="18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6F2D6058-EF83-47F6-BD0E-B08E4FFB16AD}"/>
              </a:ext>
            </a:extLst>
          </p:cNvPr>
          <p:cNvSpPr/>
          <p:nvPr/>
        </p:nvSpPr>
        <p:spPr>
          <a:xfrm rot="5400000" flipH="1">
            <a:off x="8406618" y="-445834"/>
            <a:ext cx="533860" cy="4598504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A02E1D8-76AA-4926-8445-37517606CBF8}"/>
              </a:ext>
            </a:extLst>
          </p:cNvPr>
          <p:cNvCxnSpPr/>
          <p:nvPr/>
        </p:nvCxnSpPr>
        <p:spPr>
          <a:xfrm>
            <a:off x="8686376" y="1733710"/>
            <a:ext cx="0" cy="387496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D42CED5-E89D-4E3F-A755-808533AB9755}"/>
              </a:ext>
            </a:extLst>
          </p:cNvPr>
          <p:cNvSpPr/>
          <p:nvPr/>
        </p:nvSpPr>
        <p:spPr>
          <a:xfrm>
            <a:off x="5518511" y="2588800"/>
            <a:ext cx="1763867" cy="716108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Mekkah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7E09A46-0F05-458E-990F-A142B3CD81BB}"/>
              </a:ext>
            </a:extLst>
          </p:cNvPr>
          <p:cNvSpPr/>
          <p:nvPr/>
        </p:nvSpPr>
        <p:spPr>
          <a:xfrm>
            <a:off x="7803132" y="2628556"/>
            <a:ext cx="1763867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Hari </a:t>
            </a:r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Senin</a:t>
            </a:r>
            <a:endParaRPr lang="en-ID" sz="1800" dirty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63B0A4C-80E0-4417-9D49-036873D98514}"/>
              </a:ext>
            </a:extLst>
          </p:cNvPr>
          <p:cNvSpPr/>
          <p:nvPr/>
        </p:nvSpPr>
        <p:spPr>
          <a:xfrm>
            <a:off x="7791614" y="3201362"/>
            <a:ext cx="1763867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12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Rabi’ul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Awwal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E735CD0-AB4A-4A1E-B221-9124124F7F66}"/>
              </a:ext>
            </a:extLst>
          </p:cNvPr>
          <p:cNvSpPr/>
          <p:nvPr/>
        </p:nvSpPr>
        <p:spPr>
          <a:xfrm>
            <a:off x="7780096" y="3774168"/>
            <a:ext cx="1763867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Tahun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Gajah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0FA66CC-B12F-4BFC-9AB8-872147FAD11F}"/>
              </a:ext>
            </a:extLst>
          </p:cNvPr>
          <p:cNvSpPr/>
          <p:nvPr/>
        </p:nvSpPr>
        <p:spPr>
          <a:xfrm>
            <a:off x="10076235" y="2642299"/>
            <a:ext cx="1763867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Ibunda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  <a:cs typeface="Sakkal Majalla" panose="02000000000000000000" pitchFamily="2" charset="-78"/>
              </a:rPr>
              <a:t>ﷺ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BF7E0D5-DB64-4E42-A254-D9DCDC0C6A48}"/>
              </a:ext>
            </a:extLst>
          </p:cNvPr>
          <p:cNvSpPr/>
          <p:nvPr/>
        </p:nvSpPr>
        <p:spPr>
          <a:xfrm>
            <a:off x="10064717" y="3215105"/>
            <a:ext cx="1763867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Tsuwaibah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F189D18-0DD8-4D23-88DE-FF6C5394A809}"/>
              </a:ext>
            </a:extLst>
          </p:cNvPr>
          <p:cNvSpPr/>
          <p:nvPr/>
        </p:nvSpPr>
        <p:spPr>
          <a:xfrm>
            <a:off x="10053199" y="3787910"/>
            <a:ext cx="1763867" cy="696673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Halimah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Abi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Dzu’aib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as-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sa’diyyah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7DD39A9-EA1E-4B2E-8FEE-79A4A6BCE124}"/>
              </a:ext>
            </a:extLst>
          </p:cNvPr>
          <p:cNvSpPr/>
          <p:nvPr/>
        </p:nvSpPr>
        <p:spPr>
          <a:xfrm>
            <a:off x="10000191" y="4559877"/>
            <a:ext cx="494507" cy="41379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1</a:t>
            </a:r>
            <a:endParaRPr lang="en-ID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E852EFA-22F9-42F6-947A-29E1081984EB}"/>
              </a:ext>
            </a:extLst>
          </p:cNvPr>
          <p:cNvSpPr/>
          <p:nvPr/>
        </p:nvSpPr>
        <p:spPr>
          <a:xfrm>
            <a:off x="11357113" y="4559876"/>
            <a:ext cx="494507" cy="41379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4</a:t>
            </a:r>
            <a:endParaRPr lang="en-ID" b="1" dirty="0">
              <a:solidFill>
                <a:sysClr val="windowText" lastClr="00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C3CBF1-2090-4D5C-ADA6-FBCB604E8CAF}"/>
              </a:ext>
            </a:extLst>
          </p:cNvPr>
          <p:cNvSpPr txBox="1"/>
          <p:nvPr/>
        </p:nvSpPr>
        <p:spPr>
          <a:xfrm>
            <a:off x="9929392" y="4902810"/>
            <a:ext cx="636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Tahun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5C80AC-EE3F-4088-976B-71E25A66EA5F}"/>
              </a:ext>
            </a:extLst>
          </p:cNvPr>
          <p:cNvSpPr txBox="1"/>
          <p:nvPr/>
        </p:nvSpPr>
        <p:spPr>
          <a:xfrm>
            <a:off x="11345950" y="4902810"/>
            <a:ext cx="636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Tahun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1059423-BEB6-4877-AFAE-8D5530F30526}"/>
              </a:ext>
            </a:extLst>
          </p:cNvPr>
          <p:cNvSpPr/>
          <p:nvPr/>
        </p:nvSpPr>
        <p:spPr>
          <a:xfrm rot="2997681" flipH="1">
            <a:off x="11220106" y="5220200"/>
            <a:ext cx="232345" cy="792508"/>
          </a:xfrm>
          <a:custGeom>
            <a:avLst/>
            <a:gdLst>
              <a:gd name="connsiteX0" fmla="*/ 490344 w 503596"/>
              <a:gd name="connsiteY0" fmla="*/ 0 h 1060174"/>
              <a:gd name="connsiteX1" fmla="*/ 14 w 503596"/>
              <a:gd name="connsiteY1" fmla="*/ 569844 h 1060174"/>
              <a:gd name="connsiteX2" fmla="*/ 503596 w 503596"/>
              <a:gd name="connsiteY2" fmla="*/ 1060174 h 1060174"/>
              <a:gd name="connsiteX3" fmla="*/ 503596 w 503596"/>
              <a:gd name="connsiteY3" fmla="*/ 1060174 h 1060174"/>
              <a:gd name="connsiteX4" fmla="*/ 477092 w 503596"/>
              <a:gd name="connsiteY4" fmla="*/ 1007166 h 106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596" h="1060174">
                <a:moveTo>
                  <a:pt x="490344" y="0"/>
                </a:moveTo>
                <a:cubicBezTo>
                  <a:pt x="244074" y="196574"/>
                  <a:pt x="-2195" y="393148"/>
                  <a:pt x="14" y="569844"/>
                </a:cubicBezTo>
                <a:cubicBezTo>
                  <a:pt x="2223" y="746540"/>
                  <a:pt x="503596" y="1060174"/>
                  <a:pt x="503596" y="1060174"/>
                </a:cubicBezTo>
                <a:lnTo>
                  <a:pt x="503596" y="1060174"/>
                </a:lnTo>
                <a:lnTo>
                  <a:pt x="477092" y="100716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3C7475-641B-4068-88F1-11097652E4BA}"/>
              </a:ext>
            </a:extLst>
          </p:cNvPr>
          <p:cNvSpPr txBox="1"/>
          <p:nvPr/>
        </p:nvSpPr>
        <p:spPr>
          <a:xfrm>
            <a:off x="7512576" y="5616454"/>
            <a:ext cx="4151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Peristiwa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Pembelahan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dada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nabi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  <a:cs typeface="Sakkal Majalla" panose="02000000000000000000" pitchFamily="2" charset="-78"/>
              </a:rPr>
              <a:t>ﷺ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0261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2" grpId="0" animBg="1"/>
      <p:bldP spid="35" grpId="0" animBg="1"/>
      <p:bldP spid="37" grpId="0"/>
      <p:bldP spid="38" grpId="0"/>
      <p:bldP spid="39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73D74BEB-2B8A-407B-8520-F4DA3AA49F10}"/>
              </a:ext>
            </a:extLst>
          </p:cNvPr>
          <p:cNvSpPr/>
          <p:nvPr/>
        </p:nvSpPr>
        <p:spPr>
          <a:xfrm>
            <a:off x="6360678" y="2511583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Wafatnya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kakek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C71F1162-7BB4-416B-A25F-A4E89FAFBE15}"/>
              </a:ext>
            </a:extLst>
          </p:cNvPr>
          <p:cNvSpPr/>
          <p:nvPr/>
        </p:nvSpPr>
        <p:spPr>
          <a:xfrm>
            <a:off x="6354050" y="3757592"/>
            <a:ext cx="4313944" cy="591472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Paman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Abu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Tholib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mengajak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endParaRPr lang="en-US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berdagang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syam</a:t>
            </a:r>
            <a:endParaRPr lang="en-ID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FC6414C-C392-4942-AD1C-1D71270E98E7}"/>
              </a:ext>
            </a:extLst>
          </p:cNvPr>
          <p:cNvSpPr/>
          <p:nvPr/>
        </p:nvSpPr>
        <p:spPr>
          <a:xfrm>
            <a:off x="6347422" y="5109617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Menikah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Khodijah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ar-SA" sz="1400" b="1" dirty="0"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رضي الله عنها</a:t>
            </a:r>
            <a:r>
              <a:rPr lang="en-US" sz="1400" b="1" dirty="0"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</a:t>
            </a:r>
            <a:endParaRPr lang="en-ID" sz="1800" b="1" dirty="0">
              <a:solidFill>
                <a:srgbClr val="C00000"/>
              </a:solidFill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5DB29F8F-5638-4BB1-9F32-757A495E2173}"/>
              </a:ext>
            </a:extLst>
          </p:cNvPr>
          <p:cNvSpPr/>
          <p:nvPr/>
        </p:nvSpPr>
        <p:spPr>
          <a:xfrm>
            <a:off x="6367306" y="1212566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Wafatnya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Ibunda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A444924-E9B1-456E-ABDF-D66ED64D1FD1}"/>
              </a:ext>
            </a:extLst>
          </p:cNvPr>
          <p:cNvCxnSpPr>
            <a:cxnSpLocks/>
          </p:cNvCxnSpPr>
          <p:nvPr/>
        </p:nvCxnSpPr>
        <p:spPr>
          <a:xfrm>
            <a:off x="6088950" y="3976339"/>
            <a:ext cx="0" cy="9422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114A28-8768-4A21-97CC-5613089E49B8}"/>
              </a:ext>
            </a:extLst>
          </p:cNvPr>
          <p:cNvCxnSpPr>
            <a:cxnSpLocks/>
          </p:cNvCxnSpPr>
          <p:nvPr/>
        </p:nvCxnSpPr>
        <p:spPr>
          <a:xfrm>
            <a:off x="6096000" y="2708200"/>
            <a:ext cx="0" cy="9422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14034A3-57DC-46A9-87E1-4838C515707B}"/>
              </a:ext>
            </a:extLst>
          </p:cNvPr>
          <p:cNvCxnSpPr>
            <a:cxnSpLocks/>
          </p:cNvCxnSpPr>
          <p:nvPr/>
        </p:nvCxnSpPr>
        <p:spPr>
          <a:xfrm>
            <a:off x="6088950" y="1351716"/>
            <a:ext cx="0" cy="9422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190979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EA253-0733-4781-B8AD-B81834E6CF25}"/>
              </a:ext>
            </a:extLst>
          </p:cNvPr>
          <p:cNvSpPr/>
          <p:nvPr/>
        </p:nvSpPr>
        <p:spPr>
          <a:xfrm>
            <a:off x="1092232" y="1243751"/>
            <a:ext cx="3612124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وأمُّهُ عقيبَ ستٍّ ماتتْ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   وجدُّه بعدَ ثمانٍ وافتْ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18ED7B-F1B9-4D12-88C1-B5967E52331F}"/>
              </a:ext>
            </a:extLst>
          </p:cNvPr>
          <p:cNvSpPr/>
          <p:nvPr/>
        </p:nvSpPr>
        <p:spPr>
          <a:xfrm>
            <a:off x="659079" y="2708915"/>
            <a:ext cx="4032314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ثمّ أبو طالبِ عمُّه كفلْ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</a:t>
            </a: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وزار بُصْرى الشامِ معْه وارْتَحلْ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695526" y="4308109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من بعده مُتَّجرا في مالِ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خديجةٍ فزوجُهُ التَّـــالي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298714" y="545827"/>
            <a:ext cx="2996640" cy="5638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Kejadian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umur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6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sampai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menikah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9E2F235-26E0-4562-B3C5-65057404B97F}"/>
              </a:ext>
            </a:extLst>
          </p:cNvPr>
          <p:cNvSpPr/>
          <p:nvPr/>
        </p:nvSpPr>
        <p:spPr>
          <a:xfrm>
            <a:off x="5685182" y="1098086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BC159FB-4F98-48BE-8EB0-E4564B79F8EC}"/>
              </a:ext>
            </a:extLst>
          </p:cNvPr>
          <p:cNvSpPr/>
          <p:nvPr/>
        </p:nvSpPr>
        <p:spPr>
          <a:xfrm>
            <a:off x="5685181" y="2393817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566B16C-5342-41F5-A7D1-D7356DDE6ABA}"/>
              </a:ext>
            </a:extLst>
          </p:cNvPr>
          <p:cNvSpPr/>
          <p:nvPr/>
        </p:nvSpPr>
        <p:spPr>
          <a:xfrm>
            <a:off x="5685180" y="3702800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19D3BE0-FCAE-49B7-8311-70E6612799C5}"/>
              </a:ext>
            </a:extLst>
          </p:cNvPr>
          <p:cNvSpPr/>
          <p:nvPr/>
        </p:nvSpPr>
        <p:spPr>
          <a:xfrm>
            <a:off x="5761380" y="1058986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BC7D98C-9FA5-425A-99A0-8E299C1F587C}"/>
              </a:ext>
            </a:extLst>
          </p:cNvPr>
          <p:cNvSpPr/>
          <p:nvPr/>
        </p:nvSpPr>
        <p:spPr>
          <a:xfrm>
            <a:off x="5761383" y="2354717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10A5108-875B-4B17-A6E2-487130F5E2FB}"/>
              </a:ext>
            </a:extLst>
          </p:cNvPr>
          <p:cNvSpPr/>
          <p:nvPr/>
        </p:nvSpPr>
        <p:spPr>
          <a:xfrm>
            <a:off x="5761386" y="3663700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F65993D-609C-46F9-B484-303C12711B94}"/>
              </a:ext>
            </a:extLst>
          </p:cNvPr>
          <p:cNvSpPr txBox="1"/>
          <p:nvPr/>
        </p:nvSpPr>
        <p:spPr>
          <a:xfrm>
            <a:off x="5761380" y="1014408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6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2D2AF0-DF23-43B0-BA2D-D10ED4407068}"/>
              </a:ext>
            </a:extLst>
          </p:cNvPr>
          <p:cNvSpPr txBox="1"/>
          <p:nvPr/>
        </p:nvSpPr>
        <p:spPr>
          <a:xfrm>
            <a:off x="5758065" y="2322961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8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CAC8FB3-7368-4C00-B649-C661CEFD3C28}"/>
              </a:ext>
            </a:extLst>
          </p:cNvPr>
          <p:cNvSpPr txBox="1"/>
          <p:nvPr/>
        </p:nvSpPr>
        <p:spPr>
          <a:xfrm>
            <a:off x="5770898" y="3609604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12</a:t>
            </a:r>
            <a:endParaRPr lang="en-US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15AE3C2-BFE6-4378-B4A6-E2EA401892A2}"/>
              </a:ext>
            </a:extLst>
          </p:cNvPr>
          <p:cNvSpPr/>
          <p:nvPr/>
        </p:nvSpPr>
        <p:spPr>
          <a:xfrm>
            <a:off x="5691801" y="5011783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1EFF5A3-12EC-4A54-AE1B-38DFEBB369B8}"/>
              </a:ext>
            </a:extLst>
          </p:cNvPr>
          <p:cNvSpPr/>
          <p:nvPr/>
        </p:nvSpPr>
        <p:spPr>
          <a:xfrm>
            <a:off x="5768007" y="4972683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D49DBFD-677F-47E5-9E52-EC1FB4128A05}"/>
              </a:ext>
            </a:extLst>
          </p:cNvPr>
          <p:cNvSpPr txBox="1"/>
          <p:nvPr/>
        </p:nvSpPr>
        <p:spPr>
          <a:xfrm>
            <a:off x="5777519" y="4918587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25</a:t>
            </a:r>
            <a:endParaRPr lang="en-US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A37747C-5142-43B7-968F-3803102BEFDB}"/>
              </a:ext>
            </a:extLst>
          </p:cNvPr>
          <p:cNvSpPr txBox="1"/>
          <p:nvPr/>
        </p:nvSpPr>
        <p:spPr>
          <a:xfrm>
            <a:off x="6910585" y="1716842"/>
            <a:ext cx="3667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Kemudian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beliau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dirawat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oleh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kakek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beliau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81117A1-B6CA-4F7F-B2FA-1F94904BC488}"/>
              </a:ext>
            </a:extLst>
          </p:cNvPr>
          <p:cNvSpPr txBox="1"/>
          <p:nvPr/>
        </p:nvSpPr>
        <p:spPr>
          <a:xfrm>
            <a:off x="6668731" y="3035928"/>
            <a:ext cx="4151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Kemudian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beliau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dirawat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oleh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Pamam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beliau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, Abu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Thalib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179B528-03E9-4CF6-8E85-AD494A5B7613}"/>
              </a:ext>
            </a:extLst>
          </p:cNvPr>
          <p:cNvSpPr txBox="1"/>
          <p:nvPr/>
        </p:nvSpPr>
        <p:spPr>
          <a:xfrm>
            <a:off x="6516761" y="4357312"/>
            <a:ext cx="4151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Kemudian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beliau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Kembali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mekkah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sebelum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sampai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ke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syam</a:t>
            </a:r>
            <a:endParaRPr lang="en-US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Karena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mendengar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nasihat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buhaira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842DF3-13D1-4648-AEB6-86B3DD623942}"/>
              </a:ext>
            </a:extLst>
          </p:cNvPr>
          <p:cNvSpPr txBox="1"/>
          <p:nvPr/>
        </p:nvSpPr>
        <p:spPr>
          <a:xfrm>
            <a:off x="6367306" y="5655551"/>
            <a:ext cx="4151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Sebelumnya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Nabi  </a:t>
            </a:r>
            <a:r>
              <a:rPr lang="ar-SA" sz="1600" i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r>
              <a:rPr lang="en-US" sz="1600" i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berdangan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dengan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modal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khodijah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(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sistem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mudhorobah</a:t>
            </a:r>
            <a:r>
              <a:rPr lang="en-US" sz="1600" i="1" dirty="0">
                <a:solidFill>
                  <a:schemeClr val="bg1"/>
                </a:solidFill>
                <a:latin typeface="Agency FB" panose="020B0503020202020204" pitchFamily="34" charset="0"/>
              </a:rPr>
              <a:t>)</a:t>
            </a:r>
            <a:endParaRPr lang="en-ID" sz="16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082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57" grpId="0" animBg="1"/>
      <p:bldP spid="5" grpId="0"/>
      <p:bldP spid="6" grpId="0"/>
      <p:bldP spid="7" grpId="0"/>
      <p:bldP spid="11" grpId="0" animBg="1"/>
      <p:bldP spid="39" grpId="0" animBg="1"/>
      <p:bldP spid="40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3" grpId="0" animBg="1"/>
      <p:bldP spid="54" grpId="0" animBg="1"/>
      <p:bldP spid="55" grpId="0"/>
      <p:bldP spid="61" grpId="0"/>
      <p:bldP spid="62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FC6414C-C392-4942-AD1C-1D71270E98E7}"/>
              </a:ext>
            </a:extLst>
          </p:cNvPr>
          <p:cNvSpPr/>
          <p:nvPr/>
        </p:nvSpPr>
        <p:spPr>
          <a:xfrm>
            <a:off x="6347422" y="5109617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Akhir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Fase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Mekkah</a:t>
            </a:r>
            <a:endParaRPr lang="en-ID" sz="1800" b="1" dirty="0">
              <a:solidFill>
                <a:srgbClr val="C00000"/>
              </a:solidFill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5DB29F8F-5638-4BB1-9F32-757A495E2173}"/>
              </a:ext>
            </a:extLst>
          </p:cNvPr>
          <p:cNvSpPr/>
          <p:nvPr/>
        </p:nvSpPr>
        <p:spPr>
          <a:xfrm>
            <a:off x="6367306" y="1212566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diutus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Nabi &amp; Rasul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14034A3-57DC-46A9-87E1-4838C515707B}"/>
              </a:ext>
            </a:extLst>
          </p:cNvPr>
          <p:cNvCxnSpPr>
            <a:cxnSpLocks/>
          </p:cNvCxnSpPr>
          <p:nvPr/>
        </p:nvCxnSpPr>
        <p:spPr>
          <a:xfrm flipH="1">
            <a:off x="6079432" y="1351716"/>
            <a:ext cx="9518" cy="356687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190979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EA253-0733-4781-B8AD-B81834E6CF25}"/>
              </a:ext>
            </a:extLst>
          </p:cNvPr>
          <p:cNvSpPr/>
          <p:nvPr/>
        </p:nvSpPr>
        <p:spPr>
          <a:xfrm>
            <a:off x="844793" y="2014917"/>
            <a:ext cx="3853081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وفي تمامِ أربعينَ أُرسِلَا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للنَّاس يَهْدِيهِمْ لدينٍ حُمِّلَا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539556" y="3641549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يدعو إلى التوحيد جوفَ مكَّةِ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ثلاثَ عشْرةَ ســـنينَ تمَّتِ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298714" y="545827"/>
            <a:ext cx="2996640" cy="5638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Fase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Mekkah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9E2F235-26E0-4562-B3C5-65057404B97F}"/>
              </a:ext>
            </a:extLst>
          </p:cNvPr>
          <p:cNvSpPr/>
          <p:nvPr/>
        </p:nvSpPr>
        <p:spPr>
          <a:xfrm>
            <a:off x="5685182" y="1098086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19D3BE0-FCAE-49B7-8311-70E6612799C5}"/>
              </a:ext>
            </a:extLst>
          </p:cNvPr>
          <p:cNvSpPr/>
          <p:nvPr/>
        </p:nvSpPr>
        <p:spPr>
          <a:xfrm>
            <a:off x="5761380" y="1058986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15AE3C2-BFE6-4378-B4A6-E2EA401892A2}"/>
              </a:ext>
            </a:extLst>
          </p:cNvPr>
          <p:cNvSpPr/>
          <p:nvPr/>
        </p:nvSpPr>
        <p:spPr>
          <a:xfrm>
            <a:off x="5691801" y="5011783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1EFF5A3-12EC-4A54-AE1B-38DFEBB369B8}"/>
              </a:ext>
            </a:extLst>
          </p:cNvPr>
          <p:cNvSpPr/>
          <p:nvPr/>
        </p:nvSpPr>
        <p:spPr>
          <a:xfrm>
            <a:off x="5768007" y="4972683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D49DBFD-677F-47E5-9E52-EC1FB4128A05}"/>
              </a:ext>
            </a:extLst>
          </p:cNvPr>
          <p:cNvSpPr txBox="1"/>
          <p:nvPr/>
        </p:nvSpPr>
        <p:spPr>
          <a:xfrm>
            <a:off x="5777519" y="4918587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53</a:t>
            </a:r>
            <a:endParaRPr lang="en-US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4D9745-A9FF-48F0-A1C1-9E0D833F429F}"/>
              </a:ext>
            </a:extLst>
          </p:cNvPr>
          <p:cNvSpPr txBox="1"/>
          <p:nvPr/>
        </p:nvSpPr>
        <p:spPr>
          <a:xfrm>
            <a:off x="5761380" y="1011697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40</a:t>
            </a:r>
            <a:endParaRPr lang="en-US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00100A1-73D8-44C0-910D-D75B68EE920E}"/>
              </a:ext>
            </a:extLst>
          </p:cNvPr>
          <p:cNvSpPr/>
          <p:nvPr/>
        </p:nvSpPr>
        <p:spPr>
          <a:xfrm>
            <a:off x="5464492" y="2971658"/>
            <a:ext cx="1276251" cy="748787"/>
          </a:xfrm>
          <a:prstGeom prst="roundRect">
            <a:avLst>
              <a:gd name="adj" fmla="val 556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Fase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mekkah</a:t>
            </a:r>
            <a:endParaRPr lang="en-US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(13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)</a:t>
            </a:r>
            <a:endParaRPr lang="en-ID" sz="1800" b="1" dirty="0">
              <a:solidFill>
                <a:srgbClr val="C00000"/>
              </a:solidFill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E3F411-A642-4833-8AFD-B4A3A97A5055}"/>
              </a:ext>
            </a:extLst>
          </p:cNvPr>
          <p:cNvSpPr txBox="1"/>
          <p:nvPr/>
        </p:nvSpPr>
        <p:spPr>
          <a:xfrm>
            <a:off x="6831488" y="1954368"/>
            <a:ext cx="5315330" cy="3739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Dakwah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secara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sirr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selama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kurang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lebih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3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tahun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Orang yang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pertama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masuk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islam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di masa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ini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     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Khodijah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, Abu Bakr, Aly, Zaid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Hijrahnya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beberapa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sahabat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negeri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habasyah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(5)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Islamnya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Hamzah dan Umar (6)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Wafatnya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Abu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tholib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dan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Khodijah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(10 )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Pernikahan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Nabi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A’isyah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(10)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Isra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dan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mi’raj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(12 )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D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359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" grpId="0"/>
      <p:bldP spid="7" grpId="0"/>
      <p:bldP spid="11" grpId="0" animBg="1"/>
      <p:bldP spid="44" grpId="0" animBg="1"/>
      <p:bldP spid="53" grpId="0" animBg="1"/>
      <p:bldP spid="54" grpId="0" animBg="1"/>
      <p:bldP spid="55" grpId="0"/>
      <p:bldP spid="32" grpId="0"/>
      <p:bldP spid="34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190979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EA253-0733-4781-B8AD-B81834E6CF25}"/>
              </a:ext>
            </a:extLst>
          </p:cNvPr>
          <p:cNvSpPr/>
          <p:nvPr/>
        </p:nvSpPr>
        <p:spPr>
          <a:xfrm>
            <a:off x="1146814" y="1875420"/>
            <a:ext cx="3612124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وبعدها هجرتُه تعيَّنتْ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لطيبةَ ثُمَّ السيوفُ شرِّعَتْ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683260" y="3609604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سبعًا وعشرين غَزا بالنصرةِ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وموتـُـه في حادي عشْرَ الهجرةِ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298714" y="545827"/>
            <a:ext cx="2996640" cy="5638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Fase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Madinah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86B4D1D-53E1-4AC1-B115-846B7BC7A334}"/>
              </a:ext>
            </a:extLst>
          </p:cNvPr>
          <p:cNvSpPr/>
          <p:nvPr/>
        </p:nvSpPr>
        <p:spPr>
          <a:xfrm>
            <a:off x="6347422" y="5109617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Wafatnya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Nabi </a:t>
            </a:r>
            <a:r>
              <a:rPr lang="ar-SA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endParaRPr lang="en-ID" sz="1800" b="1" dirty="0">
              <a:solidFill>
                <a:srgbClr val="C00000"/>
              </a:solidFill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1D0BC6F-D956-4151-B985-98F2C21EA7F5}"/>
              </a:ext>
            </a:extLst>
          </p:cNvPr>
          <p:cNvSpPr/>
          <p:nvPr/>
        </p:nvSpPr>
        <p:spPr>
          <a:xfrm>
            <a:off x="6367306" y="1212566"/>
            <a:ext cx="4313944" cy="504276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Beliau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diperintah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hijrah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ke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Madinah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FD1140-F847-4D6F-8CD3-B8FE5556082C}"/>
              </a:ext>
            </a:extLst>
          </p:cNvPr>
          <p:cNvCxnSpPr>
            <a:cxnSpLocks/>
          </p:cNvCxnSpPr>
          <p:nvPr/>
        </p:nvCxnSpPr>
        <p:spPr>
          <a:xfrm flipH="1">
            <a:off x="6079432" y="1351716"/>
            <a:ext cx="9518" cy="356687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AFC5EF2B-EE8A-4CD2-AE97-0730AC1DFD82}"/>
              </a:ext>
            </a:extLst>
          </p:cNvPr>
          <p:cNvSpPr/>
          <p:nvPr/>
        </p:nvSpPr>
        <p:spPr>
          <a:xfrm>
            <a:off x="5685182" y="1098086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DC8F347-BC72-4D84-88B8-1CE3308BC5E4}"/>
              </a:ext>
            </a:extLst>
          </p:cNvPr>
          <p:cNvSpPr/>
          <p:nvPr/>
        </p:nvSpPr>
        <p:spPr>
          <a:xfrm>
            <a:off x="5761380" y="1058986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E413B5A-2A4C-4D39-9593-33CF0EEDC655}"/>
              </a:ext>
            </a:extLst>
          </p:cNvPr>
          <p:cNvSpPr/>
          <p:nvPr/>
        </p:nvSpPr>
        <p:spPr>
          <a:xfrm>
            <a:off x="5691801" y="5011783"/>
            <a:ext cx="821635" cy="76862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5409D33-6055-45D6-9CCD-978CAE9DEE40}"/>
              </a:ext>
            </a:extLst>
          </p:cNvPr>
          <p:cNvSpPr/>
          <p:nvPr/>
        </p:nvSpPr>
        <p:spPr>
          <a:xfrm>
            <a:off x="5768007" y="4972683"/>
            <a:ext cx="669233" cy="6895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E4D20CE-1623-4071-8289-6976226726BD}"/>
              </a:ext>
            </a:extLst>
          </p:cNvPr>
          <p:cNvSpPr txBox="1"/>
          <p:nvPr/>
        </p:nvSpPr>
        <p:spPr>
          <a:xfrm>
            <a:off x="5761380" y="1019885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53</a:t>
            </a:r>
            <a:endParaRPr lang="en-US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1CEAD01E-6461-41BC-B88F-C9FC4E6AC97F}"/>
              </a:ext>
            </a:extLst>
          </p:cNvPr>
          <p:cNvSpPr/>
          <p:nvPr/>
        </p:nvSpPr>
        <p:spPr>
          <a:xfrm>
            <a:off x="5464492" y="2971658"/>
            <a:ext cx="1276251" cy="748787"/>
          </a:xfrm>
          <a:prstGeom prst="roundRect">
            <a:avLst>
              <a:gd name="adj" fmla="val 556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Fase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Madinah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(10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)</a:t>
            </a:r>
            <a:endParaRPr lang="en-ID" sz="1800" b="1" dirty="0">
              <a:solidFill>
                <a:srgbClr val="C00000"/>
              </a:solidFill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EC03B2-4543-4FFC-ABB2-802E6E40C912}"/>
              </a:ext>
            </a:extLst>
          </p:cNvPr>
          <p:cNvSpPr txBox="1"/>
          <p:nvPr/>
        </p:nvSpPr>
        <p:spPr>
          <a:xfrm>
            <a:off x="6831488" y="1892424"/>
            <a:ext cx="4460855" cy="3739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Pembangunan masjid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pertama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kali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dalam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sejarah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Islam , Masjid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Quba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’(1 H)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Pengalihan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kiblat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dari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Baitul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maqdis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Baitullah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(2 H)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Disyariatkan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Puasa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Ramadhan (2 H)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Disyariatkan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perang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badar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pada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bulan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ramadhan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(2 H)</a:t>
            </a:r>
            <a:endParaRPr lang="en-ID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Diyariatkan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Ibadah haji (6 H)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Penaklukan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kota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Mekkah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(8 H)</a:t>
            </a:r>
            <a:endParaRPr lang="en-ID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D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D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9BBF57A-FAA1-43A0-8903-D6A70D6FB136}"/>
              </a:ext>
            </a:extLst>
          </p:cNvPr>
          <p:cNvSpPr txBox="1"/>
          <p:nvPr/>
        </p:nvSpPr>
        <p:spPr>
          <a:xfrm>
            <a:off x="5784565" y="4923575"/>
            <a:ext cx="6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Forte" panose="03060902040502070203" pitchFamily="66" charset="0"/>
              </a:rPr>
              <a:t>63</a:t>
            </a:r>
            <a:endParaRPr lang="en-US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  <a:p>
            <a:pPr algn="ctr"/>
            <a:r>
              <a:rPr lang="en-US" sz="1600" i="1" dirty="0" err="1">
                <a:latin typeface="Agency FB" panose="020B0503020202020204" pitchFamily="34" charset="0"/>
              </a:rPr>
              <a:t>Tahun</a:t>
            </a:r>
            <a:r>
              <a:rPr lang="en-US" sz="1600" i="1" dirty="0">
                <a:solidFill>
                  <a:srgbClr val="C00000"/>
                </a:solidFill>
                <a:latin typeface="Agency FB" panose="020B0503020202020204" pitchFamily="34" charset="0"/>
              </a:rPr>
              <a:t> </a:t>
            </a:r>
            <a:endParaRPr lang="en-ID" sz="16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8969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42" grpId="0"/>
      <p:bldP spid="52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2484E064-5EF4-41F2-9E47-028649744C2E}"/>
              </a:ext>
            </a:extLst>
          </p:cNvPr>
          <p:cNvSpPr/>
          <p:nvPr/>
        </p:nvSpPr>
        <p:spPr>
          <a:xfrm>
            <a:off x="5876756" y="995795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       </a:t>
            </a:r>
            <a:r>
              <a:rPr lang="en-US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Saudah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Zam’ah</a:t>
            </a:r>
            <a:endParaRPr lang="en-ID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0C669A1-86F2-4951-B1D5-1B6A36C83E13}"/>
              </a:ext>
            </a:extLst>
          </p:cNvPr>
          <p:cNvSpPr/>
          <p:nvPr/>
        </p:nvSpPr>
        <p:spPr>
          <a:xfrm>
            <a:off x="9224591" y="1016290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Zainab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Jahsy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7F4793CF-81CA-416E-867C-F8D6F68DADFA}"/>
              </a:ext>
            </a:extLst>
          </p:cNvPr>
          <p:cNvSpPr/>
          <p:nvPr/>
        </p:nvSpPr>
        <p:spPr>
          <a:xfrm>
            <a:off x="5857464" y="2148589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Aisyah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Abi Bakr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32D196DF-A827-47E0-AA49-B71BC3ABC582}"/>
              </a:ext>
            </a:extLst>
          </p:cNvPr>
          <p:cNvSpPr/>
          <p:nvPr/>
        </p:nvSpPr>
        <p:spPr>
          <a:xfrm>
            <a:off x="9205299" y="2169084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Juwairiyah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al-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harits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66591C1A-A3CC-4D16-AA2B-004F38AC1603}"/>
              </a:ext>
            </a:extLst>
          </p:cNvPr>
          <p:cNvSpPr/>
          <p:nvPr/>
        </p:nvSpPr>
        <p:spPr>
          <a:xfrm>
            <a:off x="5838172" y="3301383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Hafshoh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Umar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23133A4A-610D-42ED-AC24-8A3ABFC1195C}"/>
              </a:ext>
            </a:extLst>
          </p:cNvPr>
          <p:cNvSpPr/>
          <p:nvPr/>
        </p:nvSpPr>
        <p:spPr>
          <a:xfrm>
            <a:off x="9186007" y="3321878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Ummu </a:t>
            </a:r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habibah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endParaRPr lang="en-US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abi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sufyan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904F2DD-E250-4E9C-A816-0D3DFAAE31AE}"/>
              </a:ext>
            </a:extLst>
          </p:cNvPr>
          <p:cNvSpPr/>
          <p:nvPr/>
        </p:nvSpPr>
        <p:spPr>
          <a:xfrm>
            <a:off x="5818880" y="4454177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   </a:t>
            </a:r>
            <a:r>
              <a:rPr lang="en-US" sz="18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Zainab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khuzaimah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2BB0DB8E-2E3E-4E57-A9B8-3E94D9484594}"/>
              </a:ext>
            </a:extLst>
          </p:cNvPr>
          <p:cNvSpPr/>
          <p:nvPr/>
        </p:nvSpPr>
        <p:spPr>
          <a:xfrm>
            <a:off x="9166715" y="4474672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Shofiyyah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Huyayy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E95DD25F-9BA7-4F2C-8905-773E8DA075B7}"/>
              </a:ext>
            </a:extLst>
          </p:cNvPr>
          <p:cNvSpPr/>
          <p:nvPr/>
        </p:nvSpPr>
        <p:spPr>
          <a:xfrm>
            <a:off x="5799588" y="5606971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Ummu </a:t>
            </a:r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salamah</a:t>
            </a:r>
            <a:endParaRPr lang="en-US" sz="1800" dirty="0">
              <a:solidFill>
                <a:srgbClr val="C00000"/>
              </a:solidFill>
              <a:latin typeface="Bahnschrift SemiBold Condensed" panose="020B0502040204020203" pitchFamily="34" charset="0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hindun</a:t>
            </a:r>
            <a:r>
              <a:rPr lang="en-US" sz="1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abi</a:t>
            </a:r>
            <a:r>
              <a:rPr lang="en-US" sz="16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umayyah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C3DB9727-8242-4004-AD8F-34F42F402326}"/>
              </a:ext>
            </a:extLst>
          </p:cNvPr>
          <p:cNvSpPr/>
          <p:nvPr/>
        </p:nvSpPr>
        <p:spPr>
          <a:xfrm>
            <a:off x="9147423" y="5627466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C00000"/>
                </a:solidFill>
                <a:latin typeface="Bahnschrift SemiBold Condensed" panose="020B0502040204020203" pitchFamily="34" charset="0"/>
              </a:rPr>
              <a:t>Maimunah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bintu</a:t>
            </a:r>
            <a:r>
              <a:rPr lang="en-US" sz="18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al-</a:t>
            </a:r>
            <a:r>
              <a:rPr lang="en-US" sz="18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harits</a:t>
            </a:r>
            <a:endParaRPr lang="en-ID" sz="18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496247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5EA253-0733-4781-B8AD-B81834E6CF25}"/>
              </a:ext>
            </a:extLst>
          </p:cNvPr>
          <p:cNvSpPr/>
          <p:nvPr/>
        </p:nvSpPr>
        <p:spPr>
          <a:xfrm>
            <a:off x="1126277" y="1082995"/>
            <a:ext cx="3612124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أزواج</a:t>
            </a: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ُ</a:t>
            </a: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ه بعد خديجٍ عشرهْ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سَـــودَةُ ثُمَّ عَائشُ المطهَّرهْ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772871" y="2306091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فَحفصةٌ وزينبُ أمُّ سلمهْ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وبنتُ جحشٍ زينب المكرَّمة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865686" y="379300"/>
            <a:ext cx="3848745" cy="6369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Istri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–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Istri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nabi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ar-SA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setelah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khodijah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E7212C-5577-48D0-9024-83EDFA7ADBDA}"/>
              </a:ext>
            </a:extLst>
          </p:cNvPr>
          <p:cNvSpPr/>
          <p:nvPr/>
        </p:nvSpPr>
        <p:spPr>
          <a:xfrm>
            <a:off x="752313" y="3537402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ثم ابنة الحارثِ ذي جويريهْ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أم حــبيبةٍ ورملةٌ هِيـَـــهْ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DFB883-30C7-44E4-A05D-D64E8DAE07DA}"/>
              </a:ext>
            </a:extLst>
          </p:cNvPr>
          <p:cNvSpPr/>
          <p:nvPr/>
        </p:nvSpPr>
        <p:spPr>
          <a:xfrm>
            <a:off x="705601" y="4833595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صفيَّةٌ ميمونةٌ والجامعهْ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من نسل إسماعيلَ إلا التَّاسعهْ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52B2116-980C-4B50-ADA9-4F61DA065167}"/>
              </a:ext>
            </a:extLst>
          </p:cNvPr>
          <p:cNvSpPr/>
          <p:nvPr/>
        </p:nvSpPr>
        <p:spPr>
          <a:xfrm>
            <a:off x="5447298" y="992606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5E3EED2-4163-412B-B4E2-038FA5E07418}"/>
              </a:ext>
            </a:extLst>
          </p:cNvPr>
          <p:cNvSpPr/>
          <p:nvPr/>
        </p:nvSpPr>
        <p:spPr>
          <a:xfrm>
            <a:off x="5546265" y="105865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1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754063B-8D37-446D-85A2-C2A73624EEC5}"/>
              </a:ext>
            </a:extLst>
          </p:cNvPr>
          <p:cNvSpPr/>
          <p:nvPr/>
        </p:nvSpPr>
        <p:spPr>
          <a:xfrm>
            <a:off x="5424111" y="2125667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DFB7EC5-A05C-4387-980A-A7D1CAA9F7B1}"/>
              </a:ext>
            </a:extLst>
          </p:cNvPr>
          <p:cNvSpPr/>
          <p:nvPr/>
        </p:nvSpPr>
        <p:spPr>
          <a:xfrm>
            <a:off x="5523078" y="2191711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2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C9684FC-5D64-4A47-97CA-D2DFA9813593}"/>
              </a:ext>
            </a:extLst>
          </p:cNvPr>
          <p:cNvSpPr/>
          <p:nvPr/>
        </p:nvSpPr>
        <p:spPr>
          <a:xfrm>
            <a:off x="5400924" y="3258728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4FB6C75-353A-4E0E-8F69-7F5E19ED31F8}"/>
              </a:ext>
            </a:extLst>
          </p:cNvPr>
          <p:cNvSpPr/>
          <p:nvPr/>
        </p:nvSpPr>
        <p:spPr>
          <a:xfrm>
            <a:off x="5499891" y="3324772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3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E466172-7241-4C8A-B94C-D0E413389F33}"/>
              </a:ext>
            </a:extLst>
          </p:cNvPr>
          <p:cNvSpPr/>
          <p:nvPr/>
        </p:nvSpPr>
        <p:spPr>
          <a:xfrm>
            <a:off x="5377737" y="4391789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BD97751-5276-49D0-B4FA-5AECE4974939}"/>
              </a:ext>
            </a:extLst>
          </p:cNvPr>
          <p:cNvSpPr/>
          <p:nvPr/>
        </p:nvSpPr>
        <p:spPr>
          <a:xfrm>
            <a:off x="5476704" y="4457833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4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086E2B1-42CB-4109-9C2B-9FD4DED76446}"/>
              </a:ext>
            </a:extLst>
          </p:cNvPr>
          <p:cNvSpPr/>
          <p:nvPr/>
        </p:nvSpPr>
        <p:spPr>
          <a:xfrm>
            <a:off x="5354550" y="5524850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7B489FA-001E-4B8F-BF49-05066BDBD883}"/>
              </a:ext>
            </a:extLst>
          </p:cNvPr>
          <p:cNvSpPr/>
          <p:nvPr/>
        </p:nvSpPr>
        <p:spPr>
          <a:xfrm>
            <a:off x="5453517" y="5590894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5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6F8B630-A6C8-4B80-B479-2ECA13074462}"/>
              </a:ext>
            </a:extLst>
          </p:cNvPr>
          <p:cNvSpPr/>
          <p:nvPr/>
        </p:nvSpPr>
        <p:spPr>
          <a:xfrm>
            <a:off x="8638589" y="998735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BB247A1-D077-4D15-A9AB-0DBB13025B99}"/>
              </a:ext>
            </a:extLst>
          </p:cNvPr>
          <p:cNvSpPr/>
          <p:nvPr/>
        </p:nvSpPr>
        <p:spPr>
          <a:xfrm>
            <a:off x="8737556" y="1064779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6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CC44F29-4549-4761-A8B7-E75BBB8E0925}"/>
              </a:ext>
            </a:extLst>
          </p:cNvPr>
          <p:cNvSpPr/>
          <p:nvPr/>
        </p:nvSpPr>
        <p:spPr>
          <a:xfrm>
            <a:off x="8615402" y="2131796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601FDC6-FAE6-43C6-8532-CCC5BB869198}"/>
              </a:ext>
            </a:extLst>
          </p:cNvPr>
          <p:cNvSpPr/>
          <p:nvPr/>
        </p:nvSpPr>
        <p:spPr>
          <a:xfrm>
            <a:off x="8714369" y="219784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7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6BFF149-5086-4EB0-BE9A-284AE0AD5BDE}"/>
              </a:ext>
            </a:extLst>
          </p:cNvPr>
          <p:cNvSpPr/>
          <p:nvPr/>
        </p:nvSpPr>
        <p:spPr>
          <a:xfrm>
            <a:off x="8592215" y="3264857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DAE4D90-2630-4BE5-8526-6D46BF6B0547}"/>
              </a:ext>
            </a:extLst>
          </p:cNvPr>
          <p:cNvSpPr/>
          <p:nvPr/>
        </p:nvSpPr>
        <p:spPr>
          <a:xfrm>
            <a:off x="8691182" y="3330901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8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4E73F64-8314-4F4E-A520-3677A2BF2057}"/>
              </a:ext>
            </a:extLst>
          </p:cNvPr>
          <p:cNvSpPr/>
          <p:nvPr/>
        </p:nvSpPr>
        <p:spPr>
          <a:xfrm>
            <a:off x="8569028" y="4397918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FFC6836-6E83-4182-8F4D-E983DF5870DE}"/>
              </a:ext>
            </a:extLst>
          </p:cNvPr>
          <p:cNvSpPr/>
          <p:nvPr/>
        </p:nvSpPr>
        <p:spPr>
          <a:xfrm>
            <a:off x="8667995" y="4463962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9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CF06D7B-FD61-4195-B31C-1D89DB5C1FF4}"/>
              </a:ext>
            </a:extLst>
          </p:cNvPr>
          <p:cNvSpPr/>
          <p:nvPr/>
        </p:nvSpPr>
        <p:spPr>
          <a:xfrm>
            <a:off x="8545841" y="5530979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C47F5B4-A14B-46CD-8917-37371229FBC1}"/>
              </a:ext>
            </a:extLst>
          </p:cNvPr>
          <p:cNvSpPr/>
          <p:nvPr/>
        </p:nvSpPr>
        <p:spPr>
          <a:xfrm>
            <a:off x="8644808" y="5597023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F20A83D-D68F-4655-AD2F-540EC29D739D}"/>
              </a:ext>
            </a:extLst>
          </p:cNvPr>
          <p:cNvSpPr txBox="1"/>
          <p:nvPr/>
        </p:nvSpPr>
        <p:spPr>
          <a:xfrm>
            <a:off x="8545841" y="5590776"/>
            <a:ext cx="724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10</a:t>
            </a:r>
            <a:endParaRPr lang="en-US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851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5" grpId="0"/>
      <p:bldP spid="7" grpId="0"/>
      <p:bldP spid="19" grpId="0"/>
      <p:bldP spid="20" grpId="0"/>
      <p:bldP spid="27" grpId="0" animBg="1"/>
      <p:bldP spid="30" grpId="0" animBg="1"/>
      <p:bldP spid="47" grpId="0" animBg="1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041535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766919" y="1817668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أولاده القاسمُ عبد اللهِ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   الطَّاهرُ الطيِّبُ زاكي الجاهي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290595" y="587102"/>
            <a:ext cx="2996640" cy="5638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Anak –Anak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nabi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ar-SA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E7212C-5577-48D0-9024-83EDFA7ADBDA}"/>
              </a:ext>
            </a:extLst>
          </p:cNvPr>
          <p:cNvSpPr/>
          <p:nvPr/>
        </p:nvSpPr>
        <p:spPr>
          <a:xfrm>
            <a:off x="633045" y="3484977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وزينبٌ رقيَّةٌ وفاطمهْ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    وأمُّ كلثومٍ وإبراهيمُ لـــــهْ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1DEF8B7-FFBB-4615-94BD-A2C2FB1C3C0D}"/>
              </a:ext>
            </a:extLst>
          </p:cNvPr>
          <p:cNvSpPr/>
          <p:nvPr/>
        </p:nvSpPr>
        <p:spPr>
          <a:xfrm>
            <a:off x="5876756" y="995795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Al-</a:t>
            </a:r>
            <a:r>
              <a:rPr lang="en-US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Qosim</a:t>
            </a:r>
            <a:endParaRPr lang="en-ID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5A4F21-2C80-42A6-8E79-9FB005DB4C4F}"/>
              </a:ext>
            </a:extLst>
          </p:cNvPr>
          <p:cNvSpPr/>
          <p:nvPr/>
        </p:nvSpPr>
        <p:spPr>
          <a:xfrm>
            <a:off x="9224591" y="1016290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Ummu </a:t>
            </a:r>
            <a:r>
              <a:rPr lang="en-US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Kultsum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F7E6B59-BB06-475D-9700-DE405FCB78F4}"/>
              </a:ext>
            </a:extLst>
          </p:cNvPr>
          <p:cNvSpPr/>
          <p:nvPr/>
        </p:nvSpPr>
        <p:spPr>
          <a:xfrm>
            <a:off x="5857464" y="2148589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Zainab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AA69143-5B6B-46A7-85FC-22A97C8187FE}"/>
              </a:ext>
            </a:extLst>
          </p:cNvPr>
          <p:cNvSpPr/>
          <p:nvPr/>
        </p:nvSpPr>
        <p:spPr>
          <a:xfrm>
            <a:off x="9205299" y="2169084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Fathimah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A56A060-8288-49AE-84C4-1C68402813D8}"/>
              </a:ext>
            </a:extLst>
          </p:cNvPr>
          <p:cNvSpPr/>
          <p:nvPr/>
        </p:nvSpPr>
        <p:spPr>
          <a:xfrm>
            <a:off x="5838172" y="3301383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Ruqoyyah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4617742-BA1A-4A68-B060-1F78DB780359}"/>
              </a:ext>
            </a:extLst>
          </p:cNvPr>
          <p:cNvSpPr/>
          <p:nvPr/>
        </p:nvSpPr>
        <p:spPr>
          <a:xfrm>
            <a:off x="9186007" y="3321878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Abdullah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755B150-B5A2-4361-A0CF-92506685E1DF}"/>
              </a:ext>
            </a:extLst>
          </p:cNvPr>
          <p:cNvSpPr/>
          <p:nvPr/>
        </p:nvSpPr>
        <p:spPr>
          <a:xfrm>
            <a:off x="5447298" y="992606"/>
            <a:ext cx="790970" cy="745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6B47FF8-1C59-4FF9-AB07-50BC58405CEE}"/>
              </a:ext>
            </a:extLst>
          </p:cNvPr>
          <p:cNvSpPr/>
          <p:nvPr/>
        </p:nvSpPr>
        <p:spPr>
          <a:xfrm>
            <a:off x="5546265" y="105865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1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A00C81D-EE34-4191-AB04-4C014591281C}"/>
              </a:ext>
            </a:extLst>
          </p:cNvPr>
          <p:cNvSpPr/>
          <p:nvPr/>
        </p:nvSpPr>
        <p:spPr>
          <a:xfrm>
            <a:off x="5424111" y="2125667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8EA491-C405-4F9F-AA50-39DAC5488373}"/>
              </a:ext>
            </a:extLst>
          </p:cNvPr>
          <p:cNvSpPr/>
          <p:nvPr/>
        </p:nvSpPr>
        <p:spPr>
          <a:xfrm>
            <a:off x="5523078" y="2191711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2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F18A1B3-B7C2-4753-8D5A-F5A93A33F5B7}"/>
              </a:ext>
            </a:extLst>
          </p:cNvPr>
          <p:cNvSpPr/>
          <p:nvPr/>
        </p:nvSpPr>
        <p:spPr>
          <a:xfrm>
            <a:off x="5400924" y="3258728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920FDBE-0C6A-44CA-8E82-22B48E0FE883}"/>
              </a:ext>
            </a:extLst>
          </p:cNvPr>
          <p:cNvSpPr/>
          <p:nvPr/>
        </p:nvSpPr>
        <p:spPr>
          <a:xfrm>
            <a:off x="5499891" y="3324772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3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48BB3D2-20A8-4859-A892-7F14B92D8255}"/>
              </a:ext>
            </a:extLst>
          </p:cNvPr>
          <p:cNvSpPr/>
          <p:nvPr/>
        </p:nvSpPr>
        <p:spPr>
          <a:xfrm>
            <a:off x="8638589" y="998735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C51D03F-B424-4A41-8415-10B897872A91}"/>
              </a:ext>
            </a:extLst>
          </p:cNvPr>
          <p:cNvSpPr/>
          <p:nvPr/>
        </p:nvSpPr>
        <p:spPr>
          <a:xfrm>
            <a:off x="8615402" y="2131796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BA03F61-3117-4F59-9861-B2D72AA03CFE}"/>
              </a:ext>
            </a:extLst>
          </p:cNvPr>
          <p:cNvSpPr/>
          <p:nvPr/>
        </p:nvSpPr>
        <p:spPr>
          <a:xfrm>
            <a:off x="8592215" y="3264857"/>
            <a:ext cx="790970" cy="745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7335532-F902-42AC-888F-24C856D92EA3}"/>
              </a:ext>
            </a:extLst>
          </p:cNvPr>
          <p:cNvSpPr/>
          <p:nvPr/>
        </p:nvSpPr>
        <p:spPr>
          <a:xfrm>
            <a:off x="7282378" y="4977783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Ibrahim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CB39B6A-283D-4CEA-B0C4-36D8DBF3DDC3}"/>
              </a:ext>
            </a:extLst>
          </p:cNvPr>
          <p:cNvSpPr/>
          <p:nvPr/>
        </p:nvSpPr>
        <p:spPr>
          <a:xfrm>
            <a:off x="6845130" y="4935128"/>
            <a:ext cx="790970" cy="745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E5D37FA-BE90-4AC9-A7C9-CA0A186D2B90}"/>
              </a:ext>
            </a:extLst>
          </p:cNvPr>
          <p:cNvSpPr/>
          <p:nvPr/>
        </p:nvSpPr>
        <p:spPr>
          <a:xfrm>
            <a:off x="8729933" y="1063969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4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0C9AF68-D153-46E1-B16D-4EAC67D4151D}"/>
              </a:ext>
            </a:extLst>
          </p:cNvPr>
          <p:cNvSpPr/>
          <p:nvPr/>
        </p:nvSpPr>
        <p:spPr>
          <a:xfrm>
            <a:off x="8717686" y="220689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5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BB14B77-0C10-4E3E-A1F6-AFAC9F5E9425}"/>
              </a:ext>
            </a:extLst>
          </p:cNvPr>
          <p:cNvSpPr/>
          <p:nvPr/>
        </p:nvSpPr>
        <p:spPr>
          <a:xfrm>
            <a:off x="8691182" y="3371784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6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B15E30E-2FCB-4DDC-BD8E-16BFD7850680}"/>
              </a:ext>
            </a:extLst>
          </p:cNvPr>
          <p:cNvSpPr/>
          <p:nvPr/>
        </p:nvSpPr>
        <p:spPr>
          <a:xfrm>
            <a:off x="6946104" y="5014133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7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6E2DBED9-1C3D-4C2A-B196-0DF0E33F8BAB}"/>
              </a:ext>
            </a:extLst>
          </p:cNvPr>
          <p:cNvSpPr/>
          <p:nvPr/>
        </p:nvSpPr>
        <p:spPr>
          <a:xfrm rot="5400000">
            <a:off x="7281241" y="2682740"/>
            <a:ext cx="279956" cy="3127510"/>
          </a:xfrm>
          <a:prstGeom prst="rightBrace">
            <a:avLst>
              <a:gd name="adj1" fmla="val 172436"/>
              <a:gd name="adj2" fmla="val 5000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325D2BE-4F1D-4DD4-90C5-D774F20DF8B9}"/>
              </a:ext>
            </a:extLst>
          </p:cNvPr>
          <p:cNvSpPr txBox="1"/>
          <p:nvPr/>
        </p:nvSpPr>
        <p:spPr>
          <a:xfrm>
            <a:off x="5381683" y="4397074"/>
            <a:ext cx="4151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Semuanya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rgbClr val="FFFF00"/>
                </a:solidFill>
                <a:latin typeface="Agency FB" panose="020B0503020202020204" pitchFamily="34" charset="0"/>
              </a:rPr>
              <a:t>khodijah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3ED1BF5-FA94-4E12-AAF4-DAD80D03B419}"/>
              </a:ext>
            </a:extLst>
          </p:cNvPr>
          <p:cNvCxnSpPr/>
          <p:nvPr/>
        </p:nvCxnSpPr>
        <p:spPr>
          <a:xfrm>
            <a:off x="7282378" y="5681940"/>
            <a:ext cx="0" cy="29238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822A9D42-4C8A-4BB7-B6BB-0C2CE6090D25}"/>
              </a:ext>
            </a:extLst>
          </p:cNvPr>
          <p:cNvSpPr txBox="1"/>
          <p:nvPr/>
        </p:nvSpPr>
        <p:spPr>
          <a:xfrm>
            <a:off x="5424111" y="5923695"/>
            <a:ext cx="4151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rgbClr val="FFFF00"/>
                </a:solidFill>
                <a:latin typeface="Agency FB" panose="020B0503020202020204" pitchFamily="34" charset="0"/>
              </a:rPr>
              <a:t>Mariyyah</a:t>
            </a:r>
            <a:r>
              <a:rPr lang="en-US" i="1" dirty="0">
                <a:solidFill>
                  <a:srgbClr val="FFFF00"/>
                </a:solidFill>
                <a:latin typeface="Agency FB" panose="020B0503020202020204" pitchFamily="34" charset="0"/>
              </a:rPr>
              <a:t> al-</a:t>
            </a:r>
            <a:r>
              <a:rPr lang="en-US" i="1" dirty="0" err="1">
                <a:solidFill>
                  <a:srgbClr val="FFFF00"/>
                </a:solidFill>
                <a:latin typeface="Agency FB" panose="020B0503020202020204" pitchFamily="34" charset="0"/>
              </a:rPr>
              <a:t>Qibtiyyah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1000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51" grpId="0" animBg="1"/>
      <p:bldP spid="66" grpId="0" animBg="1"/>
      <p:bldP spid="69" grpId="0" animBg="1"/>
      <p:bldP spid="71" grpId="0" animBg="1"/>
      <p:bldP spid="72" grpId="0" animBg="1"/>
      <p:bldP spid="74" grpId="0" animBg="1"/>
      <p:bldP spid="75" grpId="0" animBg="1"/>
      <p:bldP spid="77" grpId="0" animBg="1"/>
      <p:bldP spid="78" grpId="0"/>
      <p:bldP spid="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821EF7-381A-4122-B5B3-7EFC0F6D409D}"/>
              </a:ext>
            </a:extLst>
          </p:cNvPr>
          <p:cNvSpPr/>
          <p:nvPr/>
        </p:nvSpPr>
        <p:spPr>
          <a:xfrm>
            <a:off x="633045" y="815926"/>
            <a:ext cx="4276579" cy="5041535"/>
          </a:xfrm>
          <a:prstGeom prst="roundRect">
            <a:avLst>
              <a:gd name="adj" fmla="val 3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D3AA47-6117-4670-A527-A260268CD7AF}"/>
              </a:ext>
            </a:extLst>
          </p:cNvPr>
          <p:cNvSpPr/>
          <p:nvPr/>
        </p:nvSpPr>
        <p:spPr>
          <a:xfrm>
            <a:off x="766919" y="1817668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أولاده القاسمُ عبد اللهِ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	   الطَّاهرُ الطيِّبُ زاكي الجاهي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1FE74D-F434-4D1D-B87F-9E3A9CDD1F0F}"/>
              </a:ext>
            </a:extLst>
          </p:cNvPr>
          <p:cNvSpPr/>
          <p:nvPr/>
        </p:nvSpPr>
        <p:spPr>
          <a:xfrm>
            <a:off x="1290595" y="587102"/>
            <a:ext cx="2996640" cy="5638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Anak –Anak </a:t>
            </a:r>
            <a:r>
              <a:rPr lang="en-US" dirty="0" err="1">
                <a:solidFill>
                  <a:schemeClr val="tx1"/>
                </a:solidFill>
                <a:latin typeface="Forte" panose="03060902040502070203" pitchFamily="66" charset="0"/>
              </a:rPr>
              <a:t>nabi</a:t>
            </a:r>
            <a:r>
              <a:rPr lang="en-US" dirty="0">
                <a:solidFill>
                  <a:schemeClr val="tx1"/>
                </a:solidFill>
                <a:latin typeface="Forte" panose="03060902040502070203" pitchFamily="66" charset="0"/>
              </a:rPr>
              <a:t> </a:t>
            </a:r>
            <a:r>
              <a:rPr lang="ar-SA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ﷺ</a:t>
            </a:r>
            <a:endParaRPr lang="en-ID" dirty="0">
              <a:solidFill>
                <a:schemeClr val="tx1"/>
              </a:solidFill>
              <a:latin typeface="Forte" panose="03060902040502070203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E7212C-5577-48D0-9024-83EDFA7ADBDA}"/>
              </a:ext>
            </a:extLst>
          </p:cNvPr>
          <p:cNvSpPr/>
          <p:nvPr/>
        </p:nvSpPr>
        <p:spPr>
          <a:xfrm>
            <a:off x="633045" y="3484977"/>
            <a:ext cx="4008830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cap="none" spc="0" dirty="0">
                <a:ln/>
                <a:solidFill>
                  <a:srgbClr val="C00000"/>
                </a:solidFill>
                <a:effectLst/>
                <a:latin typeface="Bahij Uthman Taha" panose="02040503050201020203" pitchFamily="18" charset="-78"/>
                <a:cs typeface="Bahij Uthman Taha" panose="02040503050201020203" pitchFamily="18" charset="-78"/>
              </a:rPr>
              <a:t>وزينبٌ رقيَّةٌ وفاطمهْ</a:t>
            </a: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ln/>
                <a:solidFill>
                  <a:srgbClr val="C00000"/>
                </a:solidFill>
                <a:latin typeface="Bahij Uthman Taha" panose="02040503050201020203" pitchFamily="18" charset="-78"/>
                <a:cs typeface="Bahij Uthman Taha" panose="02040503050201020203" pitchFamily="18" charset="-78"/>
              </a:rPr>
              <a:t>               وأمُّ كلثومٍ وإبراهيمُ لـــــهْ</a:t>
            </a:r>
            <a:endParaRPr lang="en-US" sz="2800" b="1" cap="none" spc="0" dirty="0">
              <a:ln/>
              <a:solidFill>
                <a:srgbClr val="C00000"/>
              </a:solidFill>
              <a:effectLst/>
              <a:latin typeface="Bahij Uthman Taha" panose="02040503050201020203" pitchFamily="18" charset="-78"/>
              <a:cs typeface="Bahij Uthman Taha" panose="02040503050201020203" pitchFamily="18" charset="-78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1DEF8B7-FFBB-4615-94BD-A2C2FB1C3C0D}"/>
              </a:ext>
            </a:extLst>
          </p:cNvPr>
          <p:cNvSpPr/>
          <p:nvPr/>
        </p:nvSpPr>
        <p:spPr>
          <a:xfrm>
            <a:off x="5876756" y="995795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Al-</a:t>
            </a:r>
            <a:r>
              <a:rPr lang="en-US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Qosim</a:t>
            </a:r>
            <a:endParaRPr lang="en-ID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5A4F21-2C80-42A6-8E79-9FB005DB4C4F}"/>
              </a:ext>
            </a:extLst>
          </p:cNvPr>
          <p:cNvSpPr/>
          <p:nvPr/>
        </p:nvSpPr>
        <p:spPr>
          <a:xfrm>
            <a:off x="9224591" y="1016290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Ummu </a:t>
            </a:r>
            <a:r>
              <a:rPr lang="en-US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Kultsum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F7E6B59-BB06-475D-9700-DE405FCB78F4}"/>
              </a:ext>
            </a:extLst>
          </p:cNvPr>
          <p:cNvSpPr/>
          <p:nvPr/>
        </p:nvSpPr>
        <p:spPr>
          <a:xfrm>
            <a:off x="5857464" y="2148589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Zainab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AA69143-5B6B-46A7-85FC-22A97C8187FE}"/>
              </a:ext>
            </a:extLst>
          </p:cNvPr>
          <p:cNvSpPr/>
          <p:nvPr/>
        </p:nvSpPr>
        <p:spPr>
          <a:xfrm>
            <a:off x="9205299" y="2169084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Fathimah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A56A060-8288-49AE-84C4-1C68402813D8}"/>
              </a:ext>
            </a:extLst>
          </p:cNvPr>
          <p:cNvSpPr/>
          <p:nvPr/>
        </p:nvSpPr>
        <p:spPr>
          <a:xfrm>
            <a:off x="5838172" y="3301383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Ruqoyyah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4617742-BA1A-4A68-B060-1F78DB780359}"/>
              </a:ext>
            </a:extLst>
          </p:cNvPr>
          <p:cNvSpPr/>
          <p:nvPr/>
        </p:nvSpPr>
        <p:spPr>
          <a:xfrm>
            <a:off x="9186007" y="3321878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Abdullah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755B150-B5A2-4361-A0CF-92506685E1DF}"/>
              </a:ext>
            </a:extLst>
          </p:cNvPr>
          <p:cNvSpPr/>
          <p:nvPr/>
        </p:nvSpPr>
        <p:spPr>
          <a:xfrm>
            <a:off x="5447298" y="992606"/>
            <a:ext cx="790970" cy="745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6B47FF8-1C59-4FF9-AB07-50BC58405CEE}"/>
              </a:ext>
            </a:extLst>
          </p:cNvPr>
          <p:cNvSpPr/>
          <p:nvPr/>
        </p:nvSpPr>
        <p:spPr>
          <a:xfrm>
            <a:off x="5546265" y="105865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1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A00C81D-EE34-4191-AB04-4C014591281C}"/>
              </a:ext>
            </a:extLst>
          </p:cNvPr>
          <p:cNvSpPr/>
          <p:nvPr/>
        </p:nvSpPr>
        <p:spPr>
          <a:xfrm>
            <a:off x="5424111" y="2125667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8EA491-C405-4F9F-AA50-39DAC5488373}"/>
              </a:ext>
            </a:extLst>
          </p:cNvPr>
          <p:cNvSpPr/>
          <p:nvPr/>
        </p:nvSpPr>
        <p:spPr>
          <a:xfrm>
            <a:off x="5523078" y="2191711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2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F18A1B3-B7C2-4753-8D5A-F5A93A33F5B7}"/>
              </a:ext>
            </a:extLst>
          </p:cNvPr>
          <p:cNvSpPr/>
          <p:nvPr/>
        </p:nvSpPr>
        <p:spPr>
          <a:xfrm>
            <a:off x="5400924" y="3258728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920FDBE-0C6A-44CA-8E82-22B48E0FE883}"/>
              </a:ext>
            </a:extLst>
          </p:cNvPr>
          <p:cNvSpPr/>
          <p:nvPr/>
        </p:nvSpPr>
        <p:spPr>
          <a:xfrm>
            <a:off x="5499891" y="3324772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3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48BB3D2-20A8-4859-A892-7F14B92D8255}"/>
              </a:ext>
            </a:extLst>
          </p:cNvPr>
          <p:cNvSpPr/>
          <p:nvPr/>
        </p:nvSpPr>
        <p:spPr>
          <a:xfrm>
            <a:off x="8638589" y="998735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C51D03F-B424-4A41-8415-10B897872A91}"/>
              </a:ext>
            </a:extLst>
          </p:cNvPr>
          <p:cNvSpPr/>
          <p:nvPr/>
        </p:nvSpPr>
        <p:spPr>
          <a:xfrm>
            <a:off x="8615402" y="2131796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BA03F61-3117-4F59-9861-B2D72AA03CFE}"/>
              </a:ext>
            </a:extLst>
          </p:cNvPr>
          <p:cNvSpPr/>
          <p:nvPr/>
        </p:nvSpPr>
        <p:spPr>
          <a:xfrm>
            <a:off x="8592215" y="3264857"/>
            <a:ext cx="790970" cy="745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7335532-F902-42AC-888F-24C856D92EA3}"/>
              </a:ext>
            </a:extLst>
          </p:cNvPr>
          <p:cNvSpPr/>
          <p:nvPr/>
        </p:nvSpPr>
        <p:spPr>
          <a:xfrm>
            <a:off x="7282378" y="4977783"/>
            <a:ext cx="2501241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spc="3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Ibrahim</a:t>
            </a:r>
            <a:endParaRPr lang="en-ID" sz="1800" i="1" spc="300" dirty="0">
              <a:solidFill>
                <a:schemeClr val="tx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CB39B6A-283D-4CEA-B0C4-36D8DBF3DDC3}"/>
              </a:ext>
            </a:extLst>
          </p:cNvPr>
          <p:cNvSpPr/>
          <p:nvPr/>
        </p:nvSpPr>
        <p:spPr>
          <a:xfrm>
            <a:off x="6845130" y="4935128"/>
            <a:ext cx="790970" cy="745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E5D37FA-BE90-4AC9-A7C9-CA0A186D2B90}"/>
              </a:ext>
            </a:extLst>
          </p:cNvPr>
          <p:cNvSpPr/>
          <p:nvPr/>
        </p:nvSpPr>
        <p:spPr>
          <a:xfrm>
            <a:off x="8729933" y="1063969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4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0C9AF68-D153-46E1-B16D-4EAC67D4151D}"/>
              </a:ext>
            </a:extLst>
          </p:cNvPr>
          <p:cNvSpPr/>
          <p:nvPr/>
        </p:nvSpPr>
        <p:spPr>
          <a:xfrm>
            <a:off x="8717686" y="220689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5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BB14B77-0C10-4E3E-A1F6-AFAC9F5E9425}"/>
              </a:ext>
            </a:extLst>
          </p:cNvPr>
          <p:cNvSpPr/>
          <p:nvPr/>
        </p:nvSpPr>
        <p:spPr>
          <a:xfrm>
            <a:off x="8691182" y="3371784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6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B15E30E-2FCB-4DDC-BD8E-16BFD7850680}"/>
              </a:ext>
            </a:extLst>
          </p:cNvPr>
          <p:cNvSpPr/>
          <p:nvPr/>
        </p:nvSpPr>
        <p:spPr>
          <a:xfrm>
            <a:off x="6946104" y="5014133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7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6E2DBED9-1C3D-4C2A-B196-0DF0E33F8BAB}"/>
              </a:ext>
            </a:extLst>
          </p:cNvPr>
          <p:cNvSpPr/>
          <p:nvPr/>
        </p:nvSpPr>
        <p:spPr>
          <a:xfrm rot="5400000">
            <a:off x="7281241" y="2682740"/>
            <a:ext cx="279956" cy="3127510"/>
          </a:xfrm>
          <a:prstGeom prst="rightBrace">
            <a:avLst>
              <a:gd name="adj1" fmla="val 172436"/>
              <a:gd name="adj2" fmla="val 5000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325D2BE-4F1D-4DD4-90C5-D774F20DF8B9}"/>
              </a:ext>
            </a:extLst>
          </p:cNvPr>
          <p:cNvSpPr txBox="1"/>
          <p:nvPr/>
        </p:nvSpPr>
        <p:spPr>
          <a:xfrm>
            <a:off x="5381683" y="4397074"/>
            <a:ext cx="4151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Semuanya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rgbClr val="FFFF00"/>
                </a:solidFill>
                <a:latin typeface="Agency FB" panose="020B0503020202020204" pitchFamily="34" charset="0"/>
              </a:rPr>
              <a:t>khodijah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3ED1BF5-FA94-4E12-AAF4-DAD80D03B419}"/>
              </a:ext>
            </a:extLst>
          </p:cNvPr>
          <p:cNvCxnSpPr/>
          <p:nvPr/>
        </p:nvCxnSpPr>
        <p:spPr>
          <a:xfrm>
            <a:off x="7282378" y="5681940"/>
            <a:ext cx="0" cy="29238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822A9D42-4C8A-4BB7-B6BB-0C2CE6090D25}"/>
              </a:ext>
            </a:extLst>
          </p:cNvPr>
          <p:cNvSpPr txBox="1"/>
          <p:nvPr/>
        </p:nvSpPr>
        <p:spPr>
          <a:xfrm>
            <a:off x="5424111" y="5923695"/>
            <a:ext cx="4151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  <a:latin typeface="Agency FB" panose="020B0503020202020204" pitchFamily="34" charset="0"/>
              </a:rPr>
              <a:t>dari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i="1" dirty="0" err="1">
                <a:solidFill>
                  <a:srgbClr val="FFFF00"/>
                </a:solidFill>
                <a:latin typeface="Agency FB" panose="020B0503020202020204" pitchFamily="34" charset="0"/>
              </a:rPr>
              <a:t>Mariyyah</a:t>
            </a:r>
            <a:r>
              <a:rPr lang="en-US" i="1" dirty="0">
                <a:solidFill>
                  <a:srgbClr val="FFFF00"/>
                </a:solidFill>
                <a:latin typeface="Agency FB" panose="020B0503020202020204" pitchFamily="34" charset="0"/>
              </a:rPr>
              <a:t> al-</a:t>
            </a:r>
            <a:r>
              <a:rPr lang="en-US" i="1" dirty="0" err="1">
                <a:solidFill>
                  <a:srgbClr val="FFFF00"/>
                </a:solidFill>
                <a:latin typeface="Agency FB" panose="020B0503020202020204" pitchFamily="34" charset="0"/>
              </a:rPr>
              <a:t>Qibtiyyah</a:t>
            </a:r>
            <a:r>
              <a:rPr lang="en-US" i="1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endParaRPr lang="en-ID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3958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51" grpId="0" animBg="1"/>
      <p:bldP spid="66" grpId="0" animBg="1"/>
      <p:bldP spid="69" grpId="0" animBg="1"/>
      <p:bldP spid="71" grpId="0" animBg="1"/>
      <p:bldP spid="72" grpId="0" animBg="1"/>
      <p:bldP spid="74" grpId="0" animBg="1"/>
      <p:bldP spid="75" grpId="0" animBg="1"/>
      <p:bldP spid="77" grpId="0" animBg="1"/>
      <p:bldP spid="78" grpId="0"/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F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E6B59E9C-DE55-47DD-B5EA-F3CAFE8E6E91}"/>
              </a:ext>
            </a:extLst>
          </p:cNvPr>
          <p:cNvSpPr/>
          <p:nvPr/>
        </p:nvSpPr>
        <p:spPr>
          <a:xfrm>
            <a:off x="3957710" y="200248"/>
            <a:ext cx="4276579" cy="8671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Kuis</a:t>
            </a: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anose="03060902040502070203" pitchFamily="66" charset="0"/>
              </a:rPr>
              <a:t>Muraja’ah</a:t>
            </a:r>
            <a:endParaRPr lang="en-ID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anose="03060902040502070203" pitchFamily="66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D81E971E-9B3E-4640-90BF-7998622BE792}"/>
              </a:ext>
            </a:extLst>
          </p:cNvPr>
          <p:cNvSpPr/>
          <p:nvPr/>
        </p:nvSpPr>
        <p:spPr>
          <a:xfrm>
            <a:off x="1755328" y="1327098"/>
            <a:ext cx="9235590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Sebutkan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Nasab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Nabi Muhammad </a:t>
            </a:r>
            <a:r>
              <a:rPr lang="ar-SA" sz="2400" dirty="0">
                <a:solidFill>
                  <a:schemeClr val="tx1"/>
                </a:solidFill>
                <a:latin typeface="Bahnschrift SemiBold" panose="020B0502040204020203" pitchFamily="34" charset="0"/>
                <a:cs typeface="Sakkal Majalla" panose="02000000000000000000" pitchFamily="2" charset="-78"/>
              </a:rPr>
              <a:t>ﷺ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  <a:cs typeface="Sakkal Majalla" panose="02000000000000000000" pitchFamily="2" charset="-78"/>
              </a:rPr>
              <a:t> ?</a:t>
            </a:r>
            <a:endParaRPr lang="en-ID" sz="2400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DCFC8EB-6FB2-4FD6-9FDD-81D9D8C3A08A}"/>
              </a:ext>
            </a:extLst>
          </p:cNvPr>
          <p:cNvSpPr/>
          <p:nvPr/>
        </p:nvSpPr>
        <p:spPr>
          <a:xfrm>
            <a:off x="1736036" y="2387128"/>
            <a:ext cx="9235590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Sebutkan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peristiwa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penting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terjadi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fase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mekkah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?</a:t>
            </a:r>
            <a:endParaRPr lang="en-ID" sz="2400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3849CF0-DF43-4E0E-9F9D-009EF7803425}"/>
              </a:ext>
            </a:extLst>
          </p:cNvPr>
          <p:cNvSpPr/>
          <p:nvPr/>
        </p:nvSpPr>
        <p:spPr>
          <a:xfrm>
            <a:off x="1716744" y="3460410"/>
            <a:ext cx="9235590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Sebutkan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peristiwa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penting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terjadi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fase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madinah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?</a:t>
            </a:r>
            <a:endParaRPr lang="en-ID" sz="2400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281E34A-87C9-4999-A90E-6699EC31050E}"/>
              </a:ext>
            </a:extLst>
          </p:cNvPr>
          <p:cNvSpPr/>
          <p:nvPr/>
        </p:nvSpPr>
        <p:spPr>
          <a:xfrm>
            <a:off x="1697452" y="4533692"/>
            <a:ext cx="9235590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Sebutkan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5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nama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istri-istri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Nabi </a:t>
            </a:r>
            <a:r>
              <a:rPr lang="ar-SA" sz="2400" dirty="0">
                <a:solidFill>
                  <a:schemeClr val="tx1"/>
                </a:solidFill>
                <a:latin typeface="Bahnschrift SemiBold" panose="020B0502040204020203" pitchFamily="34" charset="0"/>
                <a:cs typeface="Sakkal Majalla" panose="02000000000000000000" pitchFamily="2" charset="-78"/>
              </a:rPr>
              <a:t>ﷺ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  <a:cs typeface="Sakkal Majalla" panose="02000000000000000000" pitchFamily="2" charset="-78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?</a:t>
            </a:r>
            <a:endParaRPr lang="en-ID" sz="2400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3FF2DE0-5FEA-42EE-A74B-210661A92337}"/>
              </a:ext>
            </a:extLst>
          </p:cNvPr>
          <p:cNvSpPr/>
          <p:nvPr/>
        </p:nvSpPr>
        <p:spPr>
          <a:xfrm>
            <a:off x="1678160" y="5593722"/>
            <a:ext cx="9235590" cy="63048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Sebutkan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5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ahnschrift SemiBold" panose="020B0502040204020203" pitchFamily="34" charset="0"/>
              </a:rPr>
              <a:t>nama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Anak-Anak Nabi </a:t>
            </a:r>
            <a:r>
              <a:rPr lang="ar-SA" sz="2400" dirty="0">
                <a:solidFill>
                  <a:schemeClr val="tx1"/>
                </a:solidFill>
                <a:latin typeface="Bahnschrift SemiBold" panose="020B0502040204020203" pitchFamily="34" charset="0"/>
                <a:cs typeface="Sakkal Majalla" panose="02000000000000000000" pitchFamily="2" charset="-78"/>
              </a:rPr>
              <a:t>ﷺ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  <a:cs typeface="Sakkal Majalla" panose="02000000000000000000" pitchFamily="2" charset="-78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Bahnschrift SemiBold" panose="020B0502040204020203" pitchFamily="34" charset="0"/>
              </a:rPr>
              <a:t>?</a:t>
            </a:r>
            <a:endParaRPr lang="en-ID" sz="2400" dirty="0">
              <a:solidFill>
                <a:schemeClr val="tx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0F132DD-F647-4864-BDCE-D1B596C178C1}"/>
              </a:ext>
            </a:extLst>
          </p:cNvPr>
          <p:cNvSpPr/>
          <p:nvPr/>
        </p:nvSpPr>
        <p:spPr>
          <a:xfrm>
            <a:off x="1325870" y="1323909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0C8B1CC-01D8-41F5-B801-B83714332C84}"/>
              </a:ext>
            </a:extLst>
          </p:cNvPr>
          <p:cNvSpPr/>
          <p:nvPr/>
        </p:nvSpPr>
        <p:spPr>
          <a:xfrm>
            <a:off x="1424837" y="1389953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1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4AA060E-1E3A-4098-8780-949014C93E5D}"/>
              </a:ext>
            </a:extLst>
          </p:cNvPr>
          <p:cNvSpPr/>
          <p:nvPr/>
        </p:nvSpPr>
        <p:spPr>
          <a:xfrm>
            <a:off x="1302683" y="2364206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BDC5795-3414-4A14-A858-98232E3F2603}"/>
              </a:ext>
            </a:extLst>
          </p:cNvPr>
          <p:cNvSpPr/>
          <p:nvPr/>
        </p:nvSpPr>
        <p:spPr>
          <a:xfrm>
            <a:off x="1401650" y="2430250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2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AC18CDA-AEEF-4FB5-91D8-34BFD3D74F63}"/>
              </a:ext>
            </a:extLst>
          </p:cNvPr>
          <p:cNvSpPr/>
          <p:nvPr/>
        </p:nvSpPr>
        <p:spPr>
          <a:xfrm>
            <a:off x="1279496" y="3417755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4963654-9B33-4D58-91B8-32467F8AD7CC}"/>
              </a:ext>
            </a:extLst>
          </p:cNvPr>
          <p:cNvSpPr/>
          <p:nvPr/>
        </p:nvSpPr>
        <p:spPr>
          <a:xfrm>
            <a:off x="1378463" y="3483799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3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46692E6-D698-4636-A99D-B4E39318065A}"/>
              </a:ext>
            </a:extLst>
          </p:cNvPr>
          <p:cNvSpPr/>
          <p:nvPr/>
        </p:nvSpPr>
        <p:spPr>
          <a:xfrm>
            <a:off x="1256309" y="4471304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DCB5514-FE64-40B7-9478-4F27338AE3DF}"/>
              </a:ext>
            </a:extLst>
          </p:cNvPr>
          <p:cNvSpPr/>
          <p:nvPr/>
        </p:nvSpPr>
        <p:spPr>
          <a:xfrm>
            <a:off x="1355276" y="4537348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4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85DE45A-3615-48F9-B72B-5AD4BAFF918D}"/>
              </a:ext>
            </a:extLst>
          </p:cNvPr>
          <p:cNvSpPr/>
          <p:nvPr/>
        </p:nvSpPr>
        <p:spPr>
          <a:xfrm>
            <a:off x="1233122" y="5511601"/>
            <a:ext cx="790970" cy="74536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6DB5DA1-688E-4890-8017-F570506D04FA}"/>
              </a:ext>
            </a:extLst>
          </p:cNvPr>
          <p:cNvSpPr/>
          <p:nvPr/>
        </p:nvSpPr>
        <p:spPr>
          <a:xfrm>
            <a:off x="1332089" y="5577645"/>
            <a:ext cx="593035" cy="5577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rgbClr val="C00000"/>
                </a:solidFill>
                <a:latin typeface="Forte" panose="03060902040502070203" pitchFamily="66" charset="0"/>
              </a:rPr>
              <a:t>5</a:t>
            </a:r>
            <a:endParaRPr lang="en-US" sz="1800" i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0640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4146</TotalTime>
  <Words>776</Words>
  <Application>Microsoft Office PowerPoint</Application>
  <PresentationFormat>Widescreen</PresentationFormat>
  <Paragraphs>218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Agency FB</vt:lpstr>
      <vt:lpstr>Arial</vt:lpstr>
      <vt:lpstr>Arial Narrow</vt:lpstr>
      <vt:lpstr>Bahij Uthman Taha</vt:lpstr>
      <vt:lpstr>Bahnschrift SemiBold</vt:lpstr>
      <vt:lpstr>Bahnschrift SemiBold Condensed</vt:lpstr>
      <vt:lpstr>Brush Script MT</vt:lpstr>
      <vt:lpstr>Calibri</vt:lpstr>
      <vt:lpstr>Calibri Light</vt:lpstr>
      <vt:lpstr>Forte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Syarifah</dc:creator>
  <cp:lastModifiedBy>etta palontaraq</cp:lastModifiedBy>
  <cp:revision>42</cp:revision>
  <dcterms:created xsi:type="dcterms:W3CDTF">2022-11-10T10:26:34Z</dcterms:created>
  <dcterms:modified xsi:type="dcterms:W3CDTF">2023-04-07T02:48:14Z</dcterms:modified>
</cp:coreProperties>
</file>