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95" r:id="rId3"/>
    <p:sldId id="288" r:id="rId4"/>
    <p:sldId id="259" r:id="rId5"/>
    <p:sldId id="266" r:id="rId6"/>
    <p:sldId id="296" r:id="rId7"/>
    <p:sldId id="297" r:id="rId8"/>
    <p:sldId id="300" r:id="rId9"/>
    <p:sldId id="298" r:id="rId10"/>
    <p:sldId id="299" r:id="rId11"/>
    <p:sldId id="294" r:id="rId12"/>
    <p:sldId id="284" r:id="rId13"/>
    <p:sldId id="292" r:id="rId1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604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173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725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73" indent="0">
              <a:buNone/>
              <a:defRPr sz="2175">
                <a:solidFill>
                  <a:schemeClr val="tx1">
                    <a:tint val="75000"/>
                  </a:schemeClr>
                </a:solidFill>
              </a:defRPr>
            </a:lvl2pPr>
            <a:lvl3pPr marL="1088543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3pPr>
            <a:lvl4pPr marL="1632815" indent="0">
              <a:buNone/>
              <a:defRPr sz="1725">
                <a:solidFill>
                  <a:schemeClr val="tx1">
                    <a:tint val="75000"/>
                  </a:schemeClr>
                </a:solidFill>
              </a:defRPr>
            </a:lvl4pPr>
            <a:lvl5pPr marL="2177087" indent="0">
              <a:buNone/>
              <a:defRPr sz="1725">
                <a:solidFill>
                  <a:schemeClr val="tx1">
                    <a:tint val="75000"/>
                  </a:schemeClr>
                </a:solidFill>
              </a:defRPr>
            </a:lvl5pPr>
            <a:lvl6pPr marL="2721358" indent="0">
              <a:buNone/>
              <a:defRPr sz="1725">
                <a:solidFill>
                  <a:schemeClr val="tx1">
                    <a:tint val="75000"/>
                  </a:schemeClr>
                </a:solidFill>
              </a:defRPr>
            </a:lvl6pPr>
            <a:lvl7pPr marL="3265629" indent="0">
              <a:buNone/>
              <a:defRPr sz="1725">
                <a:solidFill>
                  <a:schemeClr val="tx1">
                    <a:tint val="75000"/>
                  </a:schemeClr>
                </a:solidFill>
              </a:defRPr>
            </a:lvl7pPr>
            <a:lvl8pPr marL="3809901" indent="0">
              <a:buNone/>
              <a:defRPr sz="1725">
                <a:solidFill>
                  <a:schemeClr val="tx1">
                    <a:tint val="75000"/>
                  </a:schemeClr>
                </a:solidFill>
              </a:defRPr>
            </a:lvl8pPr>
            <a:lvl9pPr marL="4354172" indent="0">
              <a:buNone/>
              <a:defRPr sz="17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884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925"/>
            </a:lvl2pPr>
            <a:lvl3pPr>
              <a:defRPr sz="240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925"/>
            </a:lvl2pPr>
            <a:lvl3pPr>
              <a:defRPr sz="2400"/>
            </a:lvl3pPr>
            <a:lvl4pPr>
              <a:defRPr sz="2175"/>
            </a:lvl4pPr>
            <a:lvl5pPr>
              <a:defRPr sz="2175"/>
            </a:lvl5pPr>
            <a:lvl6pPr>
              <a:defRPr sz="2175"/>
            </a:lvl6pPr>
            <a:lvl7pPr>
              <a:defRPr sz="2175"/>
            </a:lvl7pPr>
            <a:lvl8pPr>
              <a:defRPr sz="2175"/>
            </a:lvl8pPr>
            <a:lvl9pPr>
              <a:defRPr sz="21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7992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925" b="1"/>
            </a:lvl1pPr>
            <a:lvl2pPr marL="544273" indent="0">
              <a:buNone/>
              <a:defRPr sz="2400" b="1"/>
            </a:lvl2pPr>
            <a:lvl3pPr marL="1088543" indent="0">
              <a:buNone/>
              <a:defRPr sz="2175" b="1"/>
            </a:lvl3pPr>
            <a:lvl4pPr marL="1632815" indent="0">
              <a:buNone/>
              <a:defRPr sz="1875" b="1"/>
            </a:lvl4pPr>
            <a:lvl5pPr marL="2177087" indent="0">
              <a:buNone/>
              <a:defRPr sz="1875" b="1"/>
            </a:lvl5pPr>
            <a:lvl6pPr marL="2721358" indent="0">
              <a:buNone/>
              <a:defRPr sz="1875" b="1"/>
            </a:lvl6pPr>
            <a:lvl7pPr marL="3265629" indent="0">
              <a:buNone/>
              <a:defRPr sz="1875" b="1"/>
            </a:lvl7pPr>
            <a:lvl8pPr marL="3809901" indent="0">
              <a:buNone/>
              <a:defRPr sz="1875" b="1"/>
            </a:lvl8pPr>
            <a:lvl9pPr marL="4354172" indent="0">
              <a:buNone/>
              <a:defRPr sz="18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925"/>
            </a:lvl1pPr>
            <a:lvl2pPr>
              <a:defRPr sz="2400"/>
            </a:lvl2pPr>
            <a:lvl3pPr>
              <a:defRPr sz="21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4" cy="639762"/>
          </a:xfrm>
        </p:spPr>
        <p:txBody>
          <a:bodyPr anchor="b"/>
          <a:lstStyle>
            <a:lvl1pPr marL="0" indent="0">
              <a:buNone/>
              <a:defRPr sz="2925" b="1"/>
            </a:lvl1pPr>
            <a:lvl2pPr marL="544273" indent="0">
              <a:buNone/>
              <a:defRPr sz="2400" b="1"/>
            </a:lvl2pPr>
            <a:lvl3pPr marL="1088543" indent="0">
              <a:buNone/>
              <a:defRPr sz="2175" b="1"/>
            </a:lvl3pPr>
            <a:lvl4pPr marL="1632815" indent="0">
              <a:buNone/>
              <a:defRPr sz="1875" b="1"/>
            </a:lvl4pPr>
            <a:lvl5pPr marL="2177087" indent="0">
              <a:buNone/>
              <a:defRPr sz="1875" b="1"/>
            </a:lvl5pPr>
            <a:lvl6pPr marL="2721358" indent="0">
              <a:buNone/>
              <a:defRPr sz="1875" b="1"/>
            </a:lvl6pPr>
            <a:lvl7pPr marL="3265629" indent="0">
              <a:buNone/>
              <a:defRPr sz="1875" b="1"/>
            </a:lvl7pPr>
            <a:lvl8pPr marL="3809901" indent="0">
              <a:buNone/>
              <a:defRPr sz="1875" b="1"/>
            </a:lvl8pPr>
            <a:lvl9pPr marL="4354172" indent="0">
              <a:buNone/>
              <a:defRPr sz="18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4" cy="3951288"/>
          </a:xfrm>
        </p:spPr>
        <p:txBody>
          <a:bodyPr/>
          <a:lstStyle>
            <a:lvl1pPr>
              <a:defRPr sz="2925"/>
            </a:lvl1pPr>
            <a:lvl2pPr>
              <a:defRPr sz="2400"/>
            </a:lvl2pPr>
            <a:lvl3pPr>
              <a:defRPr sz="2175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514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446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6906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7" cy="5853113"/>
          </a:xfrm>
        </p:spPr>
        <p:txBody>
          <a:bodyPr/>
          <a:lstStyle>
            <a:lvl1pPr>
              <a:defRPr sz="3825"/>
            </a:lvl1pPr>
            <a:lvl2pPr>
              <a:defRPr sz="3300"/>
            </a:lvl2pPr>
            <a:lvl3pPr>
              <a:defRPr sz="292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725"/>
            </a:lvl1pPr>
            <a:lvl2pPr marL="544273" indent="0">
              <a:buNone/>
              <a:defRPr sz="1425"/>
            </a:lvl2pPr>
            <a:lvl3pPr marL="1088543" indent="0">
              <a:buNone/>
              <a:defRPr sz="1200"/>
            </a:lvl3pPr>
            <a:lvl4pPr marL="1632815" indent="0">
              <a:buNone/>
              <a:defRPr sz="1125"/>
            </a:lvl4pPr>
            <a:lvl5pPr marL="2177087" indent="0">
              <a:buNone/>
              <a:defRPr sz="1125"/>
            </a:lvl5pPr>
            <a:lvl6pPr marL="2721358" indent="0">
              <a:buNone/>
              <a:defRPr sz="1125"/>
            </a:lvl6pPr>
            <a:lvl7pPr marL="3265629" indent="0">
              <a:buNone/>
              <a:defRPr sz="1125"/>
            </a:lvl7pPr>
            <a:lvl8pPr marL="3809901" indent="0">
              <a:buNone/>
              <a:defRPr sz="1125"/>
            </a:lvl8pPr>
            <a:lvl9pPr marL="4354172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3415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825"/>
            </a:lvl1pPr>
            <a:lvl2pPr marL="544273" indent="0">
              <a:buNone/>
              <a:defRPr sz="3300"/>
            </a:lvl2pPr>
            <a:lvl3pPr marL="1088543" indent="0">
              <a:buNone/>
              <a:defRPr sz="2925"/>
            </a:lvl3pPr>
            <a:lvl4pPr marL="1632815" indent="0">
              <a:buNone/>
              <a:defRPr sz="2400"/>
            </a:lvl4pPr>
            <a:lvl5pPr marL="2177087" indent="0">
              <a:buNone/>
              <a:defRPr sz="2400"/>
            </a:lvl5pPr>
            <a:lvl6pPr marL="2721358" indent="0">
              <a:buNone/>
              <a:defRPr sz="2400"/>
            </a:lvl6pPr>
            <a:lvl7pPr marL="3265629" indent="0">
              <a:buNone/>
              <a:defRPr sz="2400"/>
            </a:lvl7pPr>
            <a:lvl8pPr marL="3809901" indent="0">
              <a:buNone/>
              <a:defRPr sz="2400"/>
            </a:lvl8pPr>
            <a:lvl9pPr marL="4354172" indent="0">
              <a:buNone/>
              <a:defRPr sz="24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2"/>
          </a:xfrm>
        </p:spPr>
        <p:txBody>
          <a:bodyPr/>
          <a:lstStyle>
            <a:lvl1pPr marL="0" indent="0">
              <a:buNone/>
              <a:defRPr sz="1725"/>
            </a:lvl1pPr>
            <a:lvl2pPr marL="544273" indent="0">
              <a:buNone/>
              <a:defRPr sz="1425"/>
            </a:lvl2pPr>
            <a:lvl3pPr marL="1088543" indent="0">
              <a:buNone/>
              <a:defRPr sz="1200"/>
            </a:lvl3pPr>
            <a:lvl4pPr marL="1632815" indent="0">
              <a:buNone/>
              <a:defRPr sz="1125"/>
            </a:lvl4pPr>
            <a:lvl5pPr marL="2177087" indent="0">
              <a:buNone/>
              <a:defRPr sz="1125"/>
            </a:lvl5pPr>
            <a:lvl6pPr marL="2721358" indent="0">
              <a:buNone/>
              <a:defRPr sz="1125"/>
            </a:lvl6pPr>
            <a:lvl7pPr marL="3265629" indent="0">
              <a:buNone/>
              <a:defRPr sz="1125"/>
            </a:lvl7pPr>
            <a:lvl8pPr marL="3809901" indent="0">
              <a:buNone/>
              <a:defRPr sz="1125"/>
            </a:lvl8pPr>
            <a:lvl9pPr marL="4354172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74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435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22/11/2021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id-ID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5331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145139" tIns="72569" rIns="145139" bIns="72569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145139" tIns="72569" rIns="145139" bIns="7256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lIns="145139" tIns="72569" rIns="145139" bIns="72569" rtlCol="0" anchor="ctr"/>
          <a:lstStyle>
            <a:lvl1pPr algn="l">
              <a:defRPr sz="14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43"/>
            <a:fld id="{F99F9E6B-484D-4EC3-9F41-0FBBECCEF8E0}" type="datetimeFigureOut">
              <a:rPr lang="id-ID" smtClean="0">
                <a:solidFill>
                  <a:prstClr val="white">
                    <a:tint val="75000"/>
                  </a:prstClr>
                </a:solidFill>
              </a:rPr>
              <a:pPr defTabSz="1088543"/>
              <a:t>22/11/2021</a:t>
            </a:fld>
            <a:endParaRPr lang="id-ID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2"/>
            <a:ext cx="3860800" cy="365125"/>
          </a:xfrm>
          <a:prstGeom prst="rect">
            <a:avLst/>
          </a:prstGeom>
        </p:spPr>
        <p:txBody>
          <a:bodyPr vert="horz" lIns="145139" tIns="72569" rIns="145139" bIns="72569" rtlCol="0" anchor="ctr"/>
          <a:lstStyle>
            <a:lvl1pPr algn="ctr">
              <a:defRPr sz="14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43"/>
            <a:endParaRPr lang="id-ID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145139" tIns="72569" rIns="145139" bIns="72569" rtlCol="0" anchor="ctr"/>
          <a:lstStyle>
            <a:lvl1pPr algn="r">
              <a:defRPr sz="14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543"/>
            <a:fld id="{65955BAB-73EC-48B4-892E-A82FF3543A75}" type="slidenum">
              <a:rPr lang="id-ID" smtClean="0">
                <a:solidFill>
                  <a:prstClr val="white">
                    <a:tint val="75000"/>
                  </a:prstClr>
                </a:solidFill>
              </a:rPr>
              <a:pPr defTabSz="1088543"/>
              <a:t>‹#›</a:t>
            </a:fld>
            <a:endParaRPr lang="id-ID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25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88543" rtl="0" eaLnBrk="1" latinLnBrk="0" hangingPunct="1">
        <a:spcBef>
          <a:spcPct val="0"/>
        </a:spcBef>
        <a:buNone/>
        <a:defRPr sz="53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204" indent="-408204" algn="l" defTabSz="1088543" rtl="0" eaLnBrk="1" latinLnBrk="0" hangingPunct="1">
        <a:spcBef>
          <a:spcPct val="20000"/>
        </a:spcBef>
        <a:buFont typeface="Arial" panose="020B0604020202020204" pitchFamily="34" charset="0"/>
        <a:buChar char="•"/>
        <a:defRPr sz="3825" kern="1200">
          <a:solidFill>
            <a:schemeClr val="tx1"/>
          </a:solidFill>
          <a:latin typeface="+mn-lt"/>
          <a:ea typeface="+mn-ea"/>
          <a:cs typeface="+mn-cs"/>
        </a:defRPr>
      </a:lvl1pPr>
      <a:lvl2pPr marL="884442" indent="-340169" algn="l" defTabSz="1088543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679" indent="-272136" algn="l" defTabSz="10885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925" kern="1200">
          <a:solidFill>
            <a:schemeClr val="tx1"/>
          </a:solidFill>
          <a:latin typeface="+mn-lt"/>
          <a:ea typeface="+mn-ea"/>
          <a:cs typeface="+mn-cs"/>
        </a:defRPr>
      </a:lvl3pPr>
      <a:lvl4pPr marL="1904951" indent="-272136" algn="l" defTabSz="1088543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222" indent="-272136" algn="l" defTabSz="1088543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495" indent="-272136" algn="l" defTabSz="10885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766" indent="-272136" algn="l" defTabSz="10885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37" indent="-272136" algn="l" defTabSz="10885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08" indent="-272136" algn="l" defTabSz="108854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44273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2pPr>
      <a:lvl3pPr marL="1088543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3pPr>
      <a:lvl4pPr marL="1632815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4pPr>
      <a:lvl5pPr marL="2177087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5pPr>
      <a:lvl6pPr marL="2721358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6pPr>
      <a:lvl7pPr marL="3265629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7pPr>
      <a:lvl8pPr marL="3809901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8pPr>
      <a:lvl9pPr marL="4354172" algn="l" defTabSz="1088543" rtl="0" eaLnBrk="1" latinLnBrk="0" hangingPunct="1">
        <a:defRPr sz="21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2C26C-26A5-48B7-83FF-06FDC022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EACE09-B922-40AB-BD9D-B4CC0B580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0" y="0"/>
            <a:ext cx="12293089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D9F000-B406-407B-BB0F-029C3CB0E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4" y="0"/>
            <a:ext cx="12192000" cy="68849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799C77-0F99-4B10-89CF-E1CC52FC2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921" y="-1913447"/>
            <a:ext cx="7245111" cy="60777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61CE14-82BB-4F4F-9EC4-FCA2DD380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813" y="2017979"/>
            <a:ext cx="7757176" cy="6489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32F4C5-E065-46F8-AF69-7489148599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38354" y="274638"/>
            <a:ext cx="2536400" cy="8507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E5414-ACFD-4B49-92B8-EC5B49DFA258}"/>
              </a:ext>
            </a:extLst>
          </p:cNvPr>
          <p:cNvSpPr txBox="1"/>
          <p:nvPr/>
        </p:nvSpPr>
        <p:spPr>
          <a:xfrm>
            <a:off x="1061256" y="2357827"/>
            <a:ext cx="9791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 Bold" panose="02000803030000020004" pitchFamily="2" charset="0"/>
                <a:sym typeface="GillSans" charset="0"/>
              </a:rPr>
              <a:t>Guru Bikin Game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>
                <a:solidFill>
                  <a:schemeClr val="bg2">
                    <a:lumMod val="75000"/>
                  </a:schemeClr>
                </a:solidFill>
                <a:latin typeface="Gotham Bold" panose="02000803030000020004" pitchFamily="2" charset="0"/>
                <a:sym typeface="GillSans" charset="0"/>
              </a:rPr>
              <a:t>Untuk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 Bold" panose="02000803030000020004" pitchFamily="2" charset="0"/>
                <a:sym typeface="GillSans" charset="0"/>
              </a:rPr>
              <a:t>Pendidikan Era 5.0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 Bold" panose="02000803030000020004" pitchFamily="2" charset="0"/>
              <a:sym typeface="GillSans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C75BBC-97F1-41AB-8079-E3D0762121EB}"/>
              </a:ext>
            </a:extLst>
          </p:cNvPr>
          <p:cNvSpPr txBox="1"/>
          <p:nvPr/>
        </p:nvSpPr>
        <p:spPr>
          <a:xfrm>
            <a:off x="5800407" y="85449"/>
            <a:ext cx="6202823" cy="485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bg2">
                    <a:lumMod val="75000"/>
                  </a:schemeClr>
                </a:solidFill>
                <a:latin typeface="Gotham Book" panose="02000603040000020004" pitchFamily="2" charset="0"/>
                <a:sym typeface="GillSans" charset="0"/>
              </a:rPr>
              <a:t>28 November 2021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Gotham Book" panose="02000603040000020004" pitchFamily="2" charset="0"/>
                <a:ea typeface="+mn-ea"/>
                <a:cs typeface="+mn-cs"/>
                <a:sym typeface="GillSans" charset="0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 Book" panose="02000603040000020004" pitchFamily="2" charset="0"/>
              <a:ea typeface="+mn-ea"/>
              <a:cs typeface="+mn-cs"/>
              <a:sym typeface="GillSans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ADAF3D-578D-4A95-8FBC-EF74F8505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1" y="6077724"/>
            <a:ext cx="12216372" cy="82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24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2C26C-26A5-48B7-83FF-06FDC022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EACE09-B922-40AB-BD9D-B4CC0B580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0" y="0"/>
            <a:ext cx="12293089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D9F000-B406-407B-BB0F-029C3CB0E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4" y="0"/>
            <a:ext cx="12192000" cy="68849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799C77-0F99-4B10-89CF-E1CC52FC2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8723" y="-1689662"/>
            <a:ext cx="7245111" cy="60777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61CE14-82BB-4F4F-9EC4-FCA2DD380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813" y="1954393"/>
            <a:ext cx="7757176" cy="6489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32F4C5-E065-46F8-AF69-7489148599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38354" y="274638"/>
            <a:ext cx="2536400" cy="8507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ADAF3D-578D-4A95-8FBC-EF74F8505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1" y="6077724"/>
            <a:ext cx="12216372" cy="82408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1FF03F1-F373-46D9-8D90-788446DA5AA3}"/>
              </a:ext>
            </a:extLst>
          </p:cNvPr>
          <p:cNvSpPr txBox="1">
            <a:spLocks/>
          </p:cNvSpPr>
          <p:nvPr/>
        </p:nvSpPr>
        <p:spPr>
          <a:xfrm>
            <a:off x="609600" y="296543"/>
            <a:ext cx="10972800" cy="1143000"/>
          </a:xfrm>
          <a:prstGeom prst="rect">
            <a:avLst/>
          </a:prstGeom>
        </p:spPr>
        <p:txBody>
          <a:bodyPr vert="horz" lIns="145139" tIns="72569" rIns="145139" bIns="72569" rtlCol="0" anchor="ctr">
            <a:normAutofit lnSpcReduction="10000"/>
          </a:bodyPr>
          <a:lstStyle>
            <a:lvl1pPr algn="ctr" defTabSz="1088543" rtl="0" eaLnBrk="1" latinLnBrk="0" hangingPunct="1">
              <a:spcBef>
                <a:spcPct val="0"/>
              </a:spcBef>
              <a:buNone/>
              <a:defRPr sz="53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6600">
                <a:solidFill>
                  <a:schemeClr val="bg2">
                    <a:lumMod val="75000"/>
                  </a:schemeClr>
                </a:solidFill>
              </a:rPr>
              <a:t>Fran</a:t>
            </a:r>
            <a:r>
              <a:rPr lang="en-US" sz="6600">
                <a:solidFill>
                  <a:srgbClr val="92D050"/>
                </a:solidFill>
              </a:rPr>
              <a:t>siska</a:t>
            </a:r>
            <a:r>
              <a:rPr lang="en-US" sz="6600"/>
              <a:t> </a:t>
            </a:r>
            <a:r>
              <a:rPr lang="en-US" sz="6600">
                <a:solidFill>
                  <a:schemeClr val="bg2">
                    <a:lumMod val="75000"/>
                  </a:schemeClr>
                </a:solidFill>
              </a:rPr>
              <a:t>Oetami</a:t>
            </a:r>
            <a:endParaRPr lang="id-ID" sz="66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1017899-2D92-412B-9838-DC5B6679CD4C}"/>
              </a:ext>
            </a:extLst>
          </p:cNvPr>
          <p:cNvSpPr txBox="1">
            <a:spLocks/>
          </p:cNvSpPr>
          <p:nvPr/>
        </p:nvSpPr>
        <p:spPr>
          <a:xfrm>
            <a:off x="2876704" y="2367435"/>
            <a:ext cx="9737902" cy="4525963"/>
          </a:xfrm>
          <a:prstGeom prst="rect">
            <a:avLst/>
          </a:prstGeom>
        </p:spPr>
        <p:txBody>
          <a:bodyPr vert="horz" lIns="145139" tIns="72569" rIns="145139" bIns="72569" rtlCol="0">
            <a:normAutofit/>
          </a:bodyPr>
          <a:lstStyle>
            <a:lvl1pPr marL="408204" indent="-408204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442" indent="-340169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79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951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222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495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766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37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08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Social entrepreneur</a:t>
            </a:r>
          </a:p>
          <a:p>
            <a:r>
              <a:rPr lang="en-US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CEO/Co-founder Clevio</a:t>
            </a:r>
          </a:p>
          <a:p>
            <a:r>
              <a:rPr lang="en-US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Pendidikan Teknologi</a:t>
            </a:r>
          </a:p>
        </p:txBody>
      </p:sp>
    </p:spTree>
    <p:extLst>
      <p:ext uri="{BB962C8B-B14F-4D97-AF65-F5344CB8AC3E}">
        <p14:creationId xmlns:p14="http://schemas.microsoft.com/office/powerpoint/2010/main" val="392908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29F65B-65E1-464B-84A9-740EDFCD21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F7799F-3503-41BB-9597-382122FEBC14}"/>
              </a:ext>
            </a:extLst>
          </p:cNvPr>
          <p:cNvSpPr txBox="1"/>
          <p:nvPr/>
        </p:nvSpPr>
        <p:spPr>
          <a:xfrm>
            <a:off x="3813614" y="3334233"/>
            <a:ext cx="49936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>
                <a:solidFill>
                  <a:schemeClr val="bg2">
                    <a:lumMod val="75000"/>
                  </a:schemeClr>
                </a:solidFill>
                <a:latin typeface="Goudy Stout" panose="0202090407030B020401" pitchFamily="18" charset="0"/>
              </a:rPr>
              <a:t>Pendidikan</a:t>
            </a:r>
          </a:p>
          <a:p>
            <a:pPr algn="ctr"/>
            <a:r>
              <a:rPr lang="en-US" sz="3200" b="1">
                <a:solidFill>
                  <a:schemeClr val="bg2">
                    <a:lumMod val="75000"/>
                  </a:schemeClr>
                </a:solidFill>
                <a:latin typeface="Goudy Stout" panose="0202090407030B020401" pitchFamily="18" charset="0"/>
              </a:rPr>
              <a:t>5.0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14492FA7-2BEC-4EC2-A562-3DFB23619975}"/>
              </a:ext>
            </a:extLst>
          </p:cNvPr>
          <p:cNvSpPr/>
          <p:nvPr/>
        </p:nvSpPr>
        <p:spPr>
          <a:xfrm>
            <a:off x="2099520" y="1868530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Creativity</a:t>
            </a:r>
            <a:endParaRPr lang="id-ID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6AA50C3D-6F38-420B-A668-B3909C8ABAD6}"/>
              </a:ext>
            </a:extLst>
          </p:cNvPr>
          <p:cNvSpPr/>
          <p:nvPr/>
        </p:nvSpPr>
        <p:spPr>
          <a:xfrm>
            <a:off x="6531512" y="1014241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Problem solving</a:t>
            </a:r>
            <a:endParaRPr lang="id-ID"/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0A3049F-CFE5-4912-A910-AFB577E33D3A}"/>
              </a:ext>
            </a:extLst>
          </p:cNvPr>
          <p:cNvSpPr/>
          <p:nvPr/>
        </p:nvSpPr>
        <p:spPr>
          <a:xfrm>
            <a:off x="1392632" y="3216663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Critical Thinking</a:t>
            </a:r>
            <a:endParaRPr lang="id-ID"/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1D634E9B-CD76-4A52-A0F7-C31AFC8D67EB}"/>
              </a:ext>
            </a:extLst>
          </p:cNvPr>
          <p:cNvSpPr/>
          <p:nvPr/>
        </p:nvSpPr>
        <p:spPr>
          <a:xfrm>
            <a:off x="2509506" y="4475055"/>
            <a:ext cx="2608217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Communication</a:t>
            </a:r>
            <a:endParaRPr lang="id-ID"/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F5060FA6-DF9F-46DA-BAF6-0BAF759A2176}"/>
              </a:ext>
            </a:extLst>
          </p:cNvPr>
          <p:cNvSpPr/>
          <p:nvPr/>
        </p:nvSpPr>
        <p:spPr>
          <a:xfrm>
            <a:off x="5034950" y="5062883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Collaboration</a:t>
            </a:r>
            <a:endParaRPr lang="id-ID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02E221D4-ABBC-4262-B948-A254336D3503}"/>
              </a:ext>
            </a:extLst>
          </p:cNvPr>
          <p:cNvSpPr/>
          <p:nvPr/>
        </p:nvSpPr>
        <p:spPr>
          <a:xfrm>
            <a:off x="7268698" y="4475055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Positive Character</a:t>
            </a:r>
            <a:endParaRPr lang="id-ID"/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8AB0A8AB-F04E-4001-BADA-5F692686B42D}"/>
              </a:ext>
            </a:extLst>
          </p:cNvPr>
          <p:cNvSpPr/>
          <p:nvPr/>
        </p:nvSpPr>
        <p:spPr>
          <a:xfrm>
            <a:off x="4167065" y="990655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Adaptability</a:t>
            </a:r>
            <a:endParaRPr lang="id-ID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464F74BE-E62C-49B6-A9BE-ABF00CDB77A5}"/>
              </a:ext>
            </a:extLst>
          </p:cNvPr>
          <p:cNvSpPr/>
          <p:nvPr/>
        </p:nvSpPr>
        <p:spPr>
          <a:xfrm>
            <a:off x="8224575" y="1927786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Learning Skills</a:t>
            </a:r>
            <a:endParaRPr lang="id-ID"/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C0A70333-5AD3-48A4-8D9A-082645910B7B}"/>
              </a:ext>
            </a:extLst>
          </p:cNvPr>
          <p:cNvSpPr/>
          <p:nvPr/>
        </p:nvSpPr>
        <p:spPr>
          <a:xfrm>
            <a:off x="8807289" y="3186641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Digital </a:t>
            </a:r>
          </a:p>
          <a:p>
            <a:pPr algn="ctr"/>
            <a:r>
              <a:rPr lang="en-US"/>
              <a:t>Literacy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1357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A6CD6-B3A7-4936-B47A-A110D176F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1">
                <a:solidFill>
                  <a:schemeClr val="bg2">
                    <a:lumMod val="75000"/>
                  </a:schemeClr>
                </a:solidFill>
                <a:latin typeface="Gotham Book" panose="02000603040000020004" pitchFamily="2" charset="0"/>
              </a:rPr>
              <a:t>Interactive</a:t>
            </a:r>
            <a:r>
              <a:rPr lang="en-US">
                <a:solidFill>
                  <a:schemeClr val="bg2">
                    <a:lumMod val="75000"/>
                  </a:schemeClr>
                </a:solidFill>
                <a:latin typeface="Gotham Book" panose="02000603040000020004" pitchFamily="2" charset="0"/>
              </a:rPr>
              <a:t> Learning</a:t>
            </a:r>
            <a:endParaRPr lang="id-ID">
              <a:solidFill>
                <a:schemeClr val="bg2">
                  <a:lumMod val="75000"/>
                </a:schemeClr>
              </a:solidFill>
              <a:latin typeface="Gotham Book" panose="0200060304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66489-9B23-4E2D-8B1D-F189FA7A3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86805"/>
            <a:ext cx="10972800" cy="4525963"/>
          </a:xfrm>
        </p:spPr>
        <p:txBody>
          <a:bodyPr/>
          <a:lstStyle/>
          <a:p>
            <a:r>
              <a:rPr lang="en-US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Pembelajaran Interaktif</a:t>
            </a:r>
          </a:p>
          <a:p>
            <a:pPr lvl="1"/>
            <a:r>
              <a:rPr lang="en-US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Partisipasi fisik, mental, intelektual</a:t>
            </a:r>
          </a:p>
          <a:p>
            <a:pPr lvl="1"/>
            <a:r>
              <a:rPr lang="en-US" b="1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A</a:t>
            </a:r>
            <a:r>
              <a:rPr lang="en-US" b="1" i="0">
                <a:solidFill>
                  <a:schemeClr val="bg2">
                    <a:lumMod val="75000"/>
                  </a:schemeClr>
                </a:solidFill>
                <a:effectLst/>
                <a:latin typeface="Gotham Narrow Book" pitchFamily="50" charset="0"/>
              </a:rPr>
              <a:t>ttention, perception, selection, organization </a:t>
            </a:r>
            <a:r>
              <a:rPr lang="en-US" b="0" i="0">
                <a:solidFill>
                  <a:schemeClr val="bg2">
                    <a:lumMod val="75000"/>
                  </a:schemeClr>
                </a:solidFill>
                <a:effectLst/>
                <a:latin typeface="Gotham Narrow Book" pitchFamily="50" charset="0"/>
              </a:rPr>
              <a:t>and </a:t>
            </a:r>
            <a:r>
              <a:rPr lang="en-US" b="1" i="0">
                <a:solidFill>
                  <a:schemeClr val="bg2">
                    <a:lumMod val="75000"/>
                  </a:schemeClr>
                </a:solidFill>
                <a:effectLst/>
                <a:latin typeface="Gotham Narrow Book" pitchFamily="50" charset="0"/>
              </a:rPr>
              <a:t>integration</a:t>
            </a:r>
            <a:r>
              <a:rPr lang="en-US" b="0" i="0">
                <a:solidFill>
                  <a:schemeClr val="bg2">
                    <a:lumMod val="75000"/>
                  </a:schemeClr>
                </a:solidFill>
                <a:effectLst/>
                <a:latin typeface="Gotham Narrow Book" pitchFamily="50" charset="0"/>
              </a:rPr>
              <a:t> of information</a:t>
            </a:r>
          </a:p>
          <a:p>
            <a:pPr lvl="1"/>
            <a:r>
              <a:rPr lang="en-US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Terlibat aktif dalam kegiatan</a:t>
            </a:r>
            <a:endParaRPr lang="en-US" b="0" i="0">
              <a:solidFill>
                <a:schemeClr val="bg2">
                  <a:lumMod val="75000"/>
                </a:schemeClr>
              </a:solidFill>
              <a:effectLst/>
              <a:latin typeface="Gotham Narrow Book" pitchFamily="50" charset="0"/>
            </a:endParaRPr>
          </a:p>
          <a:p>
            <a:pPr lvl="1"/>
            <a:r>
              <a:rPr lang="en-US" b="0" i="0">
                <a:solidFill>
                  <a:schemeClr val="bg2">
                    <a:lumMod val="75000"/>
                  </a:schemeClr>
                </a:solidFill>
                <a:effectLst/>
                <a:latin typeface="Gotham Narrow Book" pitchFamily="50" charset="0"/>
              </a:rPr>
              <a:t>Motivasi intrinsik</a:t>
            </a:r>
          </a:p>
          <a:p>
            <a:pPr lvl="1"/>
            <a:endParaRPr lang="en-US">
              <a:solidFill>
                <a:schemeClr val="bg2">
                  <a:lumMod val="75000"/>
                </a:schemeClr>
              </a:solidFill>
              <a:latin typeface="Gotham Narrow Book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A03675-9FE3-42CA-B904-F64C361F0E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088" t="55348" r="4254" b="22451"/>
          <a:stretch/>
        </p:blipFill>
        <p:spPr>
          <a:xfrm>
            <a:off x="8322545" y="3814207"/>
            <a:ext cx="3391439" cy="27691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57B005-C553-4852-B689-2F14550576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033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C0F8499A-BC4F-4EFB-BFC8-8F87A5F640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145" y="361872"/>
            <a:ext cx="6134255" cy="6134255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28BD21-443E-45BD-8EE1-F042975269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A5873F9-FEC5-4F2A-BAB7-2CD1E32B8BE4}"/>
              </a:ext>
            </a:extLst>
          </p:cNvPr>
          <p:cNvSpPr txBox="1">
            <a:spLocks/>
          </p:cNvSpPr>
          <p:nvPr/>
        </p:nvSpPr>
        <p:spPr>
          <a:xfrm>
            <a:off x="609600" y="1171074"/>
            <a:ext cx="4363453" cy="5053263"/>
          </a:xfrm>
          <a:prstGeom prst="rect">
            <a:avLst/>
          </a:prstGeom>
        </p:spPr>
        <p:txBody>
          <a:bodyPr vert="horz" lIns="145139" tIns="72569" rIns="145139" bIns="72569" rtlCol="0">
            <a:normAutofit fontScale="92500" lnSpcReduction="20000"/>
          </a:bodyPr>
          <a:lstStyle>
            <a:lvl1pPr marL="408204" indent="-408204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442" indent="-340169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79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951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222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495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766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37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08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035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3200" b="1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Gamification</a:t>
            </a:r>
          </a:p>
          <a:p>
            <a:pPr marL="68035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3200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Memasukkan mekanika, unsur-unsur serta elemen game ke dalam pembelajaran, sehingga seluruh proses belajar menjadi sebuah game atau permainan.</a:t>
            </a:r>
          </a:p>
          <a:p>
            <a:pPr marL="68035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US" sz="3200">
              <a:solidFill>
                <a:schemeClr val="bg2">
                  <a:lumMod val="75000"/>
                </a:schemeClr>
              </a:solidFill>
              <a:latin typeface="Gotham Narrow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7388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5809D1-C175-4C3C-8B9A-546535AFD3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79EB1A01-2489-4A44-A151-69A4A05FDBDA}"/>
              </a:ext>
            </a:extLst>
          </p:cNvPr>
          <p:cNvSpPr/>
          <p:nvPr/>
        </p:nvSpPr>
        <p:spPr>
          <a:xfrm>
            <a:off x="2360153" y="1419215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FUN</a:t>
            </a:r>
            <a:endParaRPr lang="id-ID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7D3269F5-9465-45B1-93C9-685199F02374}"/>
              </a:ext>
            </a:extLst>
          </p:cNvPr>
          <p:cNvSpPr/>
          <p:nvPr/>
        </p:nvSpPr>
        <p:spPr>
          <a:xfrm>
            <a:off x="5799889" y="593900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Problem solving</a:t>
            </a:r>
            <a:endParaRPr lang="id-ID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958F70B0-88F0-417F-AA61-DA37BF62EC72}"/>
              </a:ext>
            </a:extLst>
          </p:cNvPr>
          <p:cNvSpPr/>
          <p:nvPr/>
        </p:nvSpPr>
        <p:spPr>
          <a:xfrm>
            <a:off x="1561238" y="2408866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Active Participation</a:t>
            </a:r>
            <a:endParaRPr lang="id-ID"/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078B6B40-D7A4-45B8-A6E3-D919B6EF3BCF}"/>
              </a:ext>
            </a:extLst>
          </p:cNvPr>
          <p:cNvSpPr/>
          <p:nvPr/>
        </p:nvSpPr>
        <p:spPr>
          <a:xfrm>
            <a:off x="1186769" y="3440641"/>
            <a:ext cx="2608217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Attention</a:t>
            </a:r>
            <a:endParaRPr lang="id-ID"/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2F1716C4-92DB-49A2-BD50-14C5B747D3DD}"/>
              </a:ext>
            </a:extLst>
          </p:cNvPr>
          <p:cNvSpPr/>
          <p:nvPr/>
        </p:nvSpPr>
        <p:spPr>
          <a:xfrm>
            <a:off x="8636792" y="2797494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Critical Thinking</a:t>
            </a:r>
            <a:endParaRPr lang="id-ID"/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9B5319A1-6030-49D9-A294-BE6024185D93}"/>
              </a:ext>
            </a:extLst>
          </p:cNvPr>
          <p:cNvSpPr/>
          <p:nvPr/>
        </p:nvSpPr>
        <p:spPr>
          <a:xfrm>
            <a:off x="8397014" y="1844746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GRIT</a:t>
            </a:r>
            <a:endParaRPr lang="id-ID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A3F7C630-89EC-4CDB-8AC9-F12995A1A70D}"/>
              </a:ext>
            </a:extLst>
          </p:cNvPr>
          <p:cNvSpPr/>
          <p:nvPr/>
        </p:nvSpPr>
        <p:spPr>
          <a:xfrm>
            <a:off x="3794986" y="659666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Emotional</a:t>
            </a:r>
          </a:p>
          <a:p>
            <a:pPr algn="ctr"/>
            <a:r>
              <a:rPr lang="en-US"/>
              <a:t>Management</a:t>
            </a:r>
            <a:endParaRPr lang="id-ID"/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721D36F2-84E5-48E5-9400-E40AB031A238}"/>
              </a:ext>
            </a:extLst>
          </p:cNvPr>
          <p:cNvSpPr/>
          <p:nvPr/>
        </p:nvSpPr>
        <p:spPr>
          <a:xfrm>
            <a:off x="7598101" y="931186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Learning Skills</a:t>
            </a:r>
            <a:endParaRPr lang="id-ID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573FB6-CB3A-411B-A569-23D312A4D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986" y="2172609"/>
            <a:ext cx="4714187" cy="32494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EC051E9-012C-45F7-9E81-B352343DC350}"/>
              </a:ext>
            </a:extLst>
          </p:cNvPr>
          <p:cNvSpPr txBox="1"/>
          <p:nvPr/>
        </p:nvSpPr>
        <p:spPr>
          <a:xfrm>
            <a:off x="2281532" y="5583964"/>
            <a:ext cx="77410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Engaging Student through PLAY</a:t>
            </a: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41ACED67-FB49-4D1A-8E28-D1E32DCF33D2}"/>
              </a:ext>
            </a:extLst>
          </p:cNvPr>
          <p:cNvSpPr/>
          <p:nvPr/>
        </p:nvSpPr>
        <p:spPr>
          <a:xfrm>
            <a:off x="8509173" y="3788374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Digital </a:t>
            </a:r>
          </a:p>
          <a:p>
            <a:pPr algn="ctr"/>
            <a:r>
              <a:rPr lang="en-US"/>
              <a:t>Literacy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090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29F65B-65E1-464B-84A9-740EDFCD21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F7799F-3503-41BB-9597-382122FEBC14}"/>
              </a:ext>
            </a:extLst>
          </p:cNvPr>
          <p:cNvSpPr txBox="1"/>
          <p:nvPr/>
        </p:nvSpPr>
        <p:spPr>
          <a:xfrm>
            <a:off x="4891314" y="425387"/>
            <a:ext cx="6721359" cy="735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MAIN GAME DI KELAS!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0210B8-EC85-4290-AE5A-3F9CDFD72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2" y="3272588"/>
            <a:ext cx="3094186" cy="3585411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0CCF52B7-A457-4DF8-A781-984B5B9D3F7D}"/>
              </a:ext>
            </a:extLst>
          </p:cNvPr>
          <p:cNvSpPr/>
          <p:nvPr/>
        </p:nvSpPr>
        <p:spPr>
          <a:xfrm>
            <a:off x="1672055" y="1206164"/>
            <a:ext cx="4668981" cy="1711036"/>
          </a:xfrm>
          <a:prstGeom prst="wedgeRoundRectCallout">
            <a:avLst>
              <a:gd name="adj1" fmla="val -27955"/>
              <a:gd name="adj2" fmla="val 81933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otham Narrow Medium" pitchFamily="50" charset="0"/>
              </a:rPr>
              <a:t>Yuk main di sini!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7B48AF-6294-4AEE-8C17-C25B5A6B7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595" y="5271325"/>
            <a:ext cx="3986868" cy="9887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A1BE21-F614-45BA-BA51-5A5B5E985B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837" y="3823654"/>
            <a:ext cx="1888163" cy="18881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5601A78-4F68-4CC2-B021-26361D2E3E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2860" y="1845105"/>
            <a:ext cx="1811646" cy="18116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0639FB-E1BC-46FF-A660-58E02FAA83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1457" y="3724887"/>
            <a:ext cx="2906701" cy="12316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61E9F2-F991-4C65-B4F4-AC7771384D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7867" y="1447590"/>
            <a:ext cx="1888162" cy="188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0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29F65B-65E1-464B-84A9-740EDFCD21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F7799F-3503-41BB-9597-382122FEBC14}"/>
              </a:ext>
            </a:extLst>
          </p:cNvPr>
          <p:cNvSpPr txBox="1"/>
          <p:nvPr/>
        </p:nvSpPr>
        <p:spPr>
          <a:xfrm>
            <a:off x="3111957" y="275973"/>
            <a:ext cx="6721359" cy="735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MAIN GAME DI KELAS!</a:t>
            </a:r>
          </a:p>
        </p:txBody>
      </p:sp>
      <p:pic>
        <p:nvPicPr>
          <p:cNvPr id="9" name="Picture 8" descr="A group of people sitting at a table with laptops&#10;&#10;Description automatically generated with low confidence">
            <a:extLst>
              <a:ext uri="{FF2B5EF4-FFF2-40B4-BE49-F238E27FC236}">
                <a16:creationId xmlns:a16="http://schemas.microsoft.com/office/drawing/2014/main" id="{FE1BDB05-1C67-4CFE-9582-4F6111EDD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77" y="1574032"/>
            <a:ext cx="6183170" cy="41221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699C56-D8F4-4E44-8CBC-4E735250D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325" y="3429000"/>
            <a:ext cx="3134295" cy="3413915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0560747-956A-4D5D-A9AF-04C704D58A37}"/>
              </a:ext>
            </a:extLst>
          </p:cNvPr>
          <p:cNvSpPr/>
          <p:nvPr/>
        </p:nvSpPr>
        <p:spPr>
          <a:xfrm>
            <a:off x="7897091" y="1409873"/>
            <a:ext cx="3134294" cy="1620982"/>
          </a:xfrm>
          <a:prstGeom prst="wedgeRoundRectCallout">
            <a:avLst>
              <a:gd name="adj1" fmla="val 34341"/>
              <a:gd name="adj2" fmla="val 75847"/>
              <a:gd name="adj3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tx1"/>
                </a:solidFill>
                <a:latin typeface="Gotham Narrow Medium" pitchFamily="50" charset="0"/>
              </a:rPr>
              <a:t>Guru bikin game sendiri yuk!</a:t>
            </a:r>
          </a:p>
        </p:txBody>
      </p:sp>
    </p:spTree>
    <p:extLst>
      <p:ext uri="{BB962C8B-B14F-4D97-AF65-F5344CB8AC3E}">
        <p14:creationId xmlns:p14="http://schemas.microsoft.com/office/powerpoint/2010/main" val="187776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29F65B-65E1-464B-84A9-740EDFCD21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F7799F-3503-41BB-9597-382122FEBC14}"/>
              </a:ext>
            </a:extLst>
          </p:cNvPr>
          <p:cNvSpPr txBox="1"/>
          <p:nvPr/>
        </p:nvSpPr>
        <p:spPr>
          <a:xfrm>
            <a:off x="1588274" y="1408113"/>
            <a:ext cx="54603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Bikin Game pakai apa?</a:t>
            </a:r>
          </a:p>
        </p:txBody>
      </p:sp>
      <p:pic>
        <p:nvPicPr>
          <p:cNvPr id="16" name="Untitled 32_1080p">
            <a:hlinkClick r:id="" action="ppaction://media"/>
            <a:extLst>
              <a:ext uri="{FF2B5EF4-FFF2-40B4-BE49-F238E27FC236}">
                <a16:creationId xmlns:a16="http://schemas.microsoft.com/office/drawing/2014/main" id="{6409E92F-3684-49D4-ADFF-6B5E6236FD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34237" y="181450"/>
            <a:ext cx="3653493" cy="6495099"/>
          </a:xfrm>
          <a:prstGeom prst="rect">
            <a:avLst/>
          </a:prstGeom>
        </p:spPr>
      </p:pic>
      <p:sp>
        <p:nvSpPr>
          <p:cNvPr id="17" name="Cloud 16">
            <a:extLst>
              <a:ext uri="{FF2B5EF4-FFF2-40B4-BE49-F238E27FC236}">
                <a16:creationId xmlns:a16="http://schemas.microsoft.com/office/drawing/2014/main" id="{82F93CB7-98AC-49E6-8D81-BCE8123CD5A0}"/>
              </a:ext>
            </a:extLst>
          </p:cNvPr>
          <p:cNvSpPr/>
          <p:nvPr/>
        </p:nvSpPr>
        <p:spPr>
          <a:xfrm>
            <a:off x="967823" y="2493685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Block Programming</a:t>
            </a:r>
            <a:endParaRPr lang="id-ID"/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35BF1232-0286-499C-8522-BE51B2216F2F}"/>
              </a:ext>
            </a:extLst>
          </p:cNvPr>
          <p:cNvSpPr/>
          <p:nvPr/>
        </p:nvSpPr>
        <p:spPr>
          <a:xfrm>
            <a:off x="2832188" y="4982456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GRATIS</a:t>
            </a:r>
            <a:endParaRPr lang="id-ID"/>
          </a:p>
        </p:txBody>
      </p:sp>
      <p:sp>
        <p:nvSpPr>
          <p:cNvPr id="19" name="Cloud 18">
            <a:extLst>
              <a:ext uri="{FF2B5EF4-FFF2-40B4-BE49-F238E27FC236}">
                <a16:creationId xmlns:a16="http://schemas.microsoft.com/office/drawing/2014/main" id="{D2B3DF4D-E95A-4CBA-A12F-2001DDA71D70}"/>
              </a:ext>
            </a:extLst>
          </p:cNvPr>
          <p:cNvSpPr/>
          <p:nvPr/>
        </p:nvSpPr>
        <p:spPr>
          <a:xfrm>
            <a:off x="1419526" y="3808702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Visual</a:t>
            </a:r>
            <a:endParaRPr lang="id-ID"/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8152D0CC-52BA-4338-99D1-7AA0BE9D4DDB}"/>
              </a:ext>
            </a:extLst>
          </p:cNvPr>
          <p:cNvSpPr/>
          <p:nvPr/>
        </p:nvSpPr>
        <p:spPr>
          <a:xfrm>
            <a:off x="4814867" y="3669342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Logika</a:t>
            </a:r>
            <a:endParaRPr lang="id-ID"/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70931A4B-4D73-4013-8B2F-9E8EB764A1A9}"/>
              </a:ext>
            </a:extLst>
          </p:cNvPr>
          <p:cNvSpPr/>
          <p:nvPr/>
        </p:nvSpPr>
        <p:spPr>
          <a:xfrm>
            <a:off x="5142856" y="2520921"/>
            <a:ext cx="2233748" cy="1175657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/>
              <a:t>Object Oriented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830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999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9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5" grpId="0"/>
      <p:bldP spid="17" grpId="0" animBg="1"/>
      <p:bldP spid="18" grpId="0" animBg="1"/>
      <p:bldP spid="19" grpId="0" animBg="1"/>
      <p:bldP spid="21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772D034D-1724-4DF5-8E38-4F5380839DDC}"/>
              </a:ext>
            </a:extLst>
          </p:cNvPr>
          <p:cNvSpPr/>
          <p:nvPr/>
        </p:nvSpPr>
        <p:spPr>
          <a:xfrm rot="305759">
            <a:off x="-1466653" y="1103957"/>
            <a:ext cx="3958149" cy="608393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3" name="Picture 2" descr="A picture containing text, person, person, pointing&#10;&#10;Description automatically generated">
            <a:extLst>
              <a:ext uri="{FF2B5EF4-FFF2-40B4-BE49-F238E27FC236}">
                <a16:creationId xmlns:a16="http://schemas.microsoft.com/office/drawing/2014/main" id="{DC57C655-455A-4D75-8C8A-1832A7866F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3" t="4881" r="39504" b="22454"/>
          <a:stretch/>
        </p:blipFill>
        <p:spPr>
          <a:xfrm>
            <a:off x="4934344" y="2738910"/>
            <a:ext cx="4710531" cy="3287250"/>
          </a:xfrm>
          <a:prstGeom prst="flowChartAlternateProcess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29F65B-65E1-464B-84A9-740EDFCD21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F7799F-3503-41BB-9597-382122FEBC14}"/>
              </a:ext>
            </a:extLst>
          </p:cNvPr>
          <p:cNvSpPr txBox="1"/>
          <p:nvPr/>
        </p:nvSpPr>
        <p:spPr>
          <a:xfrm>
            <a:off x="3931692" y="275372"/>
            <a:ext cx="78647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Apa manfaat belajar bikin game?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E573954-FF08-4B2A-BC76-2B33BA319B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25" r="83724"/>
          <a:stretch/>
        </p:blipFill>
        <p:spPr>
          <a:xfrm>
            <a:off x="0" y="0"/>
            <a:ext cx="2204367" cy="6858000"/>
          </a:xfrm>
          <a:prstGeom prst="rect">
            <a:avLst/>
          </a:prstGeom>
        </p:spPr>
      </p:pic>
      <p:sp>
        <p:nvSpPr>
          <p:cNvPr id="19" name="Cloud 18">
            <a:extLst>
              <a:ext uri="{FF2B5EF4-FFF2-40B4-BE49-F238E27FC236}">
                <a16:creationId xmlns:a16="http://schemas.microsoft.com/office/drawing/2014/main" id="{23427C9D-6FEB-4418-A442-D91AB8B30908}"/>
              </a:ext>
            </a:extLst>
          </p:cNvPr>
          <p:cNvSpPr/>
          <p:nvPr/>
        </p:nvSpPr>
        <p:spPr>
          <a:xfrm>
            <a:off x="5998888" y="945840"/>
            <a:ext cx="2702056" cy="1757146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92D050"/>
                </a:solidFill>
                <a:latin typeface="Gotham Bold" panose="02000803030000020004" pitchFamily="2" charset="0"/>
              </a:rPr>
              <a:t>LOGIKA</a:t>
            </a:r>
            <a:endParaRPr lang="id-ID" b="1">
              <a:solidFill>
                <a:srgbClr val="92D050"/>
              </a:solidFill>
              <a:latin typeface="Gotham Bold" panose="02000803030000020004" pitchFamily="2" charset="0"/>
            </a:endParaRP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50CAD844-8496-487A-97C2-B0B0649A3E9F}"/>
              </a:ext>
            </a:extLst>
          </p:cNvPr>
          <p:cNvSpPr/>
          <p:nvPr/>
        </p:nvSpPr>
        <p:spPr>
          <a:xfrm>
            <a:off x="3037871" y="4913142"/>
            <a:ext cx="2702056" cy="1757146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92D050"/>
                </a:solidFill>
                <a:latin typeface="Gotham Bold" panose="02000803030000020004" pitchFamily="2" charset="0"/>
              </a:rPr>
              <a:t>POSITIVE EMOTION</a:t>
            </a:r>
            <a:endParaRPr lang="id-ID" b="1">
              <a:solidFill>
                <a:srgbClr val="92D050"/>
              </a:solidFill>
              <a:latin typeface="Gotham Bold" panose="02000803030000020004" pitchFamily="2" charset="0"/>
            </a:endParaRPr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599AF010-4832-47F7-AC0B-FC139F94D3CB}"/>
              </a:ext>
            </a:extLst>
          </p:cNvPr>
          <p:cNvSpPr/>
          <p:nvPr/>
        </p:nvSpPr>
        <p:spPr>
          <a:xfrm>
            <a:off x="8700944" y="4913142"/>
            <a:ext cx="2983598" cy="1757146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92D050"/>
                </a:solidFill>
                <a:latin typeface="Gotham Bold" panose="02000803030000020004" pitchFamily="2" charset="0"/>
              </a:rPr>
              <a:t>CREATIVITY &amp; IMAGINATION</a:t>
            </a:r>
            <a:endParaRPr lang="id-ID" b="1">
              <a:solidFill>
                <a:srgbClr val="92D050"/>
              </a:solidFill>
              <a:latin typeface="Gotham Bold" panose="02000803030000020004" pitchFamily="2" charset="0"/>
            </a:endParaRPr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8BE27B71-1645-4239-9A8B-320ED89B17FE}"/>
              </a:ext>
            </a:extLst>
          </p:cNvPr>
          <p:cNvSpPr/>
          <p:nvPr/>
        </p:nvSpPr>
        <p:spPr>
          <a:xfrm>
            <a:off x="9123287" y="1495741"/>
            <a:ext cx="2927028" cy="1810191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92D050"/>
                </a:solidFill>
                <a:latin typeface="Gotham Bold" panose="02000803030000020004" pitchFamily="2" charset="0"/>
              </a:rPr>
              <a:t>CRITICAL</a:t>
            </a:r>
          </a:p>
          <a:p>
            <a:pPr algn="ctr"/>
            <a:r>
              <a:rPr lang="en-US" b="1">
                <a:solidFill>
                  <a:srgbClr val="92D050"/>
                </a:solidFill>
                <a:latin typeface="Gotham Bold" panose="02000803030000020004" pitchFamily="2" charset="0"/>
              </a:rPr>
              <a:t>THINKING</a:t>
            </a:r>
            <a:endParaRPr lang="id-ID" b="1">
              <a:solidFill>
                <a:srgbClr val="92D050"/>
              </a:solidFill>
              <a:latin typeface="Gotham Bold" panose="02000803030000020004" pitchFamily="2" charset="0"/>
            </a:endParaRP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9A96D361-76B6-499E-BBDC-2412D10B7178}"/>
              </a:ext>
            </a:extLst>
          </p:cNvPr>
          <p:cNvSpPr/>
          <p:nvPr/>
        </p:nvSpPr>
        <p:spPr>
          <a:xfrm>
            <a:off x="2753875" y="1660607"/>
            <a:ext cx="2702056" cy="1757146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92D050"/>
                </a:solidFill>
                <a:latin typeface="Gotham Bold" panose="02000803030000020004" pitchFamily="2" charset="0"/>
              </a:rPr>
              <a:t>PROBLEM</a:t>
            </a:r>
          </a:p>
          <a:p>
            <a:pPr algn="ctr"/>
            <a:r>
              <a:rPr lang="en-US" b="1">
                <a:solidFill>
                  <a:srgbClr val="92D050"/>
                </a:solidFill>
                <a:latin typeface="Gotham Bold" panose="02000803030000020004" pitchFamily="2" charset="0"/>
              </a:rPr>
              <a:t>SOLVING</a:t>
            </a:r>
            <a:endParaRPr lang="id-ID" b="1">
              <a:solidFill>
                <a:srgbClr val="92D050"/>
              </a:solidFill>
              <a:latin typeface="Gotham Bold" panose="02000803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73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438B-8A24-49CC-AC2B-3B44AF486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86" y="1334709"/>
            <a:ext cx="3594945" cy="1143000"/>
          </a:xfrm>
        </p:spPr>
        <p:txBody>
          <a:bodyPr>
            <a:noAutofit/>
          </a:bodyPr>
          <a:lstStyle/>
          <a:p>
            <a:pPr algn="l"/>
            <a:r>
              <a:rPr lang="en-US" sz="3200" b="1">
                <a:solidFill>
                  <a:schemeClr val="bg2">
                    <a:lumMod val="75000"/>
                  </a:schemeClr>
                </a:solidFill>
                <a:latin typeface="Gotham Book" panose="02000603040000020004" pitchFamily="2" charset="0"/>
              </a:rPr>
              <a:t>BANYAK </a:t>
            </a:r>
            <a:br>
              <a:rPr lang="en-US" sz="3200" b="1">
                <a:solidFill>
                  <a:schemeClr val="bg2">
                    <a:lumMod val="75000"/>
                  </a:schemeClr>
                </a:solidFill>
                <a:latin typeface="Gotham Book" panose="02000603040000020004" pitchFamily="2" charset="0"/>
              </a:rPr>
            </a:br>
            <a:r>
              <a:rPr lang="en-US" sz="3200" b="1">
                <a:solidFill>
                  <a:schemeClr val="bg2">
                    <a:lumMod val="75000"/>
                  </a:schemeClr>
                </a:solidFill>
                <a:latin typeface="Gotham Book" panose="02000603040000020004" pitchFamily="2" charset="0"/>
              </a:rPr>
              <a:t>TUTORIALNYA!</a:t>
            </a:r>
            <a:endParaRPr lang="id-ID" sz="3200" b="1">
              <a:solidFill>
                <a:schemeClr val="bg2">
                  <a:lumMod val="75000"/>
                </a:schemeClr>
              </a:solidFill>
              <a:latin typeface="Gotham Book" panose="02000603040000020004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1ACF33-4F53-4612-885D-7545829CA3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E3C81A-1E8A-4840-BBAD-B85546DB3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86" y="3157595"/>
            <a:ext cx="5041772" cy="346030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F9A892C-E36B-451E-AEA0-9185973E2D60}"/>
              </a:ext>
            </a:extLst>
          </p:cNvPr>
          <p:cNvSpPr txBox="1">
            <a:spLocks/>
          </p:cNvSpPr>
          <p:nvPr/>
        </p:nvSpPr>
        <p:spPr>
          <a:xfrm>
            <a:off x="9470742" y="1985927"/>
            <a:ext cx="2555758" cy="853526"/>
          </a:xfrm>
          <a:prstGeom prst="rect">
            <a:avLst/>
          </a:prstGeom>
        </p:spPr>
        <p:txBody>
          <a:bodyPr vert="horz" lIns="145139" tIns="72569" rIns="145139" bIns="72569" rtlCol="0">
            <a:normAutofit fontScale="77500" lnSpcReduction="20000"/>
          </a:bodyPr>
          <a:lstStyle>
            <a:lvl1pPr marL="408204" indent="-408204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442" indent="-340169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679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951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222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495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766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2037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308" indent="-272136" algn="l" defTabSz="108854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solidFill>
                  <a:schemeClr val="bg2">
                    <a:lumMod val="75000"/>
                  </a:schemeClr>
                </a:solidFill>
                <a:latin typeface="Gotham Narrow Book" pitchFamily="50" charset="0"/>
              </a:rPr>
              <a:t>Clevio Camp</a:t>
            </a:r>
          </a:p>
          <a:p>
            <a:endParaRPr lang="en-US">
              <a:solidFill>
                <a:schemeClr val="bg2">
                  <a:lumMod val="75000"/>
                </a:schemeClr>
              </a:solidFill>
              <a:latin typeface="Gotham Narrow Book" pitchFamily="50" charset="0"/>
            </a:endParaRPr>
          </a:p>
          <a:p>
            <a:endParaRPr lang="en-US">
              <a:solidFill>
                <a:schemeClr val="bg2">
                  <a:lumMod val="75000"/>
                </a:schemeClr>
              </a:solidFill>
              <a:latin typeface="Gotham Narrow Book" pitchFamily="50" charset="0"/>
            </a:endParaRPr>
          </a:p>
          <a:p>
            <a:endParaRPr lang="en-US">
              <a:solidFill>
                <a:schemeClr val="bg2">
                  <a:lumMod val="75000"/>
                </a:schemeClr>
              </a:solidFill>
              <a:latin typeface="Gotham Narrow Book" pitchFamily="50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5ABD59-6E0E-44A1-AF6B-C7F1749EB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2267" y="425388"/>
            <a:ext cx="5442020" cy="3798308"/>
          </a:xfrm>
          <a:prstGeom prst="rect">
            <a:avLst/>
          </a:prstGeom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793BAB1-047F-4677-A5DE-13D3BA7331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658" y="664540"/>
            <a:ext cx="1364343" cy="12416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4749AA-21D5-42B4-BB8A-CB8F27AA87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0760" y="2839453"/>
            <a:ext cx="4869285" cy="379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631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57;p40">
            <a:extLst>
              <a:ext uri="{FF2B5EF4-FFF2-40B4-BE49-F238E27FC236}">
                <a16:creationId xmlns:a16="http://schemas.microsoft.com/office/drawing/2014/main" id="{7EE004DF-3E69-4E4D-8175-3AC3555C1566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5199797" y="1583140"/>
            <a:ext cx="6565871" cy="48613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5;p45">
            <a:extLst>
              <a:ext uri="{FF2B5EF4-FFF2-40B4-BE49-F238E27FC236}">
                <a16:creationId xmlns:a16="http://schemas.microsoft.com/office/drawing/2014/main" id="{753045DA-80B2-42C2-A562-B712DF63542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6332" y="1583140"/>
            <a:ext cx="4773465" cy="4383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23825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Sekolah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programming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untuk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anak-anak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hingga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dewasa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,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dengan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pola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belajar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holistik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yang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berfokus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pada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pengembangan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cara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berpikir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,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pembelajar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mandiri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,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serta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pengembangan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karakter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,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keterampilan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abad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ke-21,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kewirausahaan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,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dengan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metode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i="1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Project-Based Learning.</a:t>
            </a:r>
          </a:p>
          <a:p>
            <a:pPr marL="123825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chemeClr val="bg2">
                  <a:lumMod val="75000"/>
                </a:schemeClr>
              </a:solidFill>
              <a:latin typeface="Gotham Narrow Book"/>
              <a:cs typeface="Gotham Narrow Book"/>
              <a:sym typeface="Arial"/>
            </a:endParaRPr>
          </a:p>
          <a:p>
            <a:pPr marL="123825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Penerima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penghargaan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internasional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dari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Lego Foundation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dan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Ashoka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Changemakers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sebagai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Pionir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di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dunia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pendidikan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masa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 </a:t>
            </a:r>
            <a:r>
              <a:rPr lang="en-US" sz="2000" dirty="0" err="1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depan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Gotham Narrow Book"/>
                <a:cs typeface="Gotham Narrow Book"/>
                <a:sym typeface="Arial"/>
              </a:rPr>
              <a:t>.</a:t>
            </a:r>
            <a:endParaRPr sz="2000" dirty="0">
              <a:solidFill>
                <a:schemeClr val="bg2">
                  <a:lumMod val="75000"/>
                </a:schemeClr>
              </a:solidFill>
              <a:latin typeface="Gotham Narrow Book"/>
              <a:cs typeface="Gotham Narrow Book"/>
              <a:sym typeface="Arial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3FA5F3B-78E0-45F9-834C-266CE7CB8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pPr algn="r"/>
            <a:r>
              <a:rPr lang="en-US">
                <a:solidFill>
                  <a:schemeClr val="bg2">
                    <a:lumMod val="75000"/>
                  </a:schemeClr>
                </a:solidFill>
              </a:rPr>
              <a:t>Clevio</a:t>
            </a:r>
            <a:r>
              <a:rPr lang="en-US"/>
              <a:t> </a:t>
            </a:r>
            <a:r>
              <a:rPr lang="en-US">
                <a:solidFill>
                  <a:srgbClr val="92D050"/>
                </a:solidFill>
              </a:rPr>
              <a:t>Coder</a:t>
            </a:r>
            <a:r>
              <a:rPr lang="en-US"/>
              <a:t> </a:t>
            </a:r>
            <a:r>
              <a:rPr lang="en-US">
                <a:solidFill>
                  <a:schemeClr val="bg2">
                    <a:lumMod val="75000"/>
                  </a:schemeClr>
                </a:solidFill>
              </a:rPr>
              <a:t>Camp</a:t>
            </a:r>
            <a:endParaRPr lang="id-ID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6BC5F3-55C1-4722-A56D-DC4AD0CC0F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0" y="0"/>
            <a:ext cx="2536400" cy="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478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2C26C-26A5-48B7-83FF-06FDC022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EACE09-B922-40AB-BD9D-B4CC0B580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0" y="0"/>
            <a:ext cx="12293089" cy="6858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D9F000-B406-407B-BB0F-029C3CB0E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4" y="0"/>
            <a:ext cx="12192000" cy="68849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799C77-0F99-4B10-89CF-E1CC52FC29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1828" y="-1728485"/>
            <a:ext cx="7245111" cy="60777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61CE14-82BB-4F4F-9EC4-FCA2DD380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813" y="1954393"/>
            <a:ext cx="7757176" cy="6489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32F4C5-E065-46F8-AF69-74891485992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9"/>
          <a:stretch/>
        </p:blipFill>
        <p:spPr>
          <a:xfrm>
            <a:off x="38354" y="274638"/>
            <a:ext cx="2536400" cy="8507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E5414-ACFD-4B49-92B8-EC5B49DFA258}"/>
              </a:ext>
            </a:extLst>
          </p:cNvPr>
          <p:cNvSpPr txBox="1"/>
          <p:nvPr/>
        </p:nvSpPr>
        <p:spPr>
          <a:xfrm>
            <a:off x="1200438" y="1754682"/>
            <a:ext cx="97911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>
                <a:solidFill>
                  <a:schemeClr val="bg2">
                    <a:lumMod val="75000"/>
                  </a:schemeClr>
                </a:solidFill>
                <a:latin typeface="Gotham Medium" panose="02000603030000020004" pitchFamily="2" charset="0"/>
                <a:sym typeface="GillSans" charset="0"/>
              </a:rPr>
              <a:t>TERIMA KASIH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Gotham Medium" panose="02000603030000020004" pitchFamily="2" charset="0"/>
              <a:sym typeface="GillSans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ADAF3D-578D-4A95-8FBC-EF74F8505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1" y="6077724"/>
            <a:ext cx="12216372" cy="8240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39A8C4-6A44-485B-8701-8E354A1167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949" y="2411016"/>
            <a:ext cx="4451728" cy="306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6345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8482</TotalTime>
  <Words>217</Words>
  <Application>Microsoft Office PowerPoint</Application>
  <PresentationFormat>Widescreen</PresentationFormat>
  <Paragraphs>66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Gotham Bold</vt:lpstr>
      <vt:lpstr>Gotham Book</vt:lpstr>
      <vt:lpstr>Gotham Medium</vt:lpstr>
      <vt:lpstr>Gotham Narrow Book</vt:lpstr>
      <vt:lpstr>Gotham Narrow Medium</vt:lpstr>
      <vt:lpstr>Goudy Stout</vt:lpstr>
      <vt:lpstr>1_Office Theme</vt:lpstr>
      <vt:lpstr>PowerPoint Presentation</vt:lpstr>
      <vt:lpstr>PowerPoint Presentation</vt:lpstr>
      <vt:lpstr>PowerPoint Presentation</vt:lpstr>
      <vt:lpstr>Interactive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BANYAK  TUTORIALNYA!</vt:lpstr>
      <vt:lpstr>Clevio Coder Camp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f. oetami</dc:creator>
  <cp:lastModifiedBy>f. oetami</cp:lastModifiedBy>
  <cp:revision>49</cp:revision>
  <dcterms:created xsi:type="dcterms:W3CDTF">2021-04-05T04:00:52Z</dcterms:created>
  <dcterms:modified xsi:type="dcterms:W3CDTF">2021-11-23T07:28:21Z</dcterms:modified>
</cp:coreProperties>
</file>