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  <p:sldMasterId id="2147483748" r:id="rId2"/>
  </p:sldMasterIdLst>
  <p:sldIdLst>
    <p:sldId id="256" r:id="rId3"/>
    <p:sldId id="410" r:id="rId4"/>
    <p:sldId id="257" r:id="rId5"/>
    <p:sldId id="258" r:id="rId6"/>
    <p:sldId id="259" r:id="rId7"/>
    <p:sldId id="405" r:id="rId8"/>
    <p:sldId id="406" r:id="rId9"/>
    <p:sldId id="407" r:id="rId10"/>
    <p:sldId id="411" r:id="rId11"/>
    <p:sldId id="419" r:id="rId12"/>
    <p:sldId id="368" r:id="rId13"/>
    <p:sldId id="364" r:id="rId14"/>
    <p:sldId id="373" r:id="rId15"/>
    <p:sldId id="366" r:id="rId16"/>
    <p:sldId id="357" r:id="rId17"/>
    <p:sldId id="358" r:id="rId18"/>
    <p:sldId id="361" r:id="rId19"/>
    <p:sldId id="362" r:id="rId20"/>
    <p:sldId id="412" r:id="rId21"/>
    <p:sldId id="418" r:id="rId22"/>
    <p:sldId id="374" r:id="rId23"/>
    <p:sldId id="413" r:id="rId24"/>
    <p:sldId id="415" r:id="rId25"/>
    <p:sldId id="416" r:id="rId26"/>
    <p:sldId id="420" r:id="rId27"/>
    <p:sldId id="417" r:id="rId28"/>
    <p:sldId id="41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21182B-D134-4C09-9A4A-5ACA58E3A339}" v="477" vWet="488" dt="2021-12-11T17:29:59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E8A1-6DA8-4496-BCE8-03ED561CC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760"/>
            <a:ext cx="10515600" cy="289020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24CCC-3D44-4BB5-AA35-A21607EF6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06150"/>
            <a:ext cx="10515600" cy="248348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F80F6-1855-44E9-BA95-5E00A06E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D7FFD-570A-4968-B943-AF87BB67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E6A8-0665-4714-B241-6AFBA8C6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16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A8A8-ECDA-4018-ABB4-CC22892B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AE7C-51AF-4F0E-B5A3-8C7E1026C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28C09-A717-49AB-B60E-433BC469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A47A-6E5A-4754-8B43-9CE55616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A1EB-7AC7-4F86-90C0-AA980D88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24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5957-C46F-4F17-BC8C-6507E676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760"/>
            <a:ext cx="10515600" cy="382786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9661B-6633-4C8B-8B9C-E514DF851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43817"/>
            <a:ext cx="10515600" cy="16458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74BF-C1CD-4709-B0A0-E9407DBE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ADB94-0A5B-4B56-B0B1-1FF5580A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A668A-35AE-4CDF-AC4C-2BEEA9EE8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F1FD-0E96-4963-9F09-92861572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E5F0-B650-4AFF-B90E-23B378684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40876"/>
            <a:ext cx="5181600" cy="42360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1747B-302D-476E-8F4F-E4B114C6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0876"/>
            <a:ext cx="5181600" cy="4236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0577D-22F7-4958-BB3D-6C9265EA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C5B46-A8FB-4683-9618-3F6E0738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887BD-93E9-4181-9D7F-940C3E17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64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63D79-FA27-4567-9032-AF722733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7C1BF-703F-4992-BB0C-EB1E579C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51823"/>
            <a:ext cx="5157787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2FCE1-6DC0-43B5-8016-89FD4AF5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54741"/>
            <a:ext cx="5157787" cy="3234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FED7A-67D0-43CC-889A-25F884964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51823"/>
            <a:ext cx="5183188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31C176-48F2-44EC-B3A2-A144403D5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54741"/>
            <a:ext cx="5183188" cy="3234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187B8-AC48-4FE7-8658-8A31E3731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CAB465-E22E-45DC-89C9-406121BC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9D1CF-F964-4405-8677-5F9E2A02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54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A3453-DD0F-41C0-8F4A-5DC343F5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E6313-506F-4456-B3D9-D9655538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26068-7707-41EC-93EF-A24CAF8F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C8A3C-8C01-4039-B47B-57D84975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9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892633-8C77-419D-B24D-2B3D44DB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149D59-0A88-4A14-A740-4CCD9B52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DEF9-802F-444E-92D2-397862EE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3C20-3881-4F15-94F7-9D7B9F9E3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F40F-6C2A-48EC-8F16-DA179A1DA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638" y="457201"/>
            <a:ext cx="5800749" cy="54038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6B7E-D33D-48C7-97AC-5C0D9874F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4343400" cy="2211387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49BC5-FF58-463A-B4FA-F0F912F1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072D7-4A2A-407F-A084-6AE8DD00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4C41C-C368-475C-BDC1-DC5B29C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4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67B0-865B-44ED-9DFE-36C73B0C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C5CF7-138A-437C-9E0A-FF4179970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61462" y="457201"/>
            <a:ext cx="5793925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17822-7770-4117-96A2-8D2FF0A01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64424"/>
            <a:ext cx="4343400" cy="2204564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95030-39C7-4814-A766-1A3E094E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F02CD-DC87-47B6-96C4-F6470B1D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FF531-02C2-4C1D-A692-70403780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308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26EC-DC54-4882-9D58-F201EA25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04E7C-4CBA-49AF-B24C-1A1FF51C2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3C727-C0C7-4BBA-9CF5-6C1FAC76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03986-C5B4-4956-AC6F-4F36186B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5F941-E847-4C51-97D6-21066B26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9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338D2-D9EE-4B67-97C1-08ABD57453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53848" y="365125"/>
            <a:ext cx="3999952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B1422-6C1E-4422-80E8-34B0092FB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26546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8B53C-3084-4BC0-A80E-DB41C04C6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6BFDE-DC70-4A6E-90B8-337FC472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3578F-39AE-4F6F-9614-32EF672E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14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60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18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239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692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971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57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2992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9139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reeform: Shape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25882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7" name="Freeform: Shape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52396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267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38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73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2946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0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818BD-D734-48A1-8CC0-609D11E5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D215A-D2A1-4903-A905-F8B06EF41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0875"/>
            <a:ext cx="10515600" cy="423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2B88A-7A1D-4AA1-8536-28DC13DBA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766A6-3C10-4AB8-86A1-BB1F0CDA7EFE}" type="datetimeFigureOut">
              <a:rPr lang="en-US" smtClean="0"/>
              <a:pPr/>
              <a:t>12/10/2021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FE925-0C4B-4BAE-9799-3A9D46D92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DAD54-E5C5-4D48-8592-BB22F0A85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0" r:id="rId6"/>
    <p:sldLayoutId id="2147483736" r:id="rId7"/>
    <p:sldLayoutId id="2147483737" r:id="rId8"/>
    <p:sldLayoutId id="2147483738" r:id="rId9"/>
    <p:sldLayoutId id="2147483739" r:id="rId10"/>
    <p:sldLayoutId id="214748374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5400" kern="1200" smtClean="0"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0" scaled="1"/>
          </a:gradFill>
          <a:latin typeface="Aharoni" panose="02010803020104030203" pitchFamily="2" charset="-79"/>
          <a:ea typeface="+mn-ea"/>
          <a:cs typeface="Angsana New" panose="02020603050405020304" pitchFamily="18" charset="-34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96FE2-9E77-4834-9C6B-212E1056298F}" type="datetimeFigureOut">
              <a:rPr lang="en-US" smtClean="0"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8E537-E56B-49CA-B596-52598082F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04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AC616D-0F67-4DE2-BC54-56635826A4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F7C2A816-955C-4079-AAAB-066EBD441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06" y="0"/>
            <a:ext cx="8543515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alpha val="0"/>
                </a:schemeClr>
              </a:gs>
              <a:gs pos="58000">
                <a:srgbClr val="0E0D12">
                  <a:alpha val="58000"/>
                </a:srgbClr>
              </a:gs>
              <a:gs pos="93000">
                <a:srgbClr val="000000">
                  <a:alpha val="58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5977029-490B-49D3-9D31-10C408913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7" y="2354094"/>
            <a:ext cx="5880565" cy="1988173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b="1" u="none" strike="noStrike" baseline="0" dirty="0">
                <a:solidFill>
                  <a:srgbClr val="FFFFFF"/>
                </a:solidFill>
                <a:latin typeface="Tahoma" panose="020B0604030504040204" pitchFamily="34" charset="0"/>
              </a:rPr>
              <a:t>AI, Block Chain and Society 5.0: </a:t>
            </a:r>
            <a:br>
              <a:rPr lang="en-US" sz="2600" b="1" u="none" strike="noStrike" baseline="0" dirty="0">
                <a:solidFill>
                  <a:srgbClr val="FFFFFF"/>
                </a:solidFill>
                <a:latin typeface="Tahoma" panose="020B0604030504040204" pitchFamily="34" charset="0"/>
              </a:rPr>
            </a:br>
            <a:r>
              <a:rPr lang="en-US" sz="2600" b="1" dirty="0">
                <a:solidFill>
                  <a:srgbClr val="FFFFFF"/>
                </a:solidFill>
                <a:latin typeface="Tahoma" panose="020B0604030504040204" pitchFamily="34" charset="0"/>
              </a:rPr>
              <a:t>Smart </a:t>
            </a:r>
            <a:r>
              <a:rPr lang="en-US" sz="2600" b="1" u="none" strike="noStrike" baseline="0" dirty="0">
                <a:solidFill>
                  <a:srgbClr val="FFFFFF"/>
                </a:solidFill>
                <a:latin typeface="Tahoma" panose="020B0604030504040204" pitchFamily="34" charset="0"/>
              </a:rPr>
              <a:t>Trading </a:t>
            </a:r>
            <a:r>
              <a:rPr lang="en-US" sz="2600" b="1" dirty="0">
                <a:solidFill>
                  <a:srgbClr val="FFFFFF"/>
                </a:solidFill>
                <a:latin typeface="Tahoma" panose="020B0604030504040204" pitchFamily="34" charset="0"/>
              </a:rPr>
              <a:t>B</a:t>
            </a:r>
            <a:r>
              <a:rPr lang="en-US" sz="2600" b="1" u="none" strike="noStrike" baseline="0" dirty="0">
                <a:solidFill>
                  <a:srgbClr val="FFFFFF"/>
                </a:solidFill>
                <a:latin typeface="Tahoma" panose="020B0604030504040204" pitchFamily="34" charset="0"/>
              </a:rPr>
              <a:t>ase on Distributed Consensus and Recommendation System 	</a:t>
            </a:r>
            <a:br>
              <a:rPr lang="en-US" sz="2600" b="1" u="none" strike="noStrike" baseline="0" dirty="0">
                <a:solidFill>
                  <a:srgbClr val="FFFFFF"/>
                </a:solidFill>
                <a:latin typeface="Tahoma" panose="020B0604030504040204" pitchFamily="34" charset="0"/>
              </a:rPr>
            </a:br>
            <a:endParaRPr lang="en-US" sz="2600" b="1" dirty="0">
              <a:solidFill>
                <a:srgbClr val="FFFFFF"/>
              </a:solidFill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8F0FE93D-28C0-43FF-BC12-8D3659A74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5032113"/>
            <a:ext cx="4892948" cy="1033862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</a:rPr>
              <a:t>MOCHAMAD HARIADI, PHD</a:t>
            </a:r>
          </a:p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</a:rPr>
              <a:t>Lab. Telematika, Dept. Teknik Komputer</a:t>
            </a:r>
          </a:p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</a:rPr>
              <a:t>Institut Teknologi Sepuluh Nopember Surabaya</a:t>
            </a:r>
          </a:p>
        </p:txBody>
      </p:sp>
    </p:spTree>
    <p:extLst>
      <p:ext uri="{BB962C8B-B14F-4D97-AF65-F5344CB8AC3E}">
        <p14:creationId xmlns:p14="http://schemas.microsoft.com/office/powerpoint/2010/main" val="2235663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AC616D-0F67-4DE2-BC54-56635826A4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"/>
          <a:stretch/>
        </p:blipFill>
        <p:spPr>
          <a:xfrm>
            <a:off x="20" y="-40630"/>
            <a:ext cx="12188932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4D71E64B-9F70-4956-A351-D707CAB0A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524" y="2696606"/>
            <a:ext cx="12188952" cy="4161394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5977029-490B-49D3-9D31-10C408913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608" y="2345795"/>
            <a:ext cx="5021182" cy="1793620"/>
          </a:xfrm>
        </p:spPr>
        <p:txBody>
          <a:bodyPr anchor="b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400" b="1" dirty="0">
                <a:solidFill>
                  <a:srgbClr val="FFFFFF"/>
                </a:solidFill>
              </a:rPr>
              <a:t>Agenda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8F0FE93D-28C0-43FF-BC12-8D3659A74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4960" y="3608370"/>
            <a:ext cx="6298191" cy="3031975"/>
          </a:xfrm>
        </p:spPr>
        <p:txBody>
          <a:bodyPr anchor="b"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  <a:highlight>
                  <a:srgbClr val="FF0000"/>
                </a:highlight>
              </a:rPr>
              <a:t>Society 5.0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Block Chain Distributed Consensus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AI Recommendation System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Road Ahead Discussion </a:t>
            </a:r>
            <a:r>
              <a:rPr lang="en-US" sz="1900" b="1" dirty="0">
                <a:solidFill>
                  <a:srgbClr val="FFFFFF"/>
                </a:solidFill>
                <a:sym typeface="Wingdings" panose="05000000000000000000" pitchFamily="2" charset="2"/>
              </a:rPr>
              <a:t> SMART TRADING</a:t>
            </a:r>
            <a:r>
              <a:rPr lang="en-US" sz="1900" b="1" dirty="0">
                <a:solidFill>
                  <a:srgbClr val="FFFFFF"/>
                </a:solidFill>
              </a:rPr>
              <a:t>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900" b="1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900" b="1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1129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FB869131-809F-4714-9B05-385CAF009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3">
            <a:extLst>
              <a:ext uri="{FF2B5EF4-FFF2-40B4-BE49-F238E27FC236}">
                <a16:creationId xmlns:a16="http://schemas.microsoft.com/office/drawing/2014/main" id="{1CF5E2B0-102E-4C78-A11A-87915C7854A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9" r="17935" b="2"/>
          <a:stretch/>
        </p:blipFill>
        <p:spPr bwMode="auto">
          <a:xfrm>
            <a:off x="1162802" y="596644"/>
            <a:ext cx="5561701" cy="566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39E2006-0A31-4CEB-87B4-A3A01E56E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7839" y="596644"/>
            <a:ext cx="3748361" cy="279874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600" kern="120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rPr>
              <a:t>background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F8A0BE-0AAA-46E1-A260-449711DE5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57839" y="3564412"/>
            <a:ext cx="3748361" cy="269694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700" b="0" i="0" dirty="0">
                <a:effectLst/>
              </a:rPr>
              <a:t>Society 5.0 is a new concept launched by Japan in its 5th Science and Technology Basic Plan (2016–2020), as a way by which to guide and mobilize action in science, technology and innovation (STI) to achieve a prosperous, sustainable, and inclusive future.</a:t>
            </a:r>
            <a:br>
              <a:rPr lang="en-US" sz="1700" dirty="0"/>
            </a:br>
            <a:endParaRPr lang="en-US" sz="17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A9B0BA-31F3-4325-BF21-2D0E140368DC}"/>
              </a:ext>
            </a:extLst>
          </p:cNvPr>
          <p:cNvSpPr txBox="1"/>
          <p:nvPr/>
        </p:nvSpPr>
        <p:spPr>
          <a:xfrm>
            <a:off x="6724503" y="2416425"/>
            <a:ext cx="6094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SabonLTStdBold"/>
              </a:rPr>
              <a:t>Society 5.0 - A new model for an ageing society? 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SabonLTStdBold"/>
              </a:rPr>
              <a:t>Professor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SabonLTStdBold"/>
              </a:rPr>
              <a:t>Harayama</a:t>
            </a:r>
            <a:r>
              <a:rPr lang="en-US" b="0" i="0" dirty="0">
                <a:solidFill>
                  <a:srgbClr val="000000"/>
                </a:solidFill>
                <a:effectLst/>
                <a:latin typeface="SabonLTStdBold"/>
              </a:rPr>
              <a:t> Yuko</a:t>
            </a:r>
            <a:br>
              <a:rPr lang="en-US" b="0" i="0" dirty="0">
                <a:solidFill>
                  <a:srgbClr val="000000"/>
                </a:solidFill>
                <a:effectLst/>
                <a:latin typeface="SabonLTStdBold"/>
              </a:rPr>
            </a:br>
            <a:br>
              <a:rPr lang="en-US" b="0" i="0" dirty="0">
                <a:solidFill>
                  <a:srgbClr val="000000"/>
                </a:solidFill>
                <a:effectLst/>
                <a:latin typeface="SabonLTStdBold"/>
              </a:rPr>
            </a:br>
            <a:r>
              <a:rPr lang="ja-JP" altLang="en-US" b="0" i="0" dirty="0">
                <a:solidFill>
                  <a:srgbClr val="000000"/>
                </a:solidFill>
                <a:effectLst/>
                <a:latin typeface="SabonLTStdBold"/>
              </a:rPr>
              <a:t>ソサエティー</a:t>
            </a:r>
            <a:r>
              <a:rPr lang="en-US" altLang="ja-JP" b="0" i="0" dirty="0">
                <a:solidFill>
                  <a:srgbClr val="000000"/>
                </a:solidFill>
                <a:effectLst/>
                <a:latin typeface="SabonLTStdBold"/>
              </a:rPr>
              <a:t>5.0</a:t>
            </a:r>
          </a:p>
          <a:p>
            <a:br>
              <a:rPr lang="ja-JP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365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70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e evolutionary aspect of the Society 5.0 concept as introduced in the 5th Science and Technology Basic Plan of Japan - source Keidanren paper">
            <a:extLst>
              <a:ext uri="{FF2B5EF4-FFF2-40B4-BE49-F238E27FC236}">
                <a16:creationId xmlns:a16="http://schemas.microsoft.com/office/drawing/2014/main" id="{73837AB7-F29E-4E77-BC44-7F35111E13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52" r="-1" b="5160"/>
          <a:stretch/>
        </p:blipFill>
        <p:spPr bwMode="auto">
          <a:xfrm>
            <a:off x="594360" y="10"/>
            <a:ext cx="1100745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F2BB2C-0116-41B0-9A83-D48555E1BCFF}"/>
              </a:ext>
            </a:extLst>
          </p:cNvPr>
          <p:cNvSpPr txBox="1"/>
          <p:nvPr/>
        </p:nvSpPr>
        <p:spPr>
          <a:xfrm>
            <a:off x="463858" y="881511"/>
            <a:ext cx="60945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333333"/>
                </a:solidFill>
                <a:effectLst/>
                <a:latin typeface="Hiragino Kaku Gothic Pro"/>
              </a:rPr>
              <a:t>Japan Business Federation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Hiragino Kaku Gothic Pro"/>
              </a:rPr>
              <a:t>is a comprehensive economic organization with a membership comprised of 1,461 representative companies of Japan, 109 nationwide industrial associations and the regional economic organizations for all 47 prefectures (as of April 1, 2021).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481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8" name="Rectangle 72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65D7644E-A165-4E15-9A68-BF7E90A22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0"/>
            <a:ext cx="11704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27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5F1050-4966-4DE4-8708-AE7EBBE8D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0390"/>
            <a:ext cx="12192000" cy="392004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0FE5B6C-21A4-4872-8155-D3B618B3F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r>
              <a:rPr lang="en-US" dirty="0"/>
              <a:t>HITACHI SOLUTION</a:t>
            </a:r>
          </a:p>
        </p:txBody>
      </p:sp>
    </p:spTree>
    <p:extLst>
      <p:ext uri="{BB962C8B-B14F-4D97-AF65-F5344CB8AC3E}">
        <p14:creationId xmlns:p14="http://schemas.microsoft.com/office/powerpoint/2010/main" val="3636693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F33AE8A-DEED-4026-BD07-A9782F2B9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1666"/>
            <a:ext cx="12192000" cy="529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116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F33AE8A-DEED-4026-BD07-A9782F2B9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10728" y="-3762412"/>
            <a:ext cx="26182050" cy="1137018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EF9E2F6-5114-408E-A1D1-0E1A7C13150B}"/>
              </a:ext>
            </a:extLst>
          </p:cNvPr>
          <p:cNvSpPr txBox="1">
            <a:spLocks/>
          </p:cNvSpPr>
          <p:nvPr/>
        </p:nvSpPr>
        <p:spPr>
          <a:xfrm>
            <a:off x="4592319" y="3637280"/>
            <a:ext cx="2779765" cy="74168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smtClean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pPr algn="r"/>
            <a:r>
              <a:rPr lang="id-ID" sz="4000" dirty="0">
                <a:solidFill>
                  <a:srgbClr val="FFFFFF"/>
                </a:solidFill>
              </a:rPr>
              <a:t>Blockchain</a:t>
            </a:r>
          </a:p>
        </p:txBody>
      </p:sp>
    </p:spTree>
    <p:extLst>
      <p:ext uri="{BB962C8B-B14F-4D97-AF65-F5344CB8AC3E}">
        <p14:creationId xmlns:p14="http://schemas.microsoft.com/office/powerpoint/2010/main" val="316303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AC616D-0F67-4DE2-BC54-56635826A4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"/>
          <a:stretch/>
        </p:blipFill>
        <p:spPr>
          <a:xfrm>
            <a:off x="20" y="-40630"/>
            <a:ext cx="12188932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4D71E64B-9F70-4956-A351-D707CAB0A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524" y="2696606"/>
            <a:ext cx="12188952" cy="4161394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5977029-490B-49D3-9D31-10C408913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608" y="2345795"/>
            <a:ext cx="5021182" cy="1793620"/>
          </a:xfrm>
        </p:spPr>
        <p:txBody>
          <a:bodyPr anchor="b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400" b="1" dirty="0">
                <a:solidFill>
                  <a:srgbClr val="FFFFFF"/>
                </a:solidFill>
              </a:rPr>
              <a:t>Agenda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8F0FE93D-28C0-43FF-BC12-8D3659A74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4960" y="3608370"/>
            <a:ext cx="6298191" cy="3031975"/>
          </a:xfrm>
        </p:spPr>
        <p:txBody>
          <a:bodyPr anchor="b"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Society 5.0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  <a:highlight>
                  <a:srgbClr val="FF0000"/>
                </a:highlight>
              </a:rPr>
              <a:t>Block Chain Distributed Consensus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AI Recommendation System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Road Ahead Discussion </a:t>
            </a:r>
            <a:r>
              <a:rPr lang="en-US" sz="1900" b="1" dirty="0">
                <a:solidFill>
                  <a:srgbClr val="FFFFFF"/>
                </a:solidFill>
                <a:sym typeface="Wingdings" panose="05000000000000000000" pitchFamily="2" charset="2"/>
              </a:rPr>
              <a:t> SMART TRADING</a:t>
            </a:r>
            <a:r>
              <a:rPr lang="en-US" sz="1900" b="1" dirty="0">
                <a:solidFill>
                  <a:srgbClr val="FFFFFF"/>
                </a:solidFill>
              </a:rPr>
              <a:t>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900" b="1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900" b="1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287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9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CE67F-B61F-4CFB-B95E-99B0AD411E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85"/>
          <a:stretch/>
        </p:blipFill>
        <p:spPr>
          <a:xfrm>
            <a:off x="594360" y="596644"/>
            <a:ext cx="11007454" cy="566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96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pic>
        <p:nvPicPr>
          <p:cNvPr id="7172" name="Picture 4" descr="elated image"/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id-ID" sz="4000" dirty="0">
                <a:solidFill>
                  <a:srgbClr val="FFFFFF"/>
                </a:solidFill>
              </a:rPr>
              <a:t>Blockchain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5380" y="1908544"/>
            <a:ext cx="6642174" cy="4726276"/>
          </a:xfrm>
        </p:spPr>
        <p:txBody>
          <a:bodyPr anchor="ctr">
            <a:no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 A distributed and decentralized data</a:t>
            </a:r>
            <a:r>
              <a:rPr lang="id-ID" dirty="0">
                <a:solidFill>
                  <a:srgbClr val="FFFFFF"/>
                </a:solidFill>
              </a:rPr>
              <a:t> </a:t>
            </a:r>
            <a:r>
              <a:rPr lang="id-ID" dirty="0" err="1">
                <a:solidFill>
                  <a:srgbClr val="FFFFFF"/>
                </a:solidFill>
              </a:rPr>
              <a:t>sharing</a:t>
            </a:r>
            <a:r>
              <a:rPr lang="id-ID" dirty="0">
                <a:solidFill>
                  <a:srgbClr val="FFFFFF"/>
                </a:solidFill>
              </a:rPr>
              <a:t> </a:t>
            </a:r>
            <a:r>
              <a:rPr lang="id-ID" dirty="0" err="1">
                <a:solidFill>
                  <a:srgbClr val="FFFFFF"/>
                </a:solidFill>
              </a:rPr>
              <a:t>architecture</a:t>
            </a:r>
            <a:r>
              <a:rPr lang="id-ID" dirty="0">
                <a:solidFill>
                  <a:srgbClr val="FFFFFF"/>
                </a:solidFill>
              </a:rPr>
              <a:t> model</a:t>
            </a:r>
          </a:p>
          <a:p>
            <a:r>
              <a:rPr lang="en-US" dirty="0">
                <a:solidFill>
                  <a:srgbClr val="FFFFFF"/>
                </a:solidFill>
              </a:rPr>
              <a:t> Secure data structure is Provided</a:t>
            </a:r>
            <a:endParaRPr lang="id-ID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Block structure </a:t>
            </a:r>
          </a:p>
          <a:p>
            <a:pPr lvl="1"/>
            <a:r>
              <a:rPr lang="en-US" cap="all" dirty="0">
                <a:solidFill>
                  <a:srgbClr val="FFFFFF"/>
                </a:solidFill>
              </a:rPr>
              <a:t>block number, </a:t>
            </a:r>
          </a:p>
          <a:p>
            <a:pPr lvl="1"/>
            <a:r>
              <a:rPr lang="en-US" cap="all" dirty="0">
                <a:solidFill>
                  <a:srgbClr val="FFFFFF"/>
                </a:solidFill>
              </a:rPr>
              <a:t>nonce, </a:t>
            </a:r>
          </a:p>
          <a:p>
            <a:pPr lvl="1"/>
            <a:r>
              <a:rPr lang="en-US" cap="all" dirty="0">
                <a:solidFill>
                  <a:srgbClr val="FFFFFF"/>
                </a:solidFill>
              </a:rPr>
              <a:t>data,</a:t>
            </a:r>
          </a:p>
          <a:p>
            <a:pPr lvl="1"/>
            <a:r>
              <a:rPr lang="en-US" cap="all" dirty="0">
                <a:solidFill>
                  <a:srgbClr val="FFFFFF"/>
                </a:solidFill>
              </a:rPr>
              <a:t>T</a:t>
            </a:r>
            <a:r>
              <a:rPr lang="id-ID" cap="all" dirty="0" err="1">
                <a:solidFill>
                  <a:srgbClr val="FFFFFF"/>
                </a:solidFill>
              </a:rPr>
              <a:t>imestamp</a:t>
            </a:r>
            <a:endParaRPr lang="id-ID" cap="all" dirty="0">
              <a:solidFill>
                <a:srgbClr val="FFFFFF"/>
              </a:solidFill>
            </a:endParaRPr>
          </a:p>
          <a:p>
            <a:pPr lvl="1"/>
            <a:r>
              <a:rPr lang="en-US" cap="all" dirty="0">
                <a:solidFill>
                  <a:srgbClr val="FF0000"/>
                </a:solidFill>
              </a:rPr>
              <a:t>previous hash</a:t>
            </a:r>
            <a:r>
              <a:rPr lang="en-US" cap="all" dirty="0">
                <a:solidFill>
                  <a:srgbClr val="FFFFFF"/>
                </a:solidFill>
              </a:rPr>
              <a:t>,</a:t>
            </a:r>
            <a:endParaRPr lang="id-ID" cap="all" dirty="0">
              <a:solidFill>
                <a:srgbClr val="FFFFFF"/>
              </a:solidFill>
            </a:endParaRPr>
          </a:p>
          <a:p>
            <a:pPr lvl="1"/>
            <a:r>
              <a:rPr lang="id-ID" cap="all" dirty="0" err="1">
                <a:solidFill>
                  <a:srgbClr val="FF0000"/>
                </a:solidFill>
              </a:rPr>
              <a:t>current</a:t>
            </a:r>
            <a:r>
              <a:rPr lang="id-ID" cap="all" dirty="0">
                <a:solidFill>
                  <a:srgbClr val="FF0000"/>
                </a:solidFill>
              </a:rPr>
              <a:t> </a:t>
            </a:r>
            <a:r>
              <a:rPr lang="id-ID" cap="all" dirty="0" err="1">
                <a:solidFill>
                  <a:srgbClr val="FF0000"/>
                </a:solidFill>
              </a:rPr>
              <a:t>hash</a:t>
            </a:r>
            <a:endParaRPr lang="id-ID" cap="all" dirty="0">
              <a:solidFill>
                <a:srgbClr val="FF0000"/>
              </a:solidFill>
            </a:endParaRPr>
          </a:p>
          <a:p>
            <a:endParaRPr lang="id-ID" dirty="0">
              <a:solidFill>
                <a:srgbClr val="FFFFFF"/>
              </a:solidFill>
            </a:endParaRPr>
          </a:p>
          <a:p>
            <a:endParaRPr lang="id-ID" dirty="0">
              <a:solidFill>
                <a:srgbClr val="FFFFFF"/>
              </a:solidFill>
            </a:endParaRPr>
          </a:p>
          <a:p>
            <a:endParaRPr lang="id-ID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05682" y="4948081"/>
            <a:ext cx="16530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SHA256</a:t>
            </a:r>
          </a:p>
        </p:txBody>
      </p:sp>
      <p:sp>
        <p:nvSpPr>
          <p:cNvPr id="8" name="Striped Right Arrow 7"/>
          <p:cNvSpPr/>
          <p:nvPr/>
        </p:nvSpPr>
        <p:spPr>
          <a:xfrm>
            <a:off x="8171329" y="4572000"/>
            <a:ext cx="1434353" cy="1398494"/>
          </a:xfrm>
          <a:prstGeom prst="stripedRightArrow">
            <a:avLst/>
          </a:prstGeom>
          <a:gradFill flip="none" rotWithShape="1">
            <a:gsLst>
              <a:gs pos="68000">
                <a:srgbClr val="5595CF"/>
              </a:gs>
              <a:gs pos="0">
                <a:srgbClr val="FF000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tx1">
                  <a:lumMod val="95000"/>
                </a:schemeClr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5819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25680" y="-112454"/>
            <a:ext cx="10506456" cy="10149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D</a:t>
            </a:r>
            <a:r>
              <a:rPr lang="en-US" sz="4400" dirty="0">
                <a:solidFill>
                  <a:prstClr val="black"/>
                </a:solidFill>
                <a:latin typeface="Segoe UI Light"/>
              </a:rPr>
              <a:t>ISTRIBUTED</a:t>
            </a:r>
            <a:r>
              <a:rPr kumimoji="0" lang="id-ID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 CLOUD USING </a:t>
            </a:r>
            <a:r>
              <a:rPr kumimoji="0" lang="id-ID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BLOCKCHAIN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410985" y="2966172"/>
            <a:ext cx="1067324" cy="1623758"/>
            <a:chOff x="4751293" y="-1318768"/>
            <a:chExt cx="4392707" cy="7359751"/>
          </a:xfrm>
        </p:grpSpPr>
        <p:pic>
          <p:nvPicPr>
            <p:cNvPr id="4" name="Picture 7" descr="D:\CATFIZ\Playstore Assets\Screenshot_id_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6" t="16719" r="8737"/>
            <a:stretch/>
          </p:blipFill>
          <p:spPr bwMode="auto">
            <a:xfrm>
              <a:off x="4751293" y="-1318768"/>
              <a:ext cx="4392707" cy="7359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E:\WORK\S 3 S 3 S 3\OUR PAPER\Decentralized Tourism Destinations Rating System Using 6AsTD Framework and Blockchain\WhatsApp Image 2019-09-14 at 21.04.38.jpeg"/>
            <p:cNvPicPr>
              <a:picLocks noChangeAspect="1" noChangeArrowheads="1"/>
            </p:cNvPicPr>
            <p:nvPr/>
          </p:nvPicPr>
          <p:blipFill rotWithShape="1">
            <a:blip r:embed="rId3"/>
            <a:srcRect l="36231" t="12296" r="2912"/>
            <a:stretch/>
          </p:blipFill>
          <p:spPr bwMode="auto">
            <a:xfrm>
              <a:off x="5127811" y="591671"/>
              <a:ext cx="3639671" cy="4896004"/>
            </a:xfrm>
            <a:prstGeom prst="rect">
              <a:avLst/>
            </a:prstGeom>
            <a:noFill/>
          </p:spPr>
        </p:pic>
      </p:grpSp>
      <p:grpSp>
        <p:nvGrpSpPr>
          <p:cNvPr id="9" name="Group 8"/>
          <p:cNvGrpSpPr/>
          <p:nvPr/>
        </p:nvGrpSpPr>
        <p:grpSpPr>
          <a:xfrm>
            <a:off x="4696985" y="4893583"/>
            <a:ext cx="1067324" cy="1623758"/>
            <a:chOff x="4751293" y="-1318768"/>
            <a:chExt cx="4392707" cy="7359751"/>
          </a:xfrm>
        </p:grpSpPr>
        <p:pic>
          <p:nvPicPr>
            <p:cNvPr id="10" name="Picture 7" descr="D:\CATFIZ\Playstore Assets\Screenshot_id_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6" t="16719" r="8737"/>
            <a:stretch/>
          </p:blipFill>
          <p:spPr bwMode="auto">
            <a:xfrm>
              <a:off x="4751293" y="-1318768"/>
              <a:ext cx="4392707" cy="7359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E:\WORK\S 3 S 3 S 3\OUR PAPER\Decentralized Tourism Destinations Rating System Using 6AsTD Framework and Blockchain\WhatsApp Image 2019-09-14 at 21.04.38.jpeg"/>
            <p:cNvPicPr>
              <a:picLocks noChangeAspect="1" noChangeArrowheads="1"/>
            </p:cNvPicPr>
            <p:nvPr/>
          </p:nvPicPr>
          <p:blipFill rotWithShape="1">
            <a:blip r:embed="rId3"/>
            <a:srcRect l="36231" t="12296" r="2912"/>
            <a:stretch/>
          </p:blipFill>
          <p:spPr bwMode="auto">
            <a:xfrm>
              <a:off x="5127811" y="591671"/>
              <a:ext cx="3639671" cy="4896004"/>
            </a:xfrm>
            <a:prstGeom prst="rect">
              <a:avLst/>
            </a:prstGeom>
            <a:noFill/>
          </p:spPr>
        </p:pic>
      </p:grpSp>
      <p:grpSp>
        <p:nvGrpSpPr>
          <p:cNvPr id="12" name="Group 11"/>
          <p:cNvGrpSpPr/>
          <p:nvPr/>
        </p:nvGrpSpPr>
        <p:grpSpPr>
          <a:xfrm>
            <a:off x="6947126" y="2996497"/>
            <a:ext cx="1067324" cy="1623758"/>
            <a:chOff x="4751293" y="-1318768"/>
            <a:chExt cx="4392707" cy="7359751"/>
          </a:xfrm>
        </p:grpSpPr>
        <p:pic>
          <p:nvPicPr>
            <p:cNvPr id="14" name="Picture 7" descr="D:\CATFIZ\Playstore Assets\Screenshot_id_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6" t="16719" r="8737"/>
            <a:stretch/>
          </p:blipFill>
          <p:spPr bwMode="auto">
            <a:xfrm>
              <a:off x="4751293" y="-1318768"/>
              <a:ext cx="4392707" cy="7359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E:\WORK\S 3 S 3 S 3\OUR PAPER\Decentralized Tourism Destinations Rating System Using 6AsTD Framework and Blockchain\WhatsApp Image 2019-09-14 at 21.04.38.jpeg"/>
            <p:cNvPicPr>
              <a:picLocks noChangeAspect="1" noChangeArrowheads="1"/>
            </p:cNvPicPr>
            <p:nvPr/>
          </p:nvPicPr>
          <p:blipFill rotWithShape="1">
            <a:blip r:embed="rId3"/>
            <a:srcRect l="36231" t="12296" r="2912"/>
            <a:stretch/>
          </p:blipFill>
          <p:spPr bwMode="auto">
            <a:xfrm>
              <a:off x="5127811" y="591671"/>
              <a:ext cx="3639671" cy="4896004"/>
            </a:xfrm>
            <a:prstGeom prst="rect">
              <a:avLst/>
            </a:prstGeom>
            <a:noFill/>
          </p:spPr>
        </p:pic>
      </p:grpSp>
      <p:grpSp>
        <p:nvGrpSpPr>
          <p:cNvPr id="18" name="Group 17"/>
          <p:cNvGrpSpPr/>
          <p:nvPr/>
        </p:nvGrpSpPr>
        <p:grpSpPr>
          <a:xfrm>
            <a:off x="4696985" y="1271016"/>
            <a:ext cx="1067324" cy="1623758"/>
            <a:chOff x="4751293" y="-1318768"/>
            <a:chExt cx="4392707" cy="7359751"/>
          </a:xfrm>
        </p:grpSpPr>
        <p:pic>
          <p:nvPicPr>
            <p:cNvPr id="19" name="Picture 7" descr="D:\CATFIZ\Playstore Assets\Screenshot_id_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6" t="16719" r="8737"/>
            <a:stretch/>
          </p:blipFill>
          <p:spPr bwMode="auto">
            <a:xfrm>
              <a:off x="4751293" y="-1318768"/>
              <a:ext cx="4392707" cy="7359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E:\WORK\S 3 S 3 S 3\OUR PAPER\Decentralized Tourism Destinations Rating System Using 6AsTD Framework and Blockchain\WhatsApp Image 2019-09-14 at 21.04.38.jpeg"/>
            <p:cNvPicPr>
              <a:picLocks noChangeAspect="1" noChangeArrowheads="1"/>
            </p:cNvPicPr>
            <p:nvPr/>
          </p:nvPicPr>
          <p:blipFill rotWithShape="1">
            <a:blip r:embed="rId3"/>
            <a:srcRect l="36231" t="12296" r="2912"/>
            <a:stretch/>
          </p:blipFill>
          <p:spPr bwMode="auto">
            <a:xfrm>
              <a:off x="5127811" y="591671"/>
              <a:ext cx="3639671" cy="4896004"/>
            </a:xfrm>
            <a:prstGeom prst="rect">
              <a:avLst/>
            </a:prstGeom>
            <a:noFill/>
          </p:spPr>
        </p:pic>
      </p:grpSp>
      <p:sp>
        <p:nvSpPr>
          <p:cNvPr id="2" name="TextBox 1"/>
          <p:cNvSpPr txBox="1"/>
          <p:nvPr/>
        </p:nvSpPr>
        <p:spPr>
          <a:xfrm>
            <a:off x="5978908" y="6210600"/>
            <a:ext cx="1027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CLIENT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43079" y="4826758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CLIENT 4</a:t>
            </a:r>
          </a:p>
        </p:txBody>
      </p:sp>
      <p:sp>
        <p:nvSpPr>
          <p:cNvPr id="23" name="TextBox 22"/>
          <p:cNvSpPr txBox="1"/>
          <p:nvPr/>
        </p:nvSpPr>
        <p:spPr>
          <a:xfrm flipH="1">
            <a:off x="7038609" y="4718965"/>
            <a:ext cx="1226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CLIENT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78309" y="1507844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CLIENT 3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386824" y="2061882"/>
            <a:ext cx="1077602" cy="710817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978908" y="2061883"/>
            <a:ext cx="1059701" cy="660207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961007" y="5297949"/>
            <a:ext cx="1077602" cy="710817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569794" y="3860310"/>
            <a:ext cx="3285847" cy="1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422685" y="5254800"/>
            <a:ext cx="1077602" cy="673843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230647" y="3002348"/>
            <a:ext cx="0" cy="1747752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253208" y="1851209"/>
            <a:ext cx="3667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DATA SHARING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35307" y="5114365"/>
            <a:ext cx="3667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BROADCAST AND VERIFICATION</a:t>
            </a:r>
          </a:p>
        </p:txBody>
      </p:sp>
      <p:sp>
        <p:nvSpPr>
          <p:cNvPr id="38" name="Down Arrow 37"/>
          <p:cNvSpPr/>
          <p:nvPr/>
        </p:nvSpPr>
        <p:spPr>
          <a:xfrm>
            <a:off x="8265460" y="974271"/>
            <a:ext cx="1255060" cy="7182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8292966" y="2869173"/>
            <a:ext cx="1255060" cy="22191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SHA256</a:t>
            </a:r>
          </a:p>
        </p:txBody>
      </p:sp>
    </p:spTree>
    <p:extLst>
      <p:ext uri="{BB962C8B-B14F-4D97-AF65-F5344CB8AC3E}">
        <p14:creationId xmlns:p14="http://schemas.microsoft.com/office/powerpoint/2010/main" val="1073627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/>
      <p:bldP spid="24" grpId="0"/>
      <p:bldP spid="36" grpId="0"/>
      <p:bldP spid="37" grpId="0"/>
      <p:bldP spid="38" grpId="0" animBg="1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13456" y="30994"/>
            <a:ext cx="10982478" cy="101498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BLOCKCHAIN CONSENSUS </a:t>
            </a:r>
            <a:r>
              <a:rPr kumimoji="0" lang="id-ID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 Light"/>
                <a:ea typeface="+mn-ea"/>
                <a:cs typeface="+mn-cs"/>
                <a:sym typeface="Wingdings"/>
              </a:rPr>
              <a:t> PROOF OF WORK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8348523" y="1795322"/>
            <a:ext cx="2883613" cy="2535811"/>
            <a:chOff x="7554173" y="1575935"/>
            <a:chExt cx="3736764" cy="2986181"/>
          </a:xfrm>
        </p:grpSpPr>
        <p:grpSp>
          <p:nvGrpSpPr>
            <p:cNvPr id="76" name="Group 75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93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4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78" name="Group 77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91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2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79" name="Group 78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89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0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80" name="Group 79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87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8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81" name="Straight Arrow Connector 80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Cloud 14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94443" y="4660659"/>
            <a:ext cx="2508159" cy="2213343"/>
            <a:chOff x="7554173" y="1575935"/>
            <a:chExt cx="3736764" cy="2986181"/>
          </a:xfrm>
        </p:grpSpPr>
        <p:grpSp>
          <p:nvGrpSpPr>
            <p:cNvPr id="115" name="Group 114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117" name="Group 116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33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4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18" name="Group 117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31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2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19" name="Group 118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29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0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20" name="Group 119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27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8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121" name="Straight Arrow Connector 120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Arrow Connector 121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Arrow Connector 122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Arrow Connector 123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Arrow Connector 124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6" name="Cloud 115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4633984" y="1077374"/>
            <a:ext cx="2767922" cy="2255104"/>
            <a:chOff x="7554173" y="1575935"/>
            <a:chExt cx="3736764" cy="2986181"/>
          </a:xfrm>
        </p:grpSpPr>
        <p:grpSp>
          <p:nvGrpSpPr>
            <p:cNvPr id="136" name="Group 135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138" name="Group 137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54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5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39" name="Group 138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52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3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40" name="Group 139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50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1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41" name="Group 140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48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9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142" name="Straight Arrow Connector 141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Arrow Connector 143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7" name="Cloud 136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4173417" y="4523474"/>
            <a:ext cx="2199133" cy="1921315"/>
            <a:chOff x="7554173" y="1575935"/>
            <a:chExt cx="3736764" cy="2986181"/>
          </a:xfrm>
        </p:grpSpPr>
        <p:grpSp>
          <p:nvGrpSpPr>
            <p:cNvPr id="157" name="Group 156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159" name="Group 158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75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6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60" name="Group 159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73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61" name="Group 160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71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62" name="Group 161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69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163" name="Straight Arrow Connector 162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Arrow Connector 163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Arrow Connector 166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Arrow Connector 167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8" name="Cloud 157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1040928" y="1560403"/>
            <a:ext cx="2863092" cy="2522371"/>
            <a:chOff x="7554173" y="1575935"/>
            <a:chExt cx="3736764" cy="2986181"/>
          </a:xfrm>
        </p:grpSpPr>
        <p:grpSp>
          <p:nvGrpSpPr>
            <p:cNvPr id="178" name="Group 177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180" name="Group 179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96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7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81" name="Group 180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94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5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82" name="Group 181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92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3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83" name="Group 182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90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1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184" name="Straight Arrow Connector 183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Arrow Connector 184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Arrow Connector 185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Arrow Connector 186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Arrow Connector 187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Arrow Connector 188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9" name="Cloud 178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98" name="Group 197"/>
          <p:cNvGrpSpPr/>
          <p:nvPr/>
        </p:nvGrpSpPr>
        <p:grpSpPr>
          <a:xfrm>
            <a:off x="872033" y="4586403"/>
            <a:ext cx="2880784" cy="2120975"/>
            <a:chOff x="7554173" y="1575935"/>
            <a:chExt cx="3736764" cy="2986181"/>
          </a:xfrm>
        </p:grpSpPr>
        <p:grpSp>
          <p:nvGrpSpPr>
            <p:cNvPr id="199" name="Group 198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201" name="Group 200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217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202" name="Group 201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215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203" name="Group 202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213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204" name="Group 203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211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2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205" name="Straight Arrow Connector 204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Arrow Connector 205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Arrow Connector 206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Arrow Connector 207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Arrow Connector 208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Arrow Connector 209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0" name="Cloud 199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cxnSp>
        <p:nvCxnSpPr>
          <p:cNvPr id="31" name="Curved Connector 30"/>
          <p:cNvCxnSpPr/>
          <p:nvPr/>
        </p:nvCxnSpPr>
        <p:spPr>
          <a:xfrm>
            <a:off x="3656508" y="5416970"/>
            <a:ext cx="645188" cy="117817"/>
          </a:xfrm>
          <a:prstGeom prst="curvedConnector3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urved Connector 219"/>
          <p:cNvCxnSpPr>
            <a:stCxn id="116" idx="0"/>
            <a:endCxn id="15" idx="1"/>
          </p:cNvCxnSpPr>
          <p:nvPr/>
        </p:nvCxnSpPr>
        <p:spPr>
          <a:xfrm flipV="1">
            <a:off x="9600512" y="4328433"/>
            <a:ext cx="189818" cy="1438898"/>
          </a:xfrm>
          <a:prstGeom prst="curvedConnector2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urved Connector 220"/>
          <p:cNvCxnSpPr>
            <a:endCxn id="116" idx="3"/>
          </p:cNvCxnSpPr>
          <p:nvPr/>
        </p:nvCxnSpPr>
        <p:spPr>
          <a:xfrm>
            <a:off x="3687367" y="3249033"/>
            <a:ext cx="4661156" cy="1538176"/>
          </a:xfrm>
          <a:prstGeom prst="curvedConnector2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urved Connector 221"/>
          <p:cNvCxnSpPr/>
          <p:nvPr/>
        </p:nvCxnSpPr>
        <p:spPr>
          <a:xfrm rot="5400000">
            <a:off x="2266114" y="3307047"/>
            <a:ext cx="1651007" cy="1383125"/>
          </a:xfrm>
          <a:prstGeom prst="curvedConnector3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Curved Connector 222"/>
          <p:cNvCxnSpPr>
            <a:stCxn id="137" idx="0"/>
            <a:endCxn id="15" idx="2"/>
          </p:cNvCxnSpPr>
          <p:nvPr/>
        </p:nvCxnSpPr>
        <p:spPr>
          <a:xfrm>
            <a:off x="7399599" y="2204926"/>
            <a:ext cx="957869" cy="858302"/>
          </a:xfrm>
          <a:prstGeom prst="curvedConnector3">
            <a:avLst>
              <a:gd name="adj1" fmla="val 50000"/>
            </a:avLst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Curved Connector 227"/>
          <p:cNvCxnSpPr>
            <a:endCxn id="137" idx="2"/>
          </p:cNvCxnSpPr>
          <p:nvPr/>
        </p:nvCxnSpPr>
        <p:spPr>
          <a:xfrm rot="5400000" flipH="1" flipV="1">
            <a:off x="3655235" y="2286493"/>
            <a:ext cx="1068902" cy="905768"/>
          </a:xfrm>
          <a:prstGeom prst="curvedConnector2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urved Connector 238"/>
          <p:cNvCxnSpPr>
            <a:stCxn id="158" idx="0"/>
            <a:endCxn id="116" idx="2"/>
          </p:cNvCxnSpPr>
          <p:nvPr/>
        </p:nvCxnSpPr>
        <p:spPr>
          <a:xfrm>
            <a:off x="6370717" y="5484132"/>
            <a:ext cx="731506" cy="283199"/>
          </a:xfrm>
          <a:prstGeom prst="curvedConnector3">
            <a:avLst>
              <a:gd name="adj1" fmla="val 50000"/>
            </a:avLst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Curved Connector 242"/>
          <p:cNvCxnSpPr>
            <a:stCxn id="158" idx="3"/>
            <a:endCxn id="15" idx="2"/>
          </p:cNvCxnSpPr>
          <p:nvPr/>
        </p:nvCxnSpPr>
        <p:spPr>
          <a:xfrm rot="5400000" flipH="1" flipV="1">
            <a:off x="6030177" y="2306036"/>
            <a:ext cx="1570099" cy="3084484"/>
          </a:xfrm>
          <a:prstGeom prst="curvedConnector2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1662282" y="2513349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  <p:sp>
        <p:nvSpPr>
          <p:cNvPr id="249" name="TextBox 248"/>
          <p:cNvSpPr txBox="1"/>
          <p:nvPr/>
        </p:nvSpPr>
        <p:spPr>
          <a:xfrm>
            <a:off x="5094026" y="1822572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1318017" y="5355805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4146783" y="5228932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8897184" y="2806529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7406749" y="5520856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</p:spTree>
    <p:extLst>
      <p:ext uri="{BB962C8B-B14F-4D97-AF65-F5344CB8AC3E}">
        <p14:creationId xmlns:p14="http://schemas.microsoft.com/office/powerpoint/2010/main" val="2006881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</a:t>
            </a:r>
            <a:b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Tourism Destinations Rating Data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3468" y="2638043"/>
            <a:ext cx="3363974" cy="3415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Every tourist can enter the rating assessment of all the variables and components owned by each tourism destinations</a:t>
            </a:r>
          </a:p>
        </p:txBody>
      </p:sp>
      <p:pic>
        <p:nvPicPr>
          <p:cNvPr id="9219" name="Picture 3" descr="E:\WORK\S 3 S 3 S 3\OUR PAPER\Decentralized Tourism Destinations Rating System Using 6AsTD Framework and Blockchain\WhatsApp Image 2019-09-16 at 00.25.12.jpeg"/>
          <p:cNvPicPr>
            <a:picLocks noChangeAspect="1" noChangeArrowheads="1"/>
          </p:cNvPicPr>
          <p:nvPr/>
        </p:nvPicPr>
        <p:blipFill>
          <a:blip r:embed="rId2"/>
          <a:srcRect l="36094" t="41229" r="880"/>
          <a:stretch>
            <a:fillRect/>
          </a:stretch>
        </p:blipFill>
        <p:spPr bwMode="auto">
          <a:xfrm>
            <a:off x="5297763" y="747479"/>
            <a:ext cx="6250769" cy="520217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7763" y="5417408"/>
            <a:ext cx="5690708" cy="52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719261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Block Structure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327933" y="492573"/>
            <a:ext cx="4205323" cy="5880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7963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Chain of Block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0040" y="2583012"/>
            <a:ext cx="11496821" cy="3851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2147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Result of Hashing Data Process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5153822" y="970544"/>
            <a:ext cx="6553545" cy="49248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4190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882" y="365125"/>
            <a:ext cx="11116236" cy="1325563"/>
          </a:xfrm>
        </p:spPr>
        <p:txBody>
          <a:bodyPr>
            <a:normAutofit fontScale="90000"/>
          </a:bodyPr>
          <a:lstStyle/>
          <a:p>
            <a:r>
              <a:rPr lang="id-ID" dirty="0"/>
              <a:t>Communication Example Between Two </a:t>
            </a:r>
            <a:r>
              <a:rPr lang="id-ID" dirty="0" err="1"/>
              <a:t>Nodes</a:t>
            </a:r>
            <a:r>
              <a:rPr lang="id-ID" dirty="0"/>
              <a:t> </a:t>
            </a:r>
            <a:r>
              <a:rPr lang="id-ID" dirty="0" err="1"/>
              <a:t>using</a:t>
            </a:r>
            <a:r>
              <a:rPr lang="id-ID" dirty="0"/>
              <a:t> </a:t>
            </a:r>
            <a:r>
              <a:rPr lang="id-ID" dirty="0" err="1">
                <a:solidFill>
                  <a:srgbClr val="FF0000"/>
                </a:solidFill>
              </a:rPr>
              <a:t>Proof</a:t>
            </a:r>
            <a:r>
              <a:rPr lang="id-ID" dirty="0">
                <a:solidFill>
                  <a:srgbClr val="FF0000"/>
                </a:solidFill>
              </a:rPr>
              <a:t> </a:t>
            </a:r>
            <a:r>
              <a:rPr lang="id-ID" dirty="0" err="1">
                <a:solidFill>
                  <a:srgbClr val="FF0000"/>
                </a:solidFill>
              </a:rPr>
              <a:t>of</a:t>
            </a:r>
            <a:r>
              <a:rPr lang="id-ID" dirty="0">
                <a:solidFill>
                  <a:srgbClr val="FF0000"/>
                </a:solidFill>
              </a:rPr>
              <a:t> </a:t>
            </a:r>
            <a:r>
              <a:rPr lang="id-ID" dirty="0" err="1">
                <a:solidFill>
                  <a:srgbClr val="FF0000"/>
                </a:solidFill>
              </a:rPr>
              <a:t>Work</a:t>
            </a:r>
            <a:r>
              <a:rPr lang="id-ID" dirty="0">
                <a:solidFill>
                  <a:srgbClr val="FF0000"/>
                </a:solidFill>
              </a:rPr>
              <a:t> </a:t>
            </a:r>
            <a:r>
              <a:rPr lang="id-ID" dirty="0" err="1"/>
              <a:t>Consensus</a:t>
            </a:r>
            <a:r>
              <a:rPr lang="id-ID" dirty="0">
                <a:solidFill>
                  <a:srgbClr val="FF0000"/>
                </a:solidFill>
              </a:rPr>
              <a:t> (</a:t>
            </a:r>
            <a:r>
              <a:rPr lang="id-ID" dirty="0" err="1">
                <a:solidFill>
                  <a:srgbClr val="FF0000"/>
                </a:solidFill>
              </a:rPr>
              <a:t>PoW</a:t>
            </a:r>
            <a:r>
              <a:rPr lang="id-ID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8194" name="Picture 2" descr="E:\WORK\S 3 S 3 S 3\OUR PAPER\Decentralized Tourism Destinations Rating System Using 6AsTD Framework and Blockchain\Screenshot (1).jpg"/>
          <p:cNvPicPr>
            <a:picLocks noChangeAspect="1" noChangeArrowheads="1"/>
          </p:cNvPicPr>
          <p:nvPr/>
        </p:nvPicPr>
        <p:blipFill rotWithShape="1">
          <a:blip r:embed="rId2"/>
          <a:srcRect l="19074" t="14515" r="50979" b="12851"/>
          <a:stretch/>
        </p:blipFill>
        <p:spPr bwMode="auto">
          <a:xfrm>
            <a:off x="2079810" y="1690688"/>
            <a:ext cx="3550025" cy="4840941"/>
          </a:xfrm>
          <a:prstGeom prst="rect">
            <a:avLst/>
          </a:prstGeom>
          <a:noFill/>
        </p:spPr>
      </p:pic>
      <p:pic>
        <p:nvPicPr>
          <p:cNvPr id="4" name="Picture 2" descr="E:\WORK\S 3 S 3 S 3\OUR PAPER\Decentralized Tourism Destinations Rating System Using 6AsTD Framework and Blockchain\Screenshot (1).jpg"/>
          <p:cNvPicPr>
            <a:picLocks noChangeAspect="1" noChangeArrowheads="1"/>
          </p:cNvPicPr>
          <p:nvPr/>
        </p:nvPicPr>
        <p:blipFill rotWithShape="1">
          <a:blip r:embed="rId2"/>
          <a:srcRect l="67764" t="14596" r="2236" b="13037"/>
          <a:stretch/>
        </p:blipFill>
        <p:spPr bwMode="auto">
          <a:xfrm>
            <a:off x="7171765" y="1690688"/>
            <a:ext cx="3562209" cy="4831238"/>
          </a:xfrm>
          <a:prstGeom prst="rect">
            <a:avLst/>
          </a:prstGeom>
          <a:noFill/>
        </p:spPr>
      </p:pic>
      <p:sp>
        <p:nvSpPr>
          <p:cNvPr id="3" name="Left-Right Arrow 2"/>
          <p:cNvSpPr/>
          <p:nvPr/>
        </p:nvSpPr>
        <p:spPr>
          <a:xfrm>
            <a:off x="5665694" y="3729789"/>
            <a:ext cx="1506071" cy="75303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PoW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911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AC616D-0F67-4DE2-BC54-56635826A4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"/>
          <a:stretch/>
        </p:blipFill>
        <p:spPr>
          <a:xfrm>
            <a:off x="20" y="-40630"/>
            <a:ext cx="12188932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4D71E64B-9F70-4956-A351-D707CAB0A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524" y="2696606"/>
            <a:ext cx="12188952" cy="4161394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5977029-490B-49D3-9D31-10C408913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608" y="2345795"/>
            <a:ext cx="5021182" cy="1793620"/>
          </a:xfrm>
        </p:spPr>
        <p:txBody>
          <a:bodyPr anchor="b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400" b="1" dirty="0">
                <a:solidFill>
                  <a:srgbClr val="FFFFFF"/>
                </a:solidFill>
              </a:rPr>
              <a:t>Agenda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8F0FE93D-28C0-43FF-BC12-8D3659A74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4960" y="3608370"/>
            <a:ext cx="6298191" cy="3031975"/>
          </a:xfrm>
        </p:spPr>
        <p:txBody>
          <a:bodyPr anchor="b"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Society 5.0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Block Chain Distributed Consensus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  <a:highlight>
                  <a:srgbClr val="FF0000"/>
                </a:highlight>
              </a:rPr>
              <a:t>AI Recommendation System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Road Ahead Discussion </a:t>
            </a:r>
            <a:r>
              <a:rPr lang="en-US" sz="1900" b="1" dirty="0">
                <a:solidFill>
                  <a:srgbClr val="FFFFFF"/>
                </a:solidFill>
                <a:sym typeface="Wingdings" panose="05000000000000000000" pitchFamily="2" charset="2"/>
              </a:rPr>
              <a:t> SMART TRADING</a:t>
            </a:r>
            <a:r>
              <a:rPr lang="en-US" sz="1900" b="1" dirty="0">
                <a:solidFill>
                  <a:srgbClr val="FFFFFF"/>
                </a:solidFill>
              </a:rPr>
              <a:t>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900" b="1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900" b="1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3536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5">
            <a:extLst>
              <a:ext uri="{FF2B5EF4-FFF2-40B4-BE49-F238E27FC236}">
                <a16:creationId xmlns:a16="http://schemas.microsoft.com/office/drawing/2014/main" id="{368F9D89-54B8-41F8-8839-49992D645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BB66E95-6F78-46C8-8FC5-1AB3EDA5B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5800"/>
            <a:ext cx="5257800" cy="227548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 kern="120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rPr>
              <a:t>AI recommendation system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817D5-F8DE-482D-94F5-5D93B3741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199" y="3319796"/>
            <a:ext cx="5257799" cy="285240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B84BAC8-7F37-4F09-AC53-54CB81E7D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0896" y="97290"/>
            <a:ext cx="5500591" cy="679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80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8041" y="-314025"/>
            <a:ext cx="11401063" cy="10149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BLOCKCHAIN CONSENSUS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 Light"/>
                <a:ea typeface="+mn-ea"/>
                <a:cs typeface="+mn-cs"/>
                <a:sym typeface="Wingdings" panose="05000000000000000000" pitchFamily="2" charset="2"/>
              </a:rPr>
              <a:t> AI RECOMMENDATION SYSTEM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8348523" y="1795322"/>
            <a:ext cx="2883613" cy="2535811"/>
            <a:chOff x="7554173" y="1575935"/>
            <a:chExt cx="3736764" cy="2986181"/>
          </a:xfrm>
        </p:grpSpPr>
        <p:grpSp>
          <p:nvGrpSpPr>
            <p:cNvPr id="76" name="Group 75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93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4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78" name="Group 77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91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2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79" name="Group 78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89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0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80" name="Group 79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87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8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81" name="Straight Arrow Connector 80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Cloud 14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94443" y="4660659"/>
            <a:ext cx="2508159" cy="2213343"/>
            <a:chOff x="7554173" y="1575935"/>
            <a:chExt cx="3736764" cy="2986181"/>
          </a:xfrm>
        </p:grpSpPr>
        <p:grpSp>
          <p:nvGrpSpPr>
            <p:cNvPr id="115" name="Group 114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117" name="Group 116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33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4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18" name="Group 117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31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2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19" name="Group 118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29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0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20" name="Group 119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27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8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121" name="Straight Arrow Connector 120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Arrow Connector 121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Arrow Connector 122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Arrow Connector 123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Arrow Connector 124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6" name="Cloud 115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4633984" y="1077374"/>
            <a:ext cx="2767922" cy="2255104"/>
            <a:chOff x="7554173" y="1575935"/>
            <a:chExt cx="3736764" cy="2986181"/>
          </a:xfrm>
        </p:grpSpPr>
        <p:grpSp>
          <p:nvGrpSpPr>
            <p:cNvPr id="136" name="Group 135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138" name="Group 137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54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5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39" name="Group 138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52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3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40" name="Group 139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50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1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41" name="Group 140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48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9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142" name="Straight Arrow Connector 141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Arrow Connector 143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7" name="Cloud 136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4173417" y="4523474"/>
            <a:ext cx="2199133" cy="1921315"/>
            <a:chOff x="7554173" y="1575935"/>
            <a:chExt cx="3736764" cy="2986181"/>
          </a:xfrm>
        </p:grpSpPr>
        <p:grpSp>
          <p:nvGrpSpPr>
            <p:cNvPr id="157" name="Group 156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159" name="Group 158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75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6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60" name="Group 159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73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61" name="Group 160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71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62" name="Group 161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69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163" name="Straight Arrow Connector 162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Arrow Connector 163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Arrow Connector 166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Arrow Connector 167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8" name="Cloud 157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1040928" y="1560403"/>
            <a:ext cx="2863092" cy="2522371"/>
            <a:chOff x="7554173" y="1575935"/>
            <a:chExt cx="3736764" cy="2986181"/>
          </a:xfrm>
        </p:grpSpPr>
        <p:grpSp>
          <p:nvGrpSpPr>
            <p:cNvPr id="178" name="Group 177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180" name="Group 179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96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7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81" name="Group 180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94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5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82" name="Group 181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92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3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83" name="Group 182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190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1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184" name="Straight Arrow Connector 183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Arrow Connector 184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Arrow Connector 185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Arrow Connector 186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Arrow Connector 187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Arrow Connector 188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9" name="Cloud 178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98" name="Group 197"/>
          <p:cNvGrpSpPr/>
          <p:nvPr/>
        </p:nvGrpSpPr>
        <p:grpSpPr>
          <a:xfrm>
            <a:off x="872033" y="4586403"/>
            <a:ext cx="2880784" cy="2120975"/>
            <a:chOff x="7554173" y="1575935"/>
            <a:chExt cx="3736764" cy="2986181"/>
          </a:xfrm>
        </p:grpSpPr>
        <p:grpSp>
          <p:nvGrpSpPr>
            <p:cNvPr id="199" name="Group 198"/>
            <p:cNvGrpSpPr/>
            <p:nvPr/>
          </p:nvGrpSpPr>
          <p:grpSpPr>
            <a:xfrm>
              <a:off x="8240327" y="1871738"/>
              <a:ext cx="2125156" cy="2243149"/>
              <a:chOff x="2410985" y="1271016"/>
              <a:chExt cx="5603465" cy="5246325"/>
            </a:xfrm>
          </p:grpSpPr>
          <p:grpSp>
            <p:nvGrpSpPr>
              <p:cNvPr id="201" name="Group 200"/>
              <p:cNvGrpSpPr/>
              <p:nvPr/>
            </p:nvGrpSpPr>
            <p:grpSpPr>
              <a:xfrm>
                <a:off x="2410985" y="2966172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217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202" name="Group 201"/>
              <p:cNvGrpSpPr/>
              <p:nvPr/>
            </p:nvGrpSpPr>
            <p:grpSpPr>
              <a:xfrm>
                <a:off x="4696985" y="4893583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215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203" name="Group 202"/>
              <p:cNvGrpSpPr/>
              <p:nvPr/>
            </p:nvGrpSpPr>
            <p:grpSpPr>
              <a:xfrm>
                <a:off x="6947126" y="2996497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213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204" name="Group 203"/>
              <p:cNvGrpSpPr/>
              <p:nvPr/>
            </p:nvGrpSpPr>
            <p:grpSpPr>
              <a:xfrm>
                <a:off x="4696985" y="1271016"/>
                <a:ext cx="1067324" cy="1623758"/>
                <a:chOff x="4751293" y="-1318768"/>
                <a:chExt cx="4392707" cy="7359751"/>
              </a:xfrm>
            </p:grpSpPr>
            <p:pic>
              <p:nvPicPr>
                <p:cNvPr id="211" name="Picture 7" descr="D:\CATFIZ\Playstore Assets\Screenshot_id_7.jp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6" t="16719" r="8737"/>
                <a:stretch/>
              </p:blipFill>
              <p:spPr bwMode="auto">
                <a:xfrm>
                  <a:off x="4751293" y="-1318768"/>
                  <a:ext cx="4392707" cy="73597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2" name="Picture 2" descr="E:\WORK\S 3 S 3 S 3\OUR PAPER\Decentralized Tourism Destinations Rating System Using 6AsTD Framework and Blockchain\WhatsApp Image 2019-09-14 at 21.04.38.jpeg"/>
                <p:cNvPicPr>
                  <a:picLocks noChangeAspect="1" noChangeArrowheads="1"/>
                </p:cNvPicPr>
                <p:nvPr/>
              </p:nvPicPr>
              <p:blipFill rotWithShape="1">
                <a:blip r:embed="rId3"/>
                <a:srcRect l="36231" t="12296" r="2912"/>
                <a:stretch/>
              </p:blipFill>
              <p:spPr bwMode="auto">
                <a:xfrm>
                  <a:off x="5127811" y="591671"/>
                  <a:ext cx="3639671" cy="4896004"/>
                </a:xfrm>
                <a:prstGeom prst="rect">
                  <a:avLst/>
                </a:prstGeom>
                <a:noFill/>
              </p:spPr>
            </p:pic>
          </p:grpSp>
          <p:cxnSp>
            <p:nvCxnSpPr>
              <p:cNvPr id="205" name="Straight Arrow Connector 204"/>
              <p:cNvCxnSpPr/>
              <p:nvPr/>
            </p:nvCxnSpPr>
            <p:spPr>
              <a:xfrm flipV="1">
                <a:off x="3386824" y="2061882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Arrow Connector 205"/>
              <p:cNvCxnSpPr/>
              <p:nvPr/>
            </p:nvCxnSpPr>
            <p:spPr>
              <a:xfrm>
                <a:off x="5978908" y="2061883"/>
                <a:ext cx="1059701" cy="66020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Arrow Connector 206"/>
              <p:cNvCxnSpPr/>
              <p:nvPr/>
            </p:nvCxnSpPr>
            <p:spPr>
              <a:xfrm flipV="1">
                <a:off x="5961007" y="5297949"/>
                <a:ext cx="1077602" cy="710817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Arrow Connector 207"/>
              <p:cNvCxnSpPr/>
              <p:nvPr/>
            </p:nvCxnSpPr>
            <p:spPr>
              <a:xfrm flipV="1">
                <a:off x="3569794" y="3860310"/>
                <a:ext cx="3285847" cy="1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Arrow Connector 208"/>
              <p:cNvCxnSpPr/>
              <p:nvPr/>
            </p:nvCxnSpPr>
            <p:spPr>
              <a:xfrm>
                <a:off x="3422685" y="5254800"/>
                <a:ext cx="1077602" cy="673843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Arrow Connector 209"/>
              <p:cNvCxnSpPr/>
              <p:nvPr/>
            </p:nvCxnSpPr>
            <p:spPr>
              <a:xfrm flipV="1">
                <a:off x="5230647" y="3002348"/>
                <a:ext cx="0" cy="1747752"/>
              </a:xfrm>
              <a:prstGeom prst="straightConnector1">
                <a:avLst/>
              </a:prstGeom>
              <a:ln w="762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0" name="Cloud 199"/>
            <p:cNvSpPr/>
            <p:nvPr/>
          </p:nvSpPr>
          <p:spPr>
            <a:xfrm>
              <a:off x="7554173" y="1575935"/>
              <a:ext cx="3736764" cy="2986181"/>
            </a:xfrm>
            <a:prstGeom prst="clou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cxnSp>
        <p:nvCxnSpPr>
          <p:cNvPr id="31" name="Curved Connector 30"/>
          <p:cNvCxnSpPr/>
          <p:nvPr/>
        </p:nvCxnSpPr>
        <p:spPr>
          <a:xfrm>
            <a:off x="3656508" y="5416970"/>
            <a:ext cx="645188" cy="117817"/>
          </a:xfrm>
          <a:prstGeom prst="curvedConnector3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urved Connector 219"/>
          <p:cNvCxnSpPr>
            <a:stCxn id="116" idx="0"/>
            <a:endCxn id="15" idx="1"/>
          </p:cNvCxnSpPr>
          <p:nvPr/>
        </p:nvCxnSpPr>
        <p:spPr>
          <a:xfrm flipV="1">
            <a:off x="9600512" y="4328433"/>
            <a:ext cx="189818" cy="1438898"/>
          </a:xfrm>
          <a:prstGeom prst="curvedConnector2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urved Connector 220"/>
          <p:cNvCxnSpPr>
            <a:endCxn id="116" idx="3"/>
          </p:cNvCxnSpPr>
          <p:nvPr/>
        </p:nvCxnSpPr>
        <p:spPr>
          <a:xfrm>
            <a:off x="3687367" y="3249033"/>
            <a:ext cx="4661156" cy="1538176"/>
          </a:xfrm>
          <a:prstGeom prst="curvedConnector2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urved Connector 221"/>
          <p:cNvCxnSpPr/>
          <p:nvPr/>
        </p:nvCxnSpPr>
        <p:spPr>
          <a:xfrm rot="5400000">
            <a:off x="2266114" y="3307047"/>
            <a:ext cx="1651007" cy="1383125"/>
          </a:xfrm>
          <a:prstGeom prst="curvedConnector3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Curved Connector 222"/>
          <p:cNvCxnSpPr>
            <a:stCxn id="137" idx="0"/>
            <a:endCxn id="15" idx="2"/>
          </p:cNvCxnSpPr>
          <p:nvPr/>
        </p:nvCxnSpPr>
        <p:spPr>
          <a:xfrm>
            <a:off x="7399599" y="2204926"/>
            <a:ext cx="957869" cy="858302"/>
          </a:xfrm>
          <a:prstGeom prst="curvedConnector3">
            <a:avLst>
              <a:gd name="adj1" fmla="val 50000"/>
            </a:avLst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Curved Connector 227"/>
          <p:cNvCxnSpPr>
            <a:endCxn id="137" idx="2"/>
          </p:cNvCxnSpPr>
          <p:nvPr/>
        </p:nvCxnSpPr>
        <p:spPr>
          <a:xfrm rot="5400000" flipH="1" flipV="1">
            <a:off x="3655235" y="2286493"/>
            <a:ext cx="1068902" cy="905768"/>
          </a:xfrm>
          <a:prstGeom prst="curvedConnector2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urved Connector 238"/>
          <p:cNvCxnSpPr>
            <a:stCxn id="158" idx="0"/>
            <a:endCxn id="116" idx="2"/>
          </p:cNvCxnSpPr>
          <p:nvPr/>
        </p:nvCxnSpPr>
        <p:spPr>
          <a:xfrm>
            <a:off x="6370717" y="5484132"/>
            <a:ext cx="731506" cy="283199"/>
          </a:xfrm>
          <a:prstGeom prst="curvedConnector3">
            <a:avLst>
              <a:gd name="adj1" fmla="val 50000"/>
            </a:avLst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Curved Connector 242"/>
          <p:cNvCxnSpPr>
            <a:stCxn id="158" idx="3"/>
            <a:endCxn id="15" idx="2"/>
          </p:cNvCxnSpPr>
          <p:nvPr/>
        </p:nvCxnSpPr>
        <p:spPr>
          <a:xfrm rot="5400000" flipH="1" flipV="1">
            <a:off x="6030177" y="2306036"/>
            <a:ext cx="1570099" cy="3084484"/>
          </a:xfrm>
          <a:prstGeom prst="curvedConnector2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1662282" y="2513349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  <p:sp>
        <p:nvSpPr>
          <p:cNvPr id="249" name="TextBox 248"/>
          <p:cNvSpPr txBox="1"/>
          <p:nvPr/>
        </p:nvSpPr>
        <p:spPr>
          <a:xfrm>
            <a:off x="5094026" y="1822572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1318017" y="5355805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4146783" y="5228932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8897184" y="2806529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7406749" y="5520856"/>
            <a:ext cx="198612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LOCAL CONSENSUS</a:t>
            </a:r>
          </a:p>
        </p:txBody>
      </p:sp>
      <p:cxnSp>
        <p:nvCxnSpPr>
          <p:cNvPr id="219" name="Curved Connector 218"/>
          <p:cNvCxnSpPr/>
          <p:nvPr/>
        </p:nvCxnSpPr>
        <p:spPr>
          <a:xfrm flipV="1">
            <a:off x="2413732" y="3048079"/>
            <a:ext cx="5784698" cy="1720191"/>
          </a:xfrm>
          <a:prstGeom prst="curvedConnector3">
            <a:avLst>
              <a:gd name="adj1" fmla="val 50000"/>
            </a:avLst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/>
          <p:cNvSpPr txBox="1"/>
          <p:nvPr/>
        </p:nvSpPr>
        <p:spPr>
          <a:xfrm>
            <a:off x="1688427" y="3041062"/>
            <a:ext cx="190167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Recommendation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1388714" y="5829582"/>
            <a:ext cx="190167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Recommendation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8966161" y="3327341"/>
            <a:ext cx="190167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Recommendation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5211388" y="2350738"/>
            <a:ext cx="190167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Recommendation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4369529" y="5703012"/>
            <a:ext cx="190167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Recommendation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7448972" y="6009714"/>
            <a:ext cx="190167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Recommendation</a:t>
            </a:r>
          </a:p>
        </p:txBody>
      </p:sp>
      <p:pic>
        <p:nvPicPr>
          <p:cNvPr id="4098" name="Picture 2" descr="Fotolia_131189299_S Sergey Tarasov">
            <a:extLst>
              <a:ext uri="{FF2B5EF4-FFF2-40B4-BE49-F238E27FC236}">
                <a16:creationId xmlns:a16="http://schemas.microsoft.com/office/drawing/2014/main" id="{7DDD7EC8-3365-4B66-B416-248B301AC7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0" t="9110" r="17543" b="15805"/>
          <a:stretch/>
        </p:blipFill>
        <p:spPr bwMode="auto">
          <a:xfrm>
            <a:off x="4612986" y="2969706"/>
            <a:ext cx="2754860" cy="203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6CA4EE-B3B8-4199-9521-4CA95BE3C1F3}"/>
              </a:ext>
            </a:extLst>
          </p:cNvPr>
          <p:cNvSpPr txBox="1"/>
          <p:nvPr/>
        </p:nvSpPr>
        <p:spPr>
          <a:xfrm>
            <a:off x="4848080" y="3317187"/>
            <a:ext cx="225414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AI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RECOMMENDATION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820190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25" grpId="0" animBg="1"/>
      <p:bldP spid="226" grpId="0" animBg="1"/>
      <p:bldP spid="227" grpId="0" animBg="1"/>
      <p:bldP spid="229" grpId="0" animBg="1"/>
      <p:bldP spid="230" grpId="0" animBg="1"/>
      <p:bldP spid="2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AC616D-0F67-4DE2-BC54-56635826A4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"/>
          <a:stretch/>
        </p:blipFill>
        <p:spPr>
          <a:xfrm>
            <a:off x="20" y="-40630"/>
            <a:ext cx="12188932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4D71E64B-9F70-4956-A351-D707CAB0A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524" y="2696606"/>
            <a:ext cx="12188952" cy="4161394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5977029-490B-49D3-9D31-10C408913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608" y="2345795"/>
            <a:ext cx="5021182" cy="1793620"/>
          </a:xfrm>
        </p:spPr>
        <p:txBody>
          <a:bodyPr anchor="b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400" b="1" dirty="0">
                <a:solidFill>
                  <a:srgbClr val="FFFFFF"/>
                </a:solidFill>
              </a:rPr>
              <a:t>Agenda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8F0FE93D-28C0-43FF-BC12-8D3659A74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4960" y="3608370"/>
            <a:ext cx="6298191" cy="3031975"/>
          </a:xfrm>
        </p:spPr>
        <p:txBody>
          <a:bodyPr anchor="b"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Society 5.0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Block Chain Distributed Consensus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</a:rPr>
              <a:t>AI Recommendation System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FFFFFF"/>
                </a:solidFill>
                <a:highlight>
                  <a:srgbClr val="FF0000"/>
                </a:highlight>
              </a:rPr>
              <a:t>Road Ahead Discussion </a:t>
            </a:r>
            <a:r>
              <a:rPr lang="en-US" sz="1900" b="1" dirty="0">
                <a:solidFill>
                  <a:srgbClr val="FFFFFF"/>
                </a:solidFill>
                <a:highlight>
                  <a:srgbClr val="FF0000"/>
                </a:highlight>
                <a:sym typeface="Wingdings" panose="05000000000000000000" pitchFamily="2" charset="2"/>
              </a:rPr>
              <a:t> SMART TRADING</a:t>
            </a:r>
            <a:r>
              <a:rPr lang="en-US" sz="1900" b="1" dirty="0">
                <a:solidFill>
                  <a:srgbClr val="FFFFFF"/>
                </a:solidFill>
                <a:highlight>
                  <a:srgbClr val="FF0000"/>
                </a:highlight>
              </a:rPr>
              <a:t>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9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900" b="1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8099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 descr="Empty road leading towards mountains">
            <a:extLst>
              <a:ext uri="{FF2B5EF4-FFF2-40B4-BE49-F238E27FC236}">
                <a16:creationId xmlns:a16="http://schemas.microsoft.com/office/drawing/2014/main" id="{D40CAE61-EA8C-4082-8B90-0BDDC288C7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F7C2A816-955C-4079-AAAB-066EBD441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655828" y="0"/>
            <a:ext cx="8543515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alpha val="0"/>
                </a:schemeClr>
              </a:gs>
              <a:gs pos="58000">
                <a:srgbClr val="0E0D12">
                  <a:alpha val="58000"/>
                </a:srgbClr>
              </a:gs>
              <a:gs pos="93000">
                <a:srgbClr val="000000">
                  <a:alpha val="58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itle 52">
            <a:extLst>
              <a:ext uri="{FF2B5EF4-FFF2-40B4-BE49-F238E27FC236}">
                <a16:creationId xmlns:a16="http://schemas.microsoft.com/office/drawing/2014/main" id="{CB9DA95F-3660-4317-A0BD-FB5BA6180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2289" y="914400"/>
            <a:ext cx="4892948" cy="34278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600" dirty="0">
                <a:solidFill>
                  <a:srgbClr val="FFFFFF"/>
                </a:solidFill>
              </a:rPr>
              <a:t>Road ahead discussion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EFFAB36-2AA9-4200-9E6E-C79684F16532}"/>
              </a:ext>
            </a:extLst>
          </p:cNvPr>
          <p:cNvSpPr txBox="1"/>
          <p:nvPr/>
        </p:nvSpPr>
        <p:spPr>
          <a:xfrm>
            <a:off x="8778240" y="4805680"/>
            <a:ext cx="3035703" cy="95410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SMART TRADING</a:t>
            </a:r>
            <a:endParaRPr lang="en-US" sz="2800" b="1" dirty="0"/>
          </a:p>
          <a:p>
            <a:pPr algn="ctr"/>
            <a:r>
              <a:rPr lang="en-US" sz="2800" b="1" dirty="0"/>
              <a:t>NFT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5F87582E-5D0C-46B2-9ACE-F99DF7BAD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60" y="523124"/>
            <a:ext cx="7343054" cy="5719763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4F97135-3F33-4BA2-A420-A3F866A7E428}"/>
              </a:ext>
            </a:extLst>
          </p:cNvPr>
          <p:cNvSpPr txBox="1"/>
          <p:nvPr/>
        </p:nvSpPr>
        <p:spPr>
          <a:xfrm>
            <a:off x="1272034" y="5436621"/>
            <a:ext cx="6101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Halıcı</a:t>
            </a:r>
            <a:r>
              <a:rPr lang="en-US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Group CEO and Society 5.0 Academy President Dr. </a:t>
            </a:r>
            <a:r>
              <a:rPr lang="en-US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Hüseyin</a:t>
            </a:r>
            <a:r>
              <a:rPr lang="en-US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Halıcı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36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8" name="Rectangle 72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65D7644E-A165-4E15-9A68-BF7E90A22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-40640"/>
            <a:ext cx="11704320" cy="6858000"/>
          </a:xfrm>
          <a:prstGeom prst="rect">
            <a:avLst/>
          </a:prstGeom>
        </p:spPr>
      </p:pic>
      <p:pic>
        <p:nvPicPr>
          <p:cNvPr id="4" name="Picture 2" descr="NFT Non Fungible Token">
            <a:extLst>
              <a:ext uri="{FF2B5EF4-FFF2-40B4-BE49-F238E27FC236}">
                <a16:creationId xmlns:a16="http://schemas.microsoft.com/office/drawing/2014/main" id="{F57C33E1-1578-4FE2-97D4-0A7AF0556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5" y="0"/>
            <a:ext cx="6610350" cy="6858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2C1685-B642-42A4-922D-86A1D852D88B}"/>
              </a:ext>
            </a:extLst>
          </p:cNvPr>
          <p:cNvSpPr txBox="1"/>
          <p:nvPr/>
        </p:nvSpPr>
        <p:spPr>
          <a:xfrm>
            <a:off x="3159760" y="965200"/>
            <a:ext cx="2105961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PHYSICAL SPACE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AD35D7-0A33-4721-A772-618FE9C955B5}"/>
              </a:ext>
            </a:extLst>
          </p:cNvPr>
          <p:cNvSpPr txBox="1"/>
          <p:nvPr/>
        </p:nvSpPr>
        <p:spPr>
          <a:xfrm>
            <a:off x="7012843" y="965200"/>
            <a:ext cx="1733167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CYBER SPACE</a:t>
            </a:r>
          </a:p>
        </p:txBody>
      </p:sp>
    </p:spTree>
    <p:extLst>
      <p:ext uri="{BB962C8B-B14F-4D97-AF65-F5344CB8AC3E}">
        <p14:creationId xmlns:p14="http://schemas.microsoft.com/office/powerpoint/2010/main" val="418983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crosoft Metaverse vs Facebook Metaverse (Watch the reveals) - YouTube">
            <a:extLst>
              <a:ext uri="{FF2B5EF4-FFF2-40B4-BE49-F238E27FC236}">
                <a16:creationId xmlns:a16="http://schemas.microsoft.com/office/drawing/2014/main" id="{DF81C618-A62A-479A-B1B4-AF1C4D8EF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078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Decentraland Marketplace">
            <a:extLst>
              <a:ext uri="{FF2B5EF4-FFF2-40B4-BE49-F238E27FC236}">
                <a16:creationId xmlns:a16="http://schemas.microsoft.com/office/drawing/2014/main" id="{E07ECD13-6557-4509-A71A-6454526E1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760" y="2011680"/>
            <a:ext cx="5833110" cy="466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ecentraland">
            <a:extLst>
              <a:ext uri="{FF2B5EF4-FFF2-40B4-BE49-F238E27FC236}">
                <a16:creationId xmlns:a16="http://schemas.microsoft.com/office/drawing/2014/main" id="{2E6DF5E1-86BE-477D-8901-64F91ACEF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66040"/>
            <a:ext cx="5740400" cy="459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712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Cover image for What is the “Metaverse”?">
            <a:extLst>
              <a:ext uri="{FF2B5EF4-FFF2-40B4-BE49-F238E27FC236}">
                <a16:creationId xmlns:a16="http://schemas.microsoft.com/office/drawing/2014/main" id="{0228AB04-FCB4-410B-B590-A6D4B832E9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5" r="26265" b="-1"/>
          <a:stretch/>
        </p:blipFill>
        <p:spPr bwMode="auto">
          <a:xfrm>
            <a:off x="2522358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B685EA-CD12-4A36-943E-C2015BF93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103" y="702807"/>
            <a:ext cx="5753372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CLOSING STATEMENT</a:t>
            </a:r>
            <a:br>
              <a:rPr lang="en-US" sz="3600" dirty="0"/>
            </a:br>
            <a:r>
              <a:rPr lang="en-US" sz="3600" dirty="0"/>
              <a:t> </a:t>
            </a:r>
            <a:br>
              <a:rPr lang="en-US" sz="3600" dirty="0"/>
            </a:br>
            <a:r>
              <a:rPr lang="en-US" sz="3600" dirty="0"/>
              <a:t>Society 5.0 </a:t>
            </a:r>
            <a:r>
              <a:rPr lang="en-US" sz="3600" dirty="0">
                <a:sym typeface="Wingdings" panose="05000000000000000000" pitchFamily="2" charset="2"/>
              </a:rPr>
              <a:t> </a:t>
            </a:r>
            <a:r>
              <a:rPr lang="en-US" sz="3600" dirty="0"/>
              <a:t>Metaverse </a:t>
            </a:r>
            <a:br>
              <a:rPr lang="en-US" sz="3600" dirty="0"/>
            </a:br>
            <a:r>
              <a:rPr lang="en-US" sz="3600" dirty="0"/>
              <a:t>Smart Trading </a:t>
            </a:r>
            <a:r>
              <a:rPr lang="en-US" sz="3600" dirty="0">
                <a:sym typeface="Wingdings" panose="05000000000000000000" pitchFamily="2" charset="2"/>
              </a:rPr>
              <a:t></a:t>
            </a:r>
            <a:r>
              <a:rPr lang="en-US" sz="3600" dirty="0"/>
              <a:t> NFT 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AA56CA5-7733-4590-9730-48FB1141FAA4}"/>
              </a:ext>
            </a:extLst>
          </p:cNvPr>
          <p:cNvSpPr/>
          <p:nvPr/>
        </p:nvSpPr>
        <p:spPr>
          <a:xfrm rot="5400000">
            <a:off x="2807016" y="3499747"/>
            <a:ext cx="445021" cy="21613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Fotolia_131189299_S Sergey Tarasov">
            <a:extLst>
              <a:ext uri="{FF2B5EF4-FFF2-40B4-BE49-F238E27FC236}">
                <a16:creationId xmlns:a16="http://schemas.microsoft.com/office/drawing/2014/main" id="{6A52C91D-6D4B-4E61-BFEC-6627B9AD09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0" t="9110" r="17543" b="15805"/>
          <a:stretch/>
        </p:blipFill>
        <p:spPr bwMode="auto">
          <a:xfrm>
            <a:off x="2197043" y="5001707"/>
            <a:ext cx="1682230" cy="124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747D29-6817-4213-A73E-AC2278C95E93}"/>
              </a:ext>
            </a:extLst>
          </p:cNvPr>
          <p:cNvSpPr txBox="1"/>
          <p:nvPr/>
        </p:nvSpPr>
        <p:spPr>
          <a:xfrm flipH="1">
            <a:off x="2485741" y="5028681"/>
            <a:ext cx="1375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Arial Black" panose="020B0A04020102020204" pitchFamily="34" charset="0"/>
              </a:rPr>
              <a:t>A I</a:t>
            </a:r>
            <a:endParaRPr lang="en-US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33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deVTI">
  <a:themeElements>
    <a:clrScheme name="gradient">
      <a:dk1>
        <a:sysClr val="windowText" lastClr="000000"/>
      </a:dk1>
      <a:lt1>
        <a:sysClr val="window" lastClr="FFFFFF"/>
      </a:lt1>
      <a:dk2>
        <a:srgbClr val="203040"/>
      </a:dk2>
      <a:lt2>
        <a:srgbClr val="ECF0F0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DA2A69"/>
      </a:accent6>
      <a:hlink>
        <a:srgbClr val="3E8FF1"/>
      </a:hlink>
      <a:folHlink>
        <a:srgbClr val="939393"/>
      </a:folHlink>
    </a:clrScheme>
    <a:fontScheme name="Custom 49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deVTI" id="{1194088A-B135-4437-9FD8-7466BBC13A13}" vid="{B787DE2F-1995-45D8-A8E2-6B5CC521AC55}"/>
    </a:ext>
  </a:extLst>
</a:theme>
</file>

<file path=ppt/theme/theme2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odern 01">
      <a:majorFont>
        <a:latin typeface="Century Gothic"/>
        <a:ea typeface=""/>
        <a:cs typeface=""/>
      </a:majorFont>
      <a:minorFont>
        <a:latin typeface="Segoe U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crosoft_Data_Driven_Financial_Corporate.potx" id="{AF0BB5A1-6D8A-4FE6-8E42-5BDD7830AEFF}" vid="{0057B11C-41A7-4209-873B-0AFB0F6811B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412</Words>
  <Application>Microsoft Office PowerPoint</Application>
  <PresentationFormat>Layar Lebar</PresentationFormat>
  <Paragraphs>100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Judul Slide</vt:lpstr>
      </vt:variant>
      <vt:variant>
        <vt:i4>27</vt:i4>
      </vt:variant>
    </vt:vector>
  </HeadingPairs>
  <TitlesOfParts>
    <vt:vector size="29" baseType="lpstr">
      <vt:lpstr>FadeVTI</vt:lpstr>
      <vt:lpstr>Office Theme</vt:lpstr>
      <vt:lpstr>AI, Block Chain and Society 5.0:  Smart Trading Base on Distributed Consensus and Recommendation System   </vt:lpstr>
      <vt:lpstr>Agenda </vt:lpstr>
      <vt:lpstr>background</vt:lpstr>
      <vt:lpstr>Presentasi PowerPoint</vt:lpstr>
      <vt:lpstr>Presentasi PowerPoint</vt:lpstr>
      <vt:lpstr>HITACHI SOLUTION</vt:lpstr>
      <vt:lpstr>Presentasi PowerPoint</vt:lpstr>
      <vt:lpstr>Presentasi PowerPoint</vt:lpstr>
      <vt:lpstr>Agenda </vt:lpstr>
      <vt:lpstr>Presentasi PowerPoint</vt:lpstr>
      <vt:lpstr>Blockchain</vt:lpstr>
      <vt:lpstr>Presentasi PowerPoint</vt:lpstr>
      <vt:lpstr>Presentasi PowerPoint</vt:lpstr>
      <vt:lpstr>EXAMPLE  Tourism Destinations Rating Data</vt:lpstr>
      <vt:lpstr>Block Structure</vt:lpstr>
      <vt:lpstr>Chain of Block</vt:lpstr>
      <vt:lpstr>The Result of Hashing Data Process</vt:lpstr>
      <vt:lpstr>Communication Example Between Two Nodes using Proof of Work Consensus (PoW)</vt:lpstr>
      <vt:lpstr>Agenda </vt:lpstr>
      <vt:lpstr>AI recommendation system</vt:lpstr>
      <vt:lpstr>Presentasi PowerPoint</vt:lpstr>
      <vt:lpstr>Agenda </vt:lpstr>
      <vt:lpstr>Road ahead discussion</vt:lpstr>
      <vt:lpstr>Presentasi PowerPoint</vt:lpstr>
      <vt:lpstr>Presentasi PowerPoint</vt:lpstr>
      <vt:lpstr>Presentasi PowerPoint</vt:lpstr>
      <vt:lpstr>CLOSING STATEMENT   Society 5.0  Metaverse  Smart Trading  NFT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AI, Block Chain and Society 5.0:  The Creation of a New Trading Place based on Distributed Consensus and Recommendation System   </dc:title>
  <dc:creator>Mochamad Hariadi</dc:creator>
  <cp:lastModifiedBy>Mochamad Hariadi</cp:lastModifiedBy>
  <cp:revision>4</cp:revision>
  <dcterms:created xsi:type="dcterms:W3CDTF">2021-12-10T07:51:15Z</dcterms:created>
  <dcterms:modified xsi:type="dcterms:W3CDTF">2021-12-11T02:29:09Z</dcterms:modified>
</cp:coreProperties>
</file>