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1" r:id="rId1"/>
  </p:sldMasterIdLst>
  <p:notesMasterIdLst>
    <p:notesMasterId r:id="rId25"/>
  </p:notesMasterIdLst>
  <p:sldIdLst>
    <p:sldId id="258" r:id="rId2"/>
    <p:sldId id="16445" r:id="rId3"/>
    <p:sldId id="259" r:id="rId4"/>
    <p:sldId id="16447" r:id="rId5"/>
    <p:sldId id="16448" r:id="rId6"/>
    <p:sldId id="16449" r:id="rId7"/>
    <p:sldId id="16450" r:id="rId8"/>
    <p:sldId id="16451" r:id="rId9"/>
    <p:sldId id="16452" r:id="rId10"/>
    <p:sldId id="16453" r:id="rId11"/>
    <p:sldId id="16455" r:id="rId12"/>
    <p:sldId id="16456" r:id="rId13"/>
    <p:sldId id="16457" r:id="rId14"/>
    <p:sldId id="16458" r:id="rId15"/>
    <p:sldId id="16459" r:id="rId16"/>
    <p:sldId id="16460" r:id="rId17"/>
    <p:sldId id="16461" r:id="rId18"/>
    <p:sldId id="16468" r:id="rId19"/>
    <p:sldId id="16467" r:id="rId20"/>
    <p:sldId id="16463" r:id="rId21"/>
    <p:sldId id="16465" r:id="rId22"/>
    <p:sldId id="16466" r:id="rId23"/>
    <p:sldId id="5800" r:id="rId24"/>
  </p:sldIdLst>
  <p:sldSz cx="9144000" cy="5143500" type="screen16x9"/>
  <p:notesSz cx="6858000" cy="9144000"/>
  <p:custDataLst>
    <p:tags r:id="rId2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066"/>
    <a:srgbClr val="00559D"/>
    <a:srgbClr val="FF6600"/>
    <a:srgbClr val="BDD7EE"/>
    <a:srgbClr val="F2F2F2"/>
    <a:srgbClr val="ADABA1"/>
    <a:srgbClr val="4472C4"/>
    <a:srgbClr val="D9D9D9"/>
    <a:srgbClr val="EDEDED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79A453-B86D-4B42-888F-3678C2ECA211}">
  <a:tblStyle styleId="{1979A453-B86D-4B42-888F-3678C2ECA2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81855" autoAdjust="0"/>
  </p:normalViewPr>
  <p:slideViewPr>
    <p:cSldViewPr snapToGrid="0">
      <p:cViewPr varScale="1">
        <p:scale>
          <a:sx n="110" d="100"/>
          <a:sy n="110" d="100"/>
        </p:scale>
        <p:origin x="725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29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7C8A2DD-57D8-4030-A142-00B85CA08DD4}"/>
              </a:ext>
            </a:extLst>
          </p:cNvPr>
          <p:cNvSpPr/>
          <p:nvPr userDrawn="1"/>
        </p:nvSpPr>
        <p:spPr>
          <a:xfrm>
            <a:off x="0" y="4724400"/>
            <a:ext cx="9144000" cy="419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oogle Shape;823;p142">
            <a:extLst>
              <a:ext uri="{FF2B5EF4-FFF2-40B4-BE49-F238E27FC236}">
                <a16:creationId xmlns:a16="http://schemas.microsoft.com/office/drawing/2014/main" id="{967E6C47-792D-499E-B3F0-ECC7A8A6D976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1000"/>
          </a:blip>
          <a:srcRect t="3424" b="3423"/>
          <a:stretch/>
        </p:blipFill>
        <p:spPr>
          <a:xfrm>
            <a:off x="203" y="0"/>
            <a:ext cx="9143797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Google Shape;824;p142">
            <a:extLst>
              <a:ext uri="{FF2B5EF4-FFF2-40B4-BE49-F238E27FC236}">
                <a16:creationId xmlns:a16="http://schemas.microsoft.com/office/drawing/2014/main" id="{001B9A7F-2E71-4CD1-9816-4D8880AF00C8}"/>
              </a:ext>
            </a:extLst>
          </p:cNvPr>
          <p:cNvGrpSpPr/>
          <p:nvPr userDrawn="1"/>
        </p:nvGrpSpPr>
        <p:grpSpPr>
          <a:xfrm>
            <a:off x="3171674" y="4842"/>
            <a:ext cx="5972326" cy="5143500"/>
            <a:chOff x="4228898" y="7184"/>
            <a:chExt cx="7963102" cy="6858000"/>
          </a:xfrm>
        </p:grpSpPr>
        <p:sp>
          <p:nvSpPr>
            <p:cNvPr id="19" name="Google Shape;825;p142">
              <a:extLst>
                <a:ext uri="{FF2B5EF4-FFF2-40B4-BE49-F238E27FC236}">
                  <a16:creationId xmlns:a16="http://schemas.microsoft.com/office/drawing/2014/main" id="{3B5E67C5-3D03-483A-BDA3-4EE40529D229}"/>
                </a:ext>
              </a:extLst>
            </p:cNvPr>
            <p:cNvSpPr/>
            <p:nvPr/>
          </p:nvSpPr>
          <p:spPr>
            <a:xfrm>
              <a:off x="5691001" y="7184"/>
              <a:ext cx="6500999" cy="6843632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826;p142">
              <a:extLst>
                <a:ext uri="{FF2B5EF4-FFF2-40B4-BE49-F238E27FC236}">
                  <a16:creationId xmlns:a16="http://schemas.microsoft.com/office/drawing/2014/main" id="{02233F01-AB07-47B9-AB2C-EF259CAADC3F}"/>
                </a:ext>
              </a:extLst>
            </p:cNvPr>
            <p:cNvSpPr/>
            <p:nvPr/>
          </p:nvSpPr>
          <p:spPr>
            <a:xfrm flipH="1">
              <a:off x="4228898" y="7184"/>
              <a:ext cx="1462103" cy="68580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Google Shape;828;p142">
            <a:extLst>
              <a:ext uri="{FF2B5EF4-FFF2-40B4-BE49-F238E27FC236}">
                <a16:creationId xmlns:a16="http://schemas.microsoft.com/office/drawing/2014/main" id="{0977D4AA-D3DB-44F3-AA9C-0FA6DC9EC721}"/>
              </a:ext>
            </a:extLst>
          </p:cNvPr>
          <p:cNvSpPr txBox="1"/>
          <p:nvPr userDrawn="1"/>
        </p:nvSpPr>
        <p:spPr>
          <a:xfrm>
            <a:off x="3858173" y="1603729"/>
            <a:ext cx="5218480" cy="300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5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MINISTRY OF EDUCATION, CULTURE, </a:t>
            </a:r>
            <a:br>
              <a:rPr lang="en-US" sz="15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5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RESEARCH AND TECHNOLOGY</a:t>
            </a:r>
          </a:p>
        </p:txBody>
      </p:sp>
      <p:pic>
        <p:nvPicPr>
          <p:cNvPr id="24" name="Google Shape;829;p142" descr="D:\Ade\KEMENDIKBUD\Paparan Menteri\ppt\Gand Design PGRI\33ddc3bc2640689.png">
            <a:extLst>
              <a:ext uri="{FF2B5EF4-FFF2-40B4-BE49-F238E27FC236}">
                <a16:creationId xmlns:a16="http://schemas.microsoft.com/office/drawing/2014/main" id="{A76754F7-DD36-4CF4-9A6A-13D5BD7F144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6796"/>
          <a:stretch/>
        </p:blipFill>
        <p:spPr>
          <a:xfrm>
            <a:off x="5959106" y="771948"/>
            <a:ext cx="1096578" cy="83178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C2F1665-2464-4EB7-844D-E2AB8F124C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3350" y="2325687"/>
            <a:ext cx="4948090" cy="117701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rgbClr val="01306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&lt;JUDUL&gt;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01193C57-9883-4B30-9869-027166EBEA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3350" y="3924573"/>
            <a:ext cx="4948090" cy="2299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rgbClr val="01306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&lt;TANGGAL&gt;</a:t>
            </a:r>
          </a:p>
        </p:txBody>
      </p:sp>
    </p:spTree>
    <p:extLst>
      <p:ext uri="{BB962C8B-B14F-4D97-AF65-F5344CB8AC3E}">
        <p14:creationId xmlns:p14="http://schemas.microsoft.com/office/powerpoint/2010/main" val="186165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134BABA8-792A-4092-A4F1-13AE7B439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74638"/>
            <a:ext cx="8736268" cy="58729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0130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7" name="Google Shape;166;p30">
            <a:extLst>
              <a:ext uri="{FF2B5EF4-FFF2-40B4-BE49-F238E27FC236}">
                <a16:creationId xmlns:a16="http://schemas.microsoft.com/office/drawing/2014/main" id="{035A3AB8-3E53-4AA6-8F18-E83390267787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499866" y="4851234"/>
            <a:ext cx="594388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0701577-A9DD-4493-9027-B3A916A4B8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879" y="4851400"/>
            <a:ext cx="3495347" cy="1845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700" dirty="0"/>
              <a:t>&lt;</a:t>
            </a:r>
            <a:r>
              <a:rPr lang="en-US" dirty="0"/>
              <a:t>SUPPORTING TEACHER PROFESSIONAL DEVELOPMENT AT SCHOOLS</a:t>
            </a:r>
            <a:r>
              <a:rPr lang="en-US" sz="700" dirty="0"/>
              <a:t>&gt;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7658480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59BD32-30C3-44B5-ACA4-3311E6B02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9585E9-8EFC-4883-8B1B-4638F6E53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83B007-DDB7-4862-BAA8-A1382D26E162}"/>
              </a:ext>
            </a:extLst>
          </p:cNvPr>
          <p:cNvSpPr/>
          <p:nvPr userDrawn="1"/>
        </p:nvSpPr>
        <p:spPr>
          <a:xfrm>
            <a:off x="0" y="4767270"/>
            <a:ext cx="9144000" cy="37623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14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3A33D6-782F-472E-A328-A7C5044420B1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 amt="51000"/>
          </a:blip>
          <a:srcRect t="3424" b="3424"/>
          <a:stretch/>
        </p:blipFill>
        <p:spPr>
          <a:xfrm>
            <a:off x="-8291" y="549970"/>
            <a:ext cx="9143798" cy="422382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7A9A26-0587-4008-A4F8-7A670421F335}"/>
              </a:ext>
            </a:extLst>
          </p:cNvPr>
          <p:cNvSpPr/>
          <p:nvPr userDrawn="1"/>
        </p:nvSpPr>
        <p:spPr>
          <a:xfrm>
            <a:off x="5436096" y="4867057"/>
            <a:ext cx="3483605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1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Kementerian Pendidikan dan Kebudayaan</a:t>
            </a:r>
          </a:p>
        </p:txBody>
      </p:sp>
      <p:pic>
        <p:nvPicPr>
          <p:cNvPr id="10" name="Picture 2" descr="D:\Ade\KEMENDIKBUD\Paparan Menteri\ppt\Gand Design PGRI\33ddc3bc2640689.png">
            <a:extLst>
              <a:ext uri="{FF2B5EF4-FFF2-40B4-BE49-F238E27FC236}">
                <a16:creationId xmlns:a16="http://schemas.microsoft.com/office/drawing/2014/main" id="{A8C7372D-3914-42CF-9FB0-DB665C76F9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3348" y="4806545"/>
            <a:ext cx="417994" cy="3111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21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47;p27">
            <a:extLst>
              <a:ext uri="{FF2B5EF4-FFF2-40B4-BE49-F238E27FC236}">
                <a16:creationId xmlns:a16="http://schemas.microsoft.com/office/drawing/2014/main" id="{6584FD3F-2441-41D5-996A-C53D73CB6DB8}"/>
              </a:ext>
            </a:extLst>
          </p:cNvPr>
          <p:cNvSpPr/>
          <p:nvPr userDrawn="1"/>
        </p:nvSpPr>
        <p:spPr>
          <a:xfrm>
            <a:off x="0" y="4767270"/>
            <a:ext cx="9144000" cy="376230"/>
          </a:xfrm>
          <a:prstGeom prst="rect">
            <a:avLst/>
          </a:prstGeom>
          <a:solidFill>
            <a:srgbClr val="1F3864"/>
          </a:solidFill>
          <a:ln w="12700" cap="flat" cmpd="sng">
            <a:solidFill>
              <a:srgbClr val="1F386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48;p27">
            <a:extLst>
              <a:ext uri="{FF2B5EF4-FFF2-40B4-BE49-F238E27FC236}">
                <a16:creationId xmlns:a16="http://schemas.microsoft.com/office/drawing/2014/main" id="{377CEE1F-03C4-4CEC-94A9-47579A9D90B5}"/>
              </a:ext>
            </a:extLst>
          </p:cNvPr>
          <p:cNvSpPr/>
          <p:nvPr userDrawn="1"/>
        </p:nvSpPr>
        <p:spPr>
          <a:xfrm>
            <a:off x="5183363" y="4851234"/>
            <a:ext cx="357419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4290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r>
              <a:rPr lang="en" sz="8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Kementerian Pendidikan dan Kebudayaan</a:t>
            </a:r>
            <a:endParaRPr sz="8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149;p27" descr="D:\Ade\KEMENDIKBUD\Paparan Menteri\ppt\Gand Design PGRI\33ddc3bc2640689.png">
            <a:extLst>
              <a:ext uri="{FF2B5EF4-FFF2-40B4-BE49-F238E27FC236}">
                <a16:creationId xmlns:a16="http://schemas.microsoft.com/office/drawing/2014/main" id="{F7410C7D-13D8-4966-A546-48001BDFACCE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6336203" y="4792854"/>
            <a:ext cx="415179" cy="29351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66;p30">
            <a:extLst>
              <a:ext uri="{FF2B5EF4-FFF2-40B4-BE49-F238E27FC236}">
                <a16:creationId xmlns:a16="http://schemas.microsoft.com/office/drawing/2014/main" id="{D3A768D7-9FEB-4B5F-8B56-DE250A37ED88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499866" y="4851234"/>
            <a:ext cx="594388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60801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3" r:id="rId2"/>
    <p:sldLayoutId id="214748379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s://gurubelajardanberbagi.kemdikbud.go.id/" TargetMode="Externa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288ABC-CD78-4DBC-B9F6-C3C1BE36E3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SUPPORTING TEACHER PROFESSIONAL DEVELOPMENT AT SCHOOLS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F3785-8792-4520-BBE1-CCB6C2EF14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SEPTEMBER 2021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82467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D3D123-E38F-4D8C-83B7-CDC450D94576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7F3F7-11E5-4E55-88DA-6F3FB3CAC2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879" y="4851400"/>
            <a:ext cx="3356957" cy="184500"/>
          </a:xfrm>
        </p:spPr>
        <p:txBody>
          <a:bodyPr/>
          <a:lstStyle/>
          <a:p>
            <a:endParaRPr lang="en-ID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351A27-1C5F-45AC-B14E-6150E5C64892}"/>
              </a:ext>
            </a:extLst>
          </p:cNvPr>
          <p:cNvGrpSpPr/>
          <p:nvPr/>
        </p:nvGrpSpPr>
        <p:grpSpPr>
          <a:xfrm>
            <a:off x="1066131" y="1277989"/>
            <a:ext cx="7418138" cy="2886127"/>
            <a:chOff x="371364" y="1736812"/>
            <a:chExt cx="11449272" cy="399644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3C83CE0-85C2-4A8E-85E4-781EF1A15784}"/>
                </a:ext>
              </a:extLst>
            </p:cNvPr>
            <p:cNvGrpSpPr/>
            <p:nvPr/>
          </p:nvGrpSpPr>
          <p:grpSpPr>
            <a:xfrm>
              <a:off x="371364" y="1736812"/>
              <a:ext cx="11449272" cy="3996444"/>
              <a:chOff x="371364" y="1628800"/>
              <a:chExt cx="11449272" cy="3162823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3789674F-94A8-4576-BB7C-659D2658E975}"/>
                  </a:ext>
                </a:extLst>
              </p:cNvPr>
              <p:cNvSpPr/>
              <p:nvPr/>
            </p:nvSpPr>
            <p:spPr>
              <a:xfrm>
                <a:off x="371364" y="3254509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Current Condition of English Teacher in Indonesia</a:t>
                </a: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B1B9451-EB3F-459C-9882-723342B8E33A}"/>
                  </a:ext>
                </a:extLst>
              </p:cNvPr>
              <p:cNvSpPr/>
              <p:nvPr/>
            </p:nvSpPr>
            <p:spPr>
              <a:xfrm>
                <a:off x="371364" y="2441655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Teacher Learning and Sharing Program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0C033689-7D93-4F42-8606-3E086D9D76B7}"/>
                  </a:ext>
                </a:extLst>
              </p:cNvPr>
              <p:cNvSpPr/>
              <p:nvPr/>
            </p:nvSpPr>
            <p:spPr>
              <a:xfrm>
                <a:off x="371364" y="1628800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Teacher Education and Professional Development</a:t>
                </a: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BA626393-2042-4D24-B497-D94B26801671}"/>
                  </a:ext>
                </a:extLst>
              </p:cNvPr>
              <p:cNvSpPr/>
              <p:nvPr/>
            </p:nvSpPr>
            <p:spPr>
              <a:xfrm>
                <a:off x="371364" y="4077072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Challenges for Future</a:t>
                </a:r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BAED8BA-F36A-4491-8A07-58EB561335E4}"/>
                </a:ext>
              </a:extLst>
            </p:cNvPr>
            <p:cNvSpPr/>
            <p:nvPr/>
          </p:nvSpPr>
          <p:spPr>
            <a:xfrm>
              <a:off x="443372" y="1948407"/>
              <a:ext cx="360039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BCC11AD-725E-4162-BA9A-9A0A9FAAD163}"/>
                </a:ext>
              </a:extLst>
            </p:cNvPr>
            <p:cNvSpPr/>
            <p:nvPr/>
          </p:nvSpPr>
          <p:spPr>
            <a:xfrm>
              <a:off x="443372" y="3030191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BA40989-DBA9-412A-8BF5-400A1748D3F9}"/>
                </a:ext>
              </a:extLst>
            </p:cNvPr>
            <p:cNvSpPr/>
            <p:nvPr/>
          </p:nvSpPr>
          <p:spPr>
            <a:xfrm>
              <a:off x="443372" y="3966295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CD32903-29B1-4466-8061-9D485FEDB01B}"/>
                </a:ext>
              </a:extLst>
            </p:cNvPr>
            <p:cNvSpPr/>
            <p:nvPr/>
          </p:nvSpPr>
          <p:spPr>
            <a:xfrm>
              <a:off x="443372" y="5013176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Google Shape;1250;p159">
            <a:extLst>
              <a:ext uri="{FF2B5EF4-FFF2-40B4-BE49-F238E27FC236}">
                <a16:creationId xmlns:a16="http://schemas.microsoft.com/office/drawing/2014/main" id="{47CA256A-568A-4B1E-B61B-5D39050D1E5E}"/>
              </a:ext>
            </a:extLst>
          </p:cNvPr>
          <p:cNvSpPr txBox="1"/>
          <p:nvPr/>
        </p:nvSpPr>
        <p:spPr>
          <a:xfrm>
            <a:off x="98970" y="201597"/>
            <a:ext cx="8799224" cy="562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88900" algn="ctr">
              <a:buClr>
                <a:srgbClr val="002060"/>
              </a:buClr>
              <a:buSzPts val="1800"/>
            </a:pPr>
            <a:r>
              <a:rPr lang="en-ID" sz="2000" b="1" dirty="0">
                <a:solidFill>
                  <a:srgbClr val="002060"/>
                </a:solidFill>
              </a:rPr>
              <a:t>OVERVIEW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715210-14E5-470D-AD1B-46BF1C1D00DC}"/>
              </a:ext>
            </a:extLst>
          </p:cNvPr>
          <p:cNvSpPr txBox="1"/>
          <p:nvPr/>
        </p:nvSpPr>
        <p:spPr>
          <a:xfrm>
            <a:off x="148665" y="-9427"/>
            <a:ext cx="28579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3"/>
                </a:solidFill>
              </a:rPr>
              <a:t>&lt;ON-PAGE TRACKER&gt;</a:t>
            </a:r>
            <a:endParaRPr lang="en-ID" sz="1050" dirty="0">
              <a:solidFill>
                <a:schemeClr val="accent3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995088-5583-4D9B-BC64-F04BAB5B4541}"/>
              </a:ext>
            </a:extLst>
          </p:cNvPr>
          <p:cNvSpPr txBox="1"/>
          <p:nvPr/>
        </p:nvSpPr>
        <p:spPr>
          <a:xfrm>
            <a:off x="7895303" y="-9427"/>
            <a:ext cx="11779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3"/>
                </a:solidFill>
              </a:rPr>
              <a:t>&lt;STICKER&gt;</a:t>
            </a:r>
            <a:endParaRPr lang="en-ID" sz="1050" dirty="0">
              <a:solidFill>
                <a:schemeClr val="accent3"/>
              </a:solidFill>
            </a:endParaRPr>
          </a:p>
        </p:txBody>
      </p:sp>
      <p:sp>
        <p:nvSpPr>
          <p:cNvPr id="19" name="Google Shape;268;p3">
            <a:extLst>
              <a:ext uri="{FF2B5EF4-FFF2-40B4-BE49-F238E27FC236}">
                <a16:creationId xmlns:a16="http://schemas.microsoft.com/office/drawing/2014/main" id="{1AC42373-FF8C-475F-A151-CC8A5B6E6C43}"/>
              </a:ext>
            </a:extLst>
          </p:cNvPr>
          <p:cNvSpPr/>
          <p:nvPr/>
        </p:nvSpPr>
        <p:spPr>
          <a:xfrm>
            <a:off x="617979" y="1386853"/>
            <a:ext cx="319398" cy="372304"/>
          </a:xfrm>
          <a:custGeom>
            <a:avLst/>
            <a:gdLst/>
            <a:ahLst/>
            <a:cxnLst/>
            <a:rect l="l" t="t" r="r" b="b"/>
            <a:pathLst>
              <a:path w="414019" h="482600" extrusionOk="0">
                <a:moveTo>
                  <a:pt x="0" y="0"/>
                </a:moveTo>
                <a:lnTo>
                  <a:pt x="0" y="482600"/>
                </a:lnTo>
                <a:lnTo>
                  <a:pt x="414019" y="24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0716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95BE69-1DA1-4CA5-AAEA-BF6E0754944B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3DBFC-6E32-445B-A27C-2228DE7C38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SUPPORTING TEACHER PROFESSIONAL DEVELOPMENT AT SCHOOLS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EAF395-FD81-4FC2-B6CF-B8763D08DA2C}"/>
              </a:ext>
            </a:extLst>
          </p:cNvPr>
          <p:cNvSpPr/>
          <p:nvPr/>
        </p:nvSpPr>
        <p:spPr>
          <a:xfrm>
            <a:off x="408812" y="1304935"/>
            <a:ext cx="8384668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>
              <a:buClr>
                <a:schemeClr val="tx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Pre-service teacher education: 4 years study at universities after graduated from secondary education</a:t>
            </a:r>
          </a:p>
          <a:p>
            <a:pPr marL="457200" lvl="0" indent="-457200">
              <a:buClr>
                <a:schemeClr val="tx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Certification/teacher professional education (PPG)</a:t>
            </a:r>
          </a:p>
          <a:p>
            <a:pPr marL="914400" lvl="1" indent="-406400">
              <a:buClr>
                <a:schemeClr val="tx1"/>
              </a:buClr>
              <a:buSzPts val="28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Pre-service PPG (certified before being assigned as a teacher)</a:t>
            </a:r>
          </a:p>
          <a:p>
            <a:pPr marL="914400" lvl="1" indent="-406400">
              <a:buClr>
                <a:schemeClr val="tx1"/>
              </a:buClr>
              <a:buSzPts val="28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In-service PPG (certified after becoming - existing as- a teacher)</a:t>
            </a:r>
          </a:p>
          <a:p>
            <a:pPr marL="457200" lvl="0" indent="-457200">
              <a:buClr>
                <a:schemeClr val="tx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In-service: Teacher Professional Development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96D0A2-2F84-48AF-BF07-FFD48A6A4FEE}"/>
              </a:ext>
            </a:extLst>
          </p:cNvPr>
          <p:cNvSpPr/>
          <p:nvPr/>
        </p:nvSpPr>
        <p:spPr>
          <a:xfrm>
            <a:off x="1938907" y="470237"/>
            <a:ext cx="52661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13066"/>
                </a:solidFill>
              </a:rPr>
              <a:t>CURRENT TEACHER EDUCATION </a:t>
            </a:r>
            <a:endParaRPr lang="en-ID" sz="2400" b="1" dirty="0">
              <a:solidFill>
                <a:srgbClr val="013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787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AFB3-3453-43F2-9DA9-6A6D0C74E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2000" dirty="0"/>
              <a:t>TEACHER CERTIFICATION: </a:t>
            </a:r>
            <a:br>
              <a:rPr lang="en-ID" sz="2000" dirty="0"/>
            </a:br>
            <a:r>
              <a:rPr lang="en-ID" sz="2000" dirty="0"/>
              <a:t>TEACHER PROFESSIONAL EDUCATION (PPG)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5" name="Google Shape;359;p9">
            <a:extLst>
              <a:ext uri="{FF2B5EF4-FFF2-40B4-BE49-F238E27FC236}">
                <a16:creationId xmlns:a16="http://schemas.microsoft.com/office/drawing/2014/main" id="{B108A8C4-5692-494B-A800-525EF540317E}"/>
              </a:ext>
            </a:extLst>
          </p:cNvPr>
          <p:cNvSpPr/>
          <p:nvPr/>
        </p:nvSpPr>
        <p:spPr>
          <a:xfrm rot="5400000">
            <a:off x="4367083" y="1370631"/>
            <a:ext cx="409833" cy="1026826"/>
          </a:xfrm>
          <a:prstGeom prst="stripedRightArrow">
            <a:avLst>
              <a:gd name="adj1" fmla="val 50000"/>
              <a:gd name="adj2" fmla="val 5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8B16DD6-D0A4-4124-B207-3BD6AEDEB371}"/>
              </a:ext>
            </a:extLst>
          </p:cNvPr>
          <p:cNvGrpSpPr/>
          <p:nvPr/>
        </p:nvGrpSpPr>
        <p:grpSpPr>
          <a:xfrm>
            <a:off x="207600" y="1028699"/>
            <a:ext cx="8736268" cy="587295"/>
            <a:chOff x="207600" y="1104899"/>
            <a:chExt cx="8736268" cy="698867"/>
          </a:xfrm>
        </p:grpSpPr>
        <p:sp>
          <p:nvSpPr>
            <p:cNvPr id="13" name="Google Shape;357;p9">
              <a:extLst>
                <a:ext uri="{FF2B5EF4-FFF2-40B4-BE49-F238E27FC236}">
                  <a16:creationId xmlns:a16="http://schemas.microsoft.com/office/drawing/2014/main" id="{24293FF2-B1DB-490A-AC7D-279BC2B73C7B}"/>
                </a:ext>
              </a:extLst>
            </p:cNvPr>
            <p:cNvSpPr/>
            <p:nvPr/>
          </p:nvSpPr>
          <p:spPr>
            <a:xfrm>
              <a:off x="360000" y="1194769"/>
              <a:ext cx="4015230" cy="519656"/>
            </a:xfrm>
            <a:prstGeom prst="roundRect">
              <a:avLst>
                <a:gd name="adj" fmla="val 16667"/>
              </a:avLst>
            </a:prstGeom>
            <a:ln w="1270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lt1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Under-qualified Teacher</a:t>
              </a:r>
              <a:endParaRPr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358;p9">
              <a:extLst>
                <a:ext uri="{FF2B5EF4-FFF2-40B4-BE49-F238E27FC236}">
                  <a16:creationId xmlns:a16="http://schemas.microsoft.com/office/drawing/2014/main" id="{24330695-52C1-450E-B512-68D7FEC097BF}"/>
                </a:ext>
              </a:extLst>
            </p:cNvPr>
            <p:cNvSpPr/>
            <p:nvPr/>
          </p:nvSpPr>
          <p:spPr>
            <a:xfrm>
              <a:off x="4793104" y="1194844"/>
              <a:ext cx="4015230" cy="519656"/>
            </a:xfrm>
            <a:prstGeom prst="roundRect">
              <a:avLst>
                <a:gd name="adj" fmla="val 16667"/>
              </a:avLst>
            </a:prstGeom>
            <a:ln w="12700"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lt1"/>
                  </a:solidFill>
                  <a:latin typeface="Bookman Old Style"/>
                  <a:ea typeface="Bookman Old Style"/>
                  <a:cs typeface="Bookman Old Style"/>
                  <a:sym typeface="Bookman Old Style"/>
                </a:rPr>
                <a:t>Low Competent Teacher</a:t>
              </a:r>
              <a:endParaRPr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360;p9">
              <a:extLst>
                <a:ext uri="{FF2B5EF4-FFF2-40B4-BE49-F238E27FC236}">
                  <a16:creationId xmlns:a16="http://schemas.microsoft.com/office/drawing/2014/main" id="{D684A250-D2BC-463E-A849-906BDD0CFBFD}"/>
                </a:ext>
              </a:extLst>
            </p:cNvPr>
            <p:cNvSpPr/>
            <p:nvPr/>
          </p:nvSpPr>
          <p:spPr>
            <a:xfrm>
              <a:off x="207600" y="1104899"/>
              <a:ext cx="8736268" cy="698867"/>
            </a:xfrm>
            <a:prstGeom prst="rect">
              <a:avLst/>
            </a:prstGeom>
            <a:noFill/>
            <a:ln w="12700" cap="flat" cmpd="sng">
              <a:solidFill>
                <a:srgbClr val="0130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361;p9">
            <a:extLst>
              <a:ext uri="{FF2B5EF4-FFF2-40B4-BE49-F238E27FC236}">
                <a16:creationId xmlns:a16="http://schemas.microsoft.com/office/drawing/2014/main" id="{A290A66D-D9F2-46E6-A88B-988F9DB4665D}"/>
              </a:ext>
            </a:extLst>
          </p:cNvPr>
          <p:cNvSpPr/>
          <p:nvPr/>
        </p:nvSpPr>
        <p:spPr>
          <a:xfrm>
            <a:off x="1434433" y="2207734"/>
            <a:ext cx="6275132" cy="719921"/>
          </a:xfrm>
          <a:prstGeom prst="rect">
            <a:avLst/>
          </a:prstGeom>
          <a:solidFill>
            <a:srgbClr val="0070C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Teacher in the era of industrial revolution 4.0 who has capabilities in managing innovative and joyful learning 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362;p9">
            <a:extLst>
              <a:ext uri="{FF2B5EF4-FFF2-40B4-BE49-F238E27FC236}">
                <a16:creationId xmlns:a16="http://schemas.microsoft.com/office/drawing/2014/main" id="{15FE9FEA-437D-41D7-9A9F-3BEDD4DDC4B7}"/>
              </a:ext>
            </a:extLst>
          </p:cNvPr>
          <p:cNvSpPr/>
          <p:nvPr/>
        </p:nvSpPr>
        <p:spPr>
          <a:xfrm>
            <a:off x="969614" y="3610856"/>
            <a:ext cx="2286000" cy="38798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Critical thinking and problem solving</a:t>
            </a:r>
            <a:endParaRPr sz="1100" b="1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363;p9">
            <a:extLst>
              <a:ext uri="{FF2B5EF4-FFF2-40B4-BE49-F238E27FC236}">
                <a16:creationId xmlns:a16="http://schemas.microsoft.com/office/drawing/2014/main" id="{DF142D2D-E2C4-48DB-8466-DCAF34E11EFD}"/>
              </a:ext>
            </a:extLst>
          </p:cNvPr>
          <p:cNvSpPr/>
          <p:nvPr/>
        </p:nvSpPr>
        <p:spPr>
          <a:xfrm>
            <a:off x="969614" y="4084130"/>
            <a:ext cx="2286000" cy="38798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communication and collaborative skill</a:t>
            </a:r>
            <a:endParaRPr sz="1200" b="1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364;p9">
            <a:extLst>
              <a:ext uri="{FF2B5EF4-FFF2-40B4-BE49-F238E27FC236}">
                <a16:creationId xmlns:a16="http://schemas.microsoft.com/office/drawing/2014/main" id="{787628D0-8271-477D-8FA4-2824DC0D0CF3}"/>
              </a:ext>
            </a:extLst>
          </p:cNvPr>
          <p:cNvSpPr/>
          <p:nvPr/>
        </p:nvSpPr>
        <p:spPr>
          <a:xfrm>
            <a:off x="3408014" y="4097879"/>
            <a:ext cx="2286000" cy="38798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creativity and innovative skill</a:t>
            </a:r>
            <a:endParaRPr sz="1200" b="1" i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365;p9">
            <a:extLst>
              <a:ext uri="{FF2B5EF4-FFF2-40B4-BE49-F238E27FC236}">
                <a16:creationId xmlns:a16="http://schemas.microsoft.com/office/drawing/2014/main" id="{7D67E85D-DB6C-4D0F-94B8-F4C67016B488}"/>
              </a:ext>
            </a:extLst>
          </p:cNvPr>
          <p:cNvSpPr/>
          <p:nvPr/>
        </p:nvSpPr>
        <p:spPr>
          <a:xfrm>
            <a:off x="3408014" y="3612965"/>
            <a:ext cx="2286000" cy="38798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information and communication technology literacy</a:t>
            </a:r>
            <a:endParaRPr sz="1100" b="1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366;p9">
            <a:extLst>
              <a:ext uri="{FF2B5EF4-FFF2-40B4-BE49-F238E27FC236}">
                <a16:creationId xmlns:a16="http://schemas.microsoft.com/office/drawing/2014/main" id="{63FFE117-50CB-46FC-9852-0ADC731BA5FB}"/>
              </a:ext>
            </a:extLst>
          </p:cNvPr>
          <p:cNvSpPr/>
          <p:nvPr/>
        </p:nvSpPr>
        <p:spPr>
          <a:xfrm>
            <a:off x="5840838" y="3610856"/>
            <a:ext cx="2286000" cy="38798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contextual learning skill</a:t>
            </a:r>
            <a:endParaRPr sz="1200" b="1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367;p9">
            <a:extLst>
              <a:ext uri="{FF2B5EF4-FFF2-40B4-BE49-F238E27FC236}">
                <a16:creationId xmlns:a16="http://schemas.microsoft.com/office/drawing/2014/main" id="{D068F415-6488-48D2-81C1-7E8E436FB519}"/>
              </a:ext>
            </a:extLst>
          </p:cNvPr>
          <p:cNvSpPr/>
          <p:nvPr/>
        </p:nvSpPr>
        <p:spPr>
          <a:xfrm>
            <a:off x="5840838" y="4097879"/>
            <a:ext cx="2286000" cy="38798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information and media literacy </a:t>
            </a:r>
            <a:endParaRPr sz="1200" b="1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368;p9">
            <a:extLst>
              <a:ext uri="{FF2B5EF4-FFF2-40B4-BE49-F238E27FC236}">
                <a16:creationId xmlns:a16="http://schemas.microsoft.com/office/drawing/2014/main" id="{F23D4EEA-CDDD-487E-AA63-CDC478717C37}"/>
              </a:ext>
            </a:extLst>
          </p:cNvPr>
          <p:cNvSpPr/>
          <p:nvPr/>
        </p:nvSpPr>
        <p:spPr>
          <a:xfrm>
            <a:off x="893414" y="3575035"/>
            <a:ext cx="7315200" cy="939092"/>
          </a:xfrm>
          <a:prstGeom prst="rect">
            <a:avLst/>
          </a:prstGeom>
          <a:noFill/>
          <a:ln w="12700" cap="flat" cmpd="sng">
            <a:solidFill>
              <a:srgbClr val="0130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359;p9">
            <a:extLst>
              <a:ext uri="{FF2B5EF4-FFF2-40B4-BE49-F238E27FC236}">
                <a16:creationId xmlns:a16="http://schemas.microsoft.com/office/drawing/2014/main" id="{5081BAAB-F768-4ADE-B818-F0629DE60EF2}"/>
              </a:ext>
            </a:extLst>
          </p:cNvPr>
          <p:cNvSpPr/>
          <p:nvPr/>
        </p:nvSpPr>
        <p:spPr>
          <a:xfrm rot="5400000">
            <a:off x="4367082" y="2737932"/>
            <a:ext cx="409833" cy="1026826"/>
          </a:xfrm>
          <a:prstGeom prst="stripedRightArrow">
            <a:avLst>
              <a:gd name="adj1" fmla="val 50000"/>
              <a:gd name="adj2" fmla="val 5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2561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AFB3-3453-43F2-9DA9-6A6D0C74E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2000" dirty="0"/>
              <a:t>TEACHER PROFESSIONAL EDUCATION (PPG)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5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25" name="Google Shape;376;p10">
            <a:extLst>
              <a:ext uri="{FF2B5EF4-FFF2-40B4-BE49-F238E27FC236}">
                <a16:creationId xmlns:a16="http://schemas.microsoft.com/office/drawing/2014/main" id="{9A53A0B6-97E6-461B-8931-434989C7C3F4}"/>
              </a:ext>
            </a:extLst>
          </p:cNvPr>
          <p:cNvSpPr/>
          <p:nvPr/>
        </p:nvSpPr>
        <p:spPr>
          <a:xfrm>
            <a:off x="584454" y="2913236"/>
            <a:ext cx="3456319" cy="1244795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sng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Ability in </a:t>
            </a:r>
            <a:r>
              <a:rPr lang="en-US" sz="1100" b="1" i="1" u="sng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problem solving</a:t>
            </a:r>
            <a:r>
              <a:rPr lang="en-US" sz="1100" b="1" u="sng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, critical thinking, and creative as a candidate of professional </a:t>
            </a:r>
            <a:r>
              <a:rPr lang="en-US" sz="1200" b="1" u="sng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teacher</a:t>
            </a:r>
            <a:endParaRPr sz="1200" b="1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77;p10">
            <a:extLst>
              <a:ext uri="{FF2B5EF4-FFF2-40B4-BE49-F238E27FC236}">
                <a16:creationId xmlns:a16="http://schemas.microsoft.com/office/drawing/2014/main" id="{F858EFEE-AB3B-405A-ABDA-9C1E1AABC94B}"/>
              </a:ext>
            </a:extLst>
          </p:cNvPr>
          <p:cNvSpPr/>
          <p:nvPr/>
        </p:nvSpPr>
        <p:spPr>
          <a:xfrm>
            <a:off x="4865542" y="2539656"/>
            <a:ext cx="3824865" cy="907456"/>
          </a:xfrm>
          <a:prstGeom prst="roundRect">
            <a:avLst>
              <a:gd name="adj" fmla="val 16667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sng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Activities and models of teaching and learning process referring to </a:t>
            </a:r>
            <a:r>
              <a:rPr lang="en-US" sz="1100" b="1" i="1" u="sng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Problem-Based Learning principle</a:t>
            </a:r>
            <a:endParaRPr sz="1100" b="1" u="sng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8" name="Google Shape;378;p10">
            <a:extLst>
              <a:ext uri="{FF2B5EF4-FFF2-40B4-BE49-F238E27FC236}">
                <a16:creationId xmlns:a16="http://schemas.microsoft.com/office/drawing/2014/main" id="{73C1E128-1E86-4CE6-92FD-D13B3385DD0C}"/>
              </a:ext>
            </a:extLst>
          </p:cNvPr>
          <p:cNvSpPr/>
          <p:nvPr/>
        </p:nvSpPr>
        <p:spPr>
          <a:xfrm>
            <a:off x="4150575" y="3289299"/>
            <a:ext cx="588441" cy="588441"/>
          </a:xfrm>
          <a:prstGeom prst="notchedRightArrow">
            <a:avLst>
              <a:gd name="adj1" fmla="val 50000"/>
              <a:gd name="adj2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 u="sng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379;p10">
            <a:extLst>
              <a:ext uri="{FF2B5EF4-FFF2-40B4-BE49-F238E27FC236}">
                <a16:creationId xmlns:a16="http://schemas.microsoft.com/office/drawing/2014/main" id="{F98AF960-313D-4CB3-BA1C-9CCAB73FDFF3}"/>
              </a:ext>
            </a:extLst>
          </p:cNvPr>
          <p:cNvSpPr/>
          <p:nvPr/>
        </p:nvSpPr>
        <p:spPr>
          <a:xfrm>
            <a:off x="4865542" y="3583520"/>
            <a:ext cx="3824865" cy="907456"/>
          </a:xfrm>
          <a:prstGeom prst="roundRect">
            <a:avLst>
              <a:gd name="adj" fmla="val 16667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sng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Activities and models of teaching and learning process referring to</a:t>
            </a:r>
            <a:endParaRPr sz="1100" b="1" u="sng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u="sng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Project-Based Learning</a:t>
            </a:r>
            <a:r>
              <a:rPr lang="en-US" sz="1100" b="1" u="sng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).</a:t>
            </a:r>
            <a:endParaRPr sz="900" u="sng"/>
          </a:p>
        </p:txBody>
      </p:sp>
      <p:sp>
        <p:nvSpPr>
          <p:cNvPr id="30" name="Google Shape;380;p10">
            <a:extLst>
              <a:ext uri="{FF2B5EF4-FFF2-40B4-BE49-F238E27FC236}">
                <a16:creationId xmlns:a16="http://schemas.microsoft.com/office/drawing/2014/main" id="{967BE60B-4859-4EF4-B2EA-3363F4630EE4}"/>
              </a:ext>
            </a:extLst>
          </p:cNvPr>
          <p:cNvSpPr/>
          <p:nvPr/>
        </p:nvSpPr>
        <p:spPr>
          <a:xfrm>
            <a:off x="271892" y="1019175"/>
            <a:ext cx="8418515" cy="1308500"/>
          </a:xfrm>
          <a:prstGeom prst="hexagon">
            <a:avLst>
              <a:gd name="adj" fmla="val 25000"/>
              <a:gd name="vf" fmla="val 115470"/>
            </a:avLst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Create teacher as  a professional educator who has faith in God the only One, knowledgeable, adaptive, creative, innovative, and competitive with the core tasks are educating, teaching, guiding, directing, training, assessing and evaluating students.</a:t>
            </a:r>
            <a:endParaRPr sz="1050" u="sng"/>
          </a:p>
        </p:txBody>
      </p:sp>
    </p:spTree>
    <p:extLst>
      <p:ext uri="{BB962C8B-B14F-4D97-AF65-F5344CB8AC3E}">
        <p14:creationId xmlns:p14="http://schemas.microsoft.com/office/powerpoint/2010/main" val="3735433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AFB3-3453-43F2-9DA9-6A6D0C74E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2000" dirty="0"/>
              <a:t>LEARNING OBJECTIVES</a:t>
            </a:r>
            <a:br>
              <a:rPr lang="en-ID" sz="2000" dirty="0"/>
            </a:br>
            <a:endParaRPr lang="en-ID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6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Google Shape;388;p11">
            <a:extLst>
              <a:ext uri="{FF2B5EF4-FFF2-40B4-BE49-F238E27FC236}">
                <a16:creationId xmlns:a16="http://schemas.microsoft.com/office/drawing/2014/main" id="{8A5323BC-EA49-4F71-A5F0-223C775673C2}"/>
              </a:ext>
            </a:extLst>
          </p:cNvPr>
          <p:cNvSpPr/>
          <p:nvPr/>
        </p:nvSpPr>
        <p:spPr>
          <a:xfrm>
            <a:off x="848334" y="1789008"/>
            <a:ext cx="3599614" cy="541175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Calibri" panose="020F0502020204030204" pitchFamily="34" charset="0"/>
                <a:ea typeface="Bookman Old Style"/>
                <a:cs typeface="Calibri" panose="020F0502020204030204" pitchFamily="34" charset="0"/>
                <a:sym typeface="Bookman Old Style"/>
              </a:rPr>
              <a:t>Learning objectives of the study program</a:t>
            </a:r>
            <a:endParaRPr sz="1200" b="1">
              <a:solidFill>
                <a:schemeClr val="l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" name="Google Shape;389;p11">
            <a:extLst>
              <a:ext uri="{FF2B5EF4-FFF2-40B4-BE49-F238E27FC236}">
                <a16:creationId xmlns:a16="http://schemas.microsoft.com/office/drawing/2014/main" id="{DD356DEC-79B7-4473-A557-245A3C5EA5D6}"/>
              </a:ext>
            </a:extLst>
          </p:cNvPr>
          <p:cNvSpPr/>
          <p:nvPr/>
        </p:nvSpPr>
        <p:spPr>
          <a:xfrm>
            <a:off x="4571211" y="1789008"/>
            <a:ext cx="3609378" cy="541175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lt1"/>
                </a:solidFill>
                <a:latin typeface="Calibri" panose="020F0502020204030204" pitchFamily="34" charset="0"/>
                <a:ea typeface="Bookman Old Style"/>
                <a:cs typeface="Calibri" panose="020F0502020204030204" pitchFamily="34" charset="0"/>
                <a:sym typeface="Bookman Old Style"/>
              </a:rPr>
              <a:t>Learning objectives of the subject matter of the program</a:t>
            </a:r>
            <a:endParaRPr sz="1200" b="1" dirty="0">
              <a:solidFill>
                <a:schemeClr val="l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" name="Google Shape;390;p11">
            <a:extLst>
              <a:ext uri="{FF2B5EF4-FFF2-40B4-BE49-F238E27FC236}">
                <a16:creationId xmlns:a16="http://schemas.microsoft.com/office/drawing/2014/main" id="{39AD1A92-F88C-4911-9B77-EC0E9552F45D}"/>
              </a:ext>
            </a:extLst>
          </p:cNvPr>
          <p:cNvSpPr/>
          <p:nvPr/>
        </p:nvSpPr>
        <p:spPr>
          <a:xfrm rot="5400000">
            <a:off x="4406858" y="1080324"/>
            <a:ext cx="218978" cy="939030"/>
          </a:xfrm>
          <a:prstGeom prst="stripedRightArrow">
            <a:avLst>
              <a:gd name="adj1" fmla="val 50000"/>
              <a:gd name="adj2" fmla="val 5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391;p11">
            <a:extLst>
              <a:ext uri="{FF2B5EF4-FFF2-40B4-BE49-F238E27FC236}">
                <a16:creationId xmlns:a16="http://schemas.microsoft.com/office/drawing/2014/main" id="{2FE268E6-CB68-4A2E-A9DB-ACBD68341F8D}"/>
              </a:ext>
            </a:extLst>
          </p:cNvPr>
          <p:cNvSpPr/>
          <p:nvPr/>
        </p:nvSpPr>
        <p:spPr>
          <a:xfrm>
            <a:off x="756326" y="1723979"/>
            <a:ext cx="7520042" cy="693640"/>
          </a:xfrm>
          <a:prstGeom prst="rect">
            <a:avLst/>
          </a:prstGeom>
          <a:noFill/>
          <a:ln w="12700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92;p11">
            <a:extLst>
              <a:ext uri="{FF2B5EF4-FFF2-40B4-BE49-F238E27FC236}">
                <a16:creationId xmlns:a16="http://schemas.microsoft.com/office/drawing/2014/main" id="{C8FB0D37-D4A9-4832-A663-6A351D9E1F92}"/>
              </a:ext>
            </a:extLst>
          </p:cNvPr>
          <p:cNvSpPr/>
          <p:nvPr/>
        </p:nvSpPr>
        <p:spPr>
          <a:xfrm>
            <a:off x="1780995" y="800934"/>
            <a:ext cx="5582010" cy="592992"/>
          </a:xfrm>
          <a:prstGeom prst="rect">
            <a:avLst/>
          </a:prstGeom>
          <a:ln>
            <a:headEnd type="none" w="sm" len="sm"/>
            <a:tailEnd type="none" w="sm" len="sm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Graduate competence standard of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PPG study programs </a:t>
            </a:r>
            <a:r>
              <a:rPr lang="en-US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covered attitude, knowledge and skills</a:t>
            </a:r>
            <a:endParaRPr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" name="Google Shape;393;p11">
            <a:extLst>
              <a:ext uri="{FF2B5EF4-FFF2-40B4-BE49-F238E27FC236}">
                <a16:creationId xmlns:a16="http://schemas.microsoft.com/office/drawing/2014/main" id="{91AA1D62-42D5-4C9E-B4FA-EE4210502B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2798764"/>
              </p:ext>
            </p:extLst>
          </p:nvPr>
        </p:nvGraphicFramePr>
        <p:xfrm>
          <a:off x="603479" y="2919494"/>
          <a:ext cx="7825736" cy="1560325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539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1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70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1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/>
                        <a:t>No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Subject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Credit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Mode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Font typeface="Calibri"/>
                        <a:buNone/>
                      </a:pPr>
                      <a:r>
                        <a:rPr lang="en-US" sz="1100" u="none" strike="noStrike" cap="none"/>
                        <a:t> 1.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Subject Matter Comprehension</a:t>
                      </a:r>
                      <a:endParaRPr sz="160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/>
                        <a:t>5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/>
                        <a:t>Tutorial/</a:t>
                      </a:r>
                      <a:r>
                        <a:rPr lang="en-US" sz="1100"/>
                        <a:t>Lecturing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Font typeface="Calibri"/>
                        <a:buNone/>
                      </a:pPr>
                      <a:r>
                        <a:rPr lang="en-US" sz="1100" u="none" strike="noStrike" cap="none"/>
                        <a:t> 2.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Developing Teaching Instruments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/>
                        <a:t>3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/>
                        <a:t>Seminar/ </a:t>
                      </a:r>
                      <a:r>
                        <a:rPr lang="en-US" sz="1100"/>
                        <a:t>Workshop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Font typeface="Calibri"/>
                        <a:buNone/>
                      </a:pPr>
                      <a:r>
                        <a:rPr lang="en-US" sz="1100" u="none" strike="noStrike" cap="none"/>
                        <a:t> 3.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Field Teaching Practicum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/>
                        <a:t>4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Field study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Total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/>
                        <a:t>12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/>
                        <a:t> </a:t>
                      </a:r>
                      <a:endParaRPr sz="160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Google Shape;394;p11">
            <a:extLst>
              <a:ext uri="{FF2B5EF4-FFF2-40B4-BE49-F238E27FC236}">
                <a16:creationId xmlns:a16="http://schemas.microsoft.com/office/drawing/2014/main" id="{FDFBF15C-06EF-4BD5-AF78-741D091D4007}"/>
              </a:ext>
            </a:extLst>
          </p:cNvPr>
          <p:cNvSpPr/>
          <p:nvPr/>
        </p:nvSpPr>
        <p:spPr>
          <a:xfrm>
            <a:off x="3150831" y="2546302"/>
            <a:ext cx="273103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CURRICULUM STRUCTURE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0926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AFB3-3453-43F2-9DA9-6A6D0C74E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2000" dirty="0"/>
              <a:t>LEARNING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7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20" name="Google Shape;402;p12">
            <a:extLst>
              <a:ext uri="{FF2B5EF4-FFF2-40B4-BE49-F238E27FC236}">
                <a16:creationId xmlns:a16="http://schemas.microsoft.com/office/drawing/2014/main" id="{DA38AE4A-BF28-40C7-868D-8ECABBBF5AE4}"/>
              </a:ext>
            </a:extLst>
          </p:cNvPr>
          <p:cNvSpPr/>
          <p:nvPr/>
        </p:nvSpPr>
        <p:spPr>
          <a:xfrm>
            <a:off x="441620" y="1004508"/>
            <a:ext cx="1860510" cy="722333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559D"/>
                </a:solidFill>
                <a:latin typeface="Calibri"/>
                <a:ea typeface="Calibri"/>
                <a:cs typeface="Calibri"/>
                <a:sym typeface="Calibri"/>
              </a:rPr>
              <a:t>CONTENT KNOWLEDGE OF THE SUBJECT MATERIAL</a:t>
            </a:r>
            <a:endParaRPr b="1" dirty="0">
              <a:solidFill>
                <a:srgbClr val="0055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403;p12">
            <a:extLst>
              <a:ext uri="{FF2B5EF4-FFF2-40B4-BE49-F238E27FC236}">
                <a16:creationId xmlns:a16="http://schemas.microsoft.com/office/drawing/2014/main" id="{745D237F-D677-4A96-8D47-A90E6D841119}"/>
              </a:ext>
            </a:extLst>
          </p:cNvPr>
          <p:cNvSpPr/>
          <p:nvPr/>
        </p:nvSpPr>
        <p:spPr>
          <a:xfrm>
            <a:off x="290714" y="2553733"/>
            <a:ext cx="2005557" cy="722333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DEEPENING SUBJECT MATTER KNOWLEDGE</a:t>
            </a:r>
            <a:endParaRPr sz="1200" b="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(5 CREDITS)</a:t>
            </a:r>
            <a:endParaRPr sz="1200" b="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404;p12">
            <a:extLst>
              <a:ext uri="{FF2B5EF4-FFF2-40B4-BE49-F238E27FC236}">
                <a16:creationId xmlns:a16="http://schemas.microsoft.com/office/drawing/2014/main" id="{71E66EA6-3AF2-4B51-B70C-5415CAC58788}"/>
              </a:ext>
            </a:extLst>
          </p:cNvPr>
          <p:cNvSpPr/>
          <p:nvPr/>
        </p:nvSpPr>
        <p:spPr>
          <a:xfrm>
            <a:off x="2566389" y="2549674"/>
            <a:ext cx="2215156" cy="722333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TEACHING MATERIAL DEVELOPMENT</a:t>
            </a:r>
            <a:endParaRPr sz="1200" b="1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(3 CREDITS)</a:t>
            </a:r>
            <a:endParaRPr sz="1200" b="1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405;p12">
            <a:extLst>
              <a:ext uri="{FF2B5EF4-FFF2-40B4-BE49-F238E27FC236}">
                <a16:creationId xmlns:a16="http://schemas.microsoft.com/office/drawing/2014/main" id="{539C1A4A-270B-4593-B06B-3E90B1D509F1}"/>
              </a:ext>
            </a:extLst>
          </p:cNvPr>
          <p:cNvSpPr/>
          <p:nvPr/>
        </p:nvSpPr>
        <p:spPr>
          <a:xfrm>
            <a:off x="5051663" y="2549674"/>
            <a:ext cx="1465312" cy="722333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COMPREHENSIVE TEST</a:t>
            </a:r>
            <a:endParaRPr sz="1200" b="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406;p12">
            <a:extLst>
              <a:ext uri="{FF2B5EF4-FFF2-40B4-BE49-F238E27FC236}">
                <a16:creationId xmlns:a16="http://schemas.microsoft.com/office/drawing/2014/main" id="{6D53517A-6D72-4785-B6EF-CE8E58B791DD}"/>
              </a:ext>
            </a:extLst>
          </p:cNvPr>
          <p:cNvSpPr/>
          <p:nvPr/>
        </p:nvSpPr>
        <p:spPr>
          <a:xfrm>
            <a:off x="6783073" y="2537472"/>
            <a:ext cx="2005557" cy="722333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FIELD TEACHING PRACTICUM  AT SCHOOL</a:t>
            </a:r>
            <a:endParaRPr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(4 CREDITS)</a:t>
            </a:r>
            <a:endParaRPr sz="1200" b="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407;p12">
            <a:extLst>
              <a:ext uri="{FF2B5EF4-FFF2-40B4-BE49-F238E27FC236}">
                <a16:creationId xmlns:a16="http://schemas.microsoft.com/office/drawing/2014/main" id="{DD3EC16A-08E7-40B6-A598-0A82E19F5E1A}"/>
              </a:ext>
            </a:extLst>
          </p:cNvPr>
          <p:cNvSpPr/>
          <p:nvPr/>
        </p:nvSpPr>
        <p:spPr>
          <a:xfrm>
            <a:off x="2323027" y="2789037"/>
            <a:ext cx="221833" cy="243605"/>
          </a:xfrm>
          <a:prstGeom prst="rightArrow">
            <a:avLst>
              <a:gd name="adj1" fmla="val 50000"/>
              <a:gd name="adj2" fmla="val 82843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410;p12">
            <a:extLst>
              <a:ext uri="{FF2B5EF4-FFF2-40B4-BE49-F238E27FC236}">
                <a16:creationId xmlns:a16="http://schemas.microsoft.com/office/drawing/2014/main" id="{22539A13-BF3F-4748-AA18-B39DF223DD91}"/>
              </a:ext>
            </a:extLst>
          </p:cNvPr>
          <p:cNvSpPr/>
          <p:nvPr/>
        </p:nvSpPr>
        <p:spPr>
          <a:xfrm rot="5400000">
            <a:off x="1156249" y="1800305"/>
            <a:ext cx="431250" cy="500077"/>
          </a:xfrm>
          <a:prstGeom prst="rightArrow">
            <a:avLst>
              <a:gd name="adj1" fmla="val 50000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411;p12">
            <a:extLst>
              <a:ext uri="{FF2B5EF4-FFF2-40B4-BE49-F238E27FC236}">
                <a16:creationId xmlns:a16="http://schemas.microsoft.com/office/drawing/2014/main" id="{7F3BE700-9A41-4C7E-8F47-2490920D20A6}"/>
              </a:ext>
            </a:extLst>
          </p:cNvPr>
          <p:cNvSpPr txBox="1"/>
          <p:nvPr/>
        </p:nvSpPr>
        <p:spPr>
          <a:xfrm>
            <a:off x="2450512" y="1051054"/>
            <a:ext cx="14356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559D"/>
                </a:solidFill>
                <a:latin typeface="Calibri"/>
                <a:ea typeface="Calibri"/>
                <a:cs typeface="Calibri"/>
                <a:sym typeface="Calibri"/>
              </a:rPr>
              <a:t>Self-study and collaboratively</a:t>
            </a:r>
            <a:endParaRPr dirty="0">
              <a:solidFill>
                <a:srgbClr val="0055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412;p12">
            <a:extLst>
              <a:ext uri="{FF2B5EF4-FFF2-40B4-BE49-F238E27FC236}">
                <a16:creationId xmlns:a16="http://schemas.microsoft.com/office/drawing/2014/main" id="{736EF17F-6096-4A36-B3CC-13BC441311FA}"/>
              </a:ext>
            </a:extLst>
          </p:cNvPr>
          <p:cNvSpPr/>
          <p:nvPr/>
        </p:nvSpPr>
        <p:spPr>
          <a:xfrm>
            <a:off x="224852" y="2471681"/>
            <a:ext cx="8674998" cy="880712"/>
          </a:xfrm>
          <a:prstGeom prst="rect">
            <a:avLst/>
          </a:prstGeom>
          <a:noFill/>
          <a:ln w="12700" cap="flat" cmpd="sng">
            <a:solidFill>
              <a:srgbClr val="0130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413;p12">
            <a:extLst>
              <a:ext uri="{FF2B5EF4-FFF2-40B4-BE49-F238E27FC236}">
                <a16:creationId xmlns:a16="http://schemas.microsoft.com/office/drawing/2014/main" id="{E916864E-E78E-45FF-B03C-4CCB5A669082}"/>
              </a:ext>
            </a:extLst>
          </p:cNvPr>
          <p:cNvSpPr txBox="1"/>
          <p:nvPr/>
        </p:nvSpPr>
        <p:spPr>
          <a:xfrm>
            <a:off x="868956" y="3669749"/>
            <a:ext cx="758012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Teaching and learning processes using Learning Management system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emphasising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on  learning collaboratively.</a:t>
            </a:r>
            <a:endParaRPr sz="1800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414;p12">
            <a:extLst>
              <a:ext uri="{FF2B5EF4-FFF2-40B4-BE49-F238E27FC236}">
                <a16:creationId xmlns:a16="http://schemas.microsoft.com/office/drawing/2014/main" id="{BC8764F7-89FB-4E65-A41C-CF14761B1E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86071" y="633148"/>
            <a:ext cx="4461808" cy="1715256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407;p12">
            <a:extLst>
              <a:ext uri="{FF2B5EF4-FFF2-40B4-BE49-F238E27FC236}">
                <a16:creationId xmlns:a16="http://schemas.microsoft.com/office/drawing/2014/main" id="{44152028-2132-4A14-B9D7-B7EF20561A82}"/>
              </a:ext>
            </a:extLst>
          </p:cNvPr>
          <p:cNvSpPr/>
          <p:nvPr/>
        </p:nvSpPr>
        <p:spPr>
          <a:xfrm>
            <a:off x="4817751" y="2789037"/>
            <a:ext cx="221833" cy="243605"/>
          </a:xfrm>
          <a:prstGeom prst="rightArrow">
            <a:avLst>
              <a:gd name="adj1" fmla="val 50000"/>
              <a:gd name="adj2" fmla="val 82843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407;p12">
            <a:extLst>
              <a:ext uri="{FF2B5EF4-FFF2-40B4-BE49-F238E27FC236}">
                <a16:creationId xmlns:a16="http://schemas.microsoft.com/office/drawing/2014/main" id="{27862AF9-5B79-4744-8656-324CB6A882AC}"/>
              </a:ext>
            </a:extLst>
          </p:cNvPr>
          <p:cNvSpPr/>
          <p:nvPr/>
        </p:nvSpPr>
        <p:spPr>
          <a:xfrm>
            <a:off x="6559120" y="2789327"/>
            <a:ext cx="221833" cy="243605"/>
          </a:xfrm>
          <a:prstGeom prst="rightArrow">
            <a:avLst>
              <a:gd name="adj1" fmla="val 50000"/>
              <a:gd name="adj2" fmla="val 82843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8242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AFB3-3453-43F2-9DA9-6A6D0C74E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74639"/>
            <a:ext cx="8736268" cy="439102"/>
          </a:xfrm>
        </p:spPr>
        <p:txBody>
          <a:bodyPr/>
          <a:lstStyle/>
          <a:p>
            <a:pPr algn="ctr"/>
            <a:r>
              <a:rPr lang="en-US" sz="2000" dirty="0"/>
              <a:t>From blended to fully online learning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8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oogle Shape;423;p15">
            <a:extLst>
              <a:ext uri="{FF2B5EF4-FFF2-40B4-BE49-F238E27FC236}">
                <a16:creationId xmlns:a16="http://schemas.microsoft.com/office/drawing/2014/main" id="{620836CB-332E-4855-BFEF-7A75B996E4B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4542" r="1492" b="8755"/>
          <a:stretch/>
        </p:blipFill>
        <p:spPr>
          <a:xfrm>
            <a:off x="870028" y="1219200"/>
            <a:ext cx="7629838" cy="32313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8009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AFB3-3453-43F2-9DA9-6A6D0C74E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96" y="446088"/>
            <a:ext cx="8736268" cy="587295"/>
          </a:xfrm>
        </p:spPr>
        <p:txBody>
          <a:bodyPr/>
          <a:lstStyle/>
          <a:p>
            <a:r>
              <a:rPr lang="en-US" dirty="0"/>
              <a:t>Reviewing extensive Teacher Professional Development  literature, Desimone (2009) proposes a conceptual framework with 5 critical features of effective TPDs: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9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Google Shape;430;p13">
            <a:extLst>
              <a:ext uri="{FF2B5EF4-FFF2-40B4-BE49-F238E27FC236}">
                <a16:creationId xmlns:a16="http://schemas.microsoft.com/office/drawing/2014/main" id="{EC88AAFB-81D5-4E1E-9788-713F05E84E48}"/>
              </a:ext>
            </a:extLst>
          </p:cNvPr>
          <p:cNvSpPr/>
          <p:nvPr/>
        </p:nvSpPr>
        <p:spPr>
          <a:xfrm>
            <a:off x="291296" y="1425351"/>
            <a:ext cx="8378142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000"/>
              <a:buFont typeface="Arial"/>
              <a:buChar char="•"/>
            </a:pPr>
            <a:r>
              <a:rPr lang="en-US" sz="1800" b="1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Content focus </a:t>
            </a:r>
            <a:r>
              <a:rPr lang="en-US" sz="1800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- focus on subject matter content and how students learn that content </a:t>
            </a:r>
            <a:endParaRPr sz="1800" dirty="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000"/>
              <a:buFont typeface="Arial"/>
              <a:buChar char="•"/>
            </a:pPr>
            <a:r>
              <a:rPr lang="en-US" sz="1800" b="1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Active learning </a:t>
            </a:r>
            <a:r>
              <a:rPr lang="en-US" sz="1800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- Opportunities for teachers to engage in active learning </a:t>
            </a:r>
            <a:endParaRPr sz="1800" dirty="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000"/>
              <a:buFont typeface="Arial"/>
              <a:buChar char="•"/>
            </a:pPr>
            <a:r>
              <a:rPr lang="en-US" sz="1800" b="1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Coherence</a:t>
            </a:r>
            <a:r>
              <a:rPr lang="en-US" sz="1800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 - consistent with teachers’ knowledge and beliefs and with state reforms and policies </a:t>
            </a:r>
            <a:endParaRPr sz="1800" dirty="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000"/>
              <a:buFont typeface="Arial"/>
              <a:buChar char="•"/>
            </a:pPr>
            <a:r>
              <a:rPr lang="en-US" sz="1800" b="1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Duration</a:t>
            </a:r>
            <a:r>
              <a:rPr lang="en-US" sz="1800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 - No agreement about the “tipping point” for duration, suggests for activities spread over a semester (or intense summer institutes with follow-up during the semester) and include 20 hours or more of contact time. </a:t>
            </a:r>
            <a:endParaRPr sz="1800" dirty="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000"/>
              <a:buFont typeface="Arial"/>
              <a:buChar char="•"/>
            </a:pPr>
            <a:r>
              <a:rPr lang="en-US" sz="1800" b="1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Collective Participation </a:t>
            </a:r>
            <a:r>
              <a:rPr lang="en-US" sz="1800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- participation of teachers from the same school, grade, or department, or professional learning communities</a:t>
            </a:r>
            <a:endParaRPr dirty="0">
              <a:solidFill>
                <a:srgbClr val="013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25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049540E-051F-4EDD-96F0-1EC22004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2000" dirty="0"/>
              <a:t>TRANSFORMING TEACHER PROFESSIONAL EDUCATION</a:t>
            </a:r>
          </a:p>
        </p:txBody>
      </p:sp>
      <p:sp>
        <p:nvSpPr>
          <p:cNvPr id="9" name="Google Shape;439;gf2f8774eae_0_6">
            <a:extLst>
              <a:ext uri="{FF2B5EF4-FFF2-40B4-BE49-F238E27FC236}">
                <a16:creationId xmlns:a16="http://schemas.microsoft.com/office/drawing/2014/main" id="{A9A10FFE-8FAC-405F-A26F-E12DB955DE0E}"/>
              </a:ext>
            </a:extLst>
          </p:cNvPr>
          <p:cNvSpPr/>
          <p:nvPr/>
        </p:nvSpPr>
        <p:spPr>
          <a:xfrm>
            <a:off x="278733" y="1171722"/>
            <a:ext cx="8544561" cy="2800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925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Improving the selection/recruitment process: </a:t>
            </a:r>
            <a:r>
              <a:rPr lang="en-US" sz="2400" dirty="0" err="1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e.g</a:t>
            </a:r>
            <a:r>
              <a:rPr lang="en-US" sz="2400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 assessing passion, values, etc.</a:t>
            </a:r>
            <a:endParaRPr sz="2400" dirty="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925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Emphasizing on the foundation of competencies to become a professional teacher</a:t>
            </a:r>
            <a:endParaRPr sz="2400" dirty="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925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Problem-based learning, project-based learning, school-based context</a:t>
            </a:r>
            <a:endParaRPr sz="2400" dirty="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925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3066"/>
                </a:solidFill>
                <a:latin typeface="Calibri"/>
                <a:ea typeface="Calibri"/>
                <a:cs typeface="Calibri"/>
                <a:sym typeface="Calibri"/>
              </a:rPr>
              <a:t>Curriculum Structure: core, selective, and elective courses</a:t>
            </a:r>
            <a:endParaRPr sz="2400" dirty="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7343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11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049540E-051F-4EDD-96F0-1EC22004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sz="2000" dirty="0"/>
              <a:t>TRANSFORMING TEACHER PROFESSIONAL EDUCATION</a:t>
            </a:r>
          </a:p>
        </p:txBody>
      </p:sp>
      <p:pic>
        <p:nvPicPr>
          <p:cNvPr id="8" name="Google Shape;447;gf2f8774eae_4_0">
            <a:extLst>
              <a:ext uri="{FF2B5EF4-FFF2-40B4-BE49-F238E27FC236}">
                <a16:creationId xmlns:a16="http://schemas.microsoft.com/office/drawing/2014/main" id="{B7DBD748-195A-4871-A6DF-EBDA5F93A56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-1779" t="26587" r="-1100" b="20941"/>
          <a:stretch/>
        </p:blipFill>
        <p:spPr>
          <a:xfrm>
            <a:off x="550907" y="1407446"/>
            <a:ext cx="7817341" cy="24441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0248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D3D123-E38F-4D8C-83B7-CDC450D94576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12</a:t>
            </a:fld>
            <a:endParaRPr lang="e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7F3F7-11E5-4E55-88DA-6F3FB3CAC2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879" y="4851400"/>
            <a:ext cx="3356957" cy="184500"/>
          </a:xfrm>
        </p:spPr>
        <p:txBody>
          <a:bodyPr/>
          <a:lstStyle/>
          <a:p>
            <a:endParaRPr lang="en-ID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351A27-1C5F-45AC-B14E-6150E5C64892}"/>
              </a:ext>
            </a:extLst>
          </p:cNvPr>
          <p:cNvGrpSpPr/>
          <p:nvPr/>
        </p:nvGrpSpPr>
        <p:grpSpPr>
          <a:xfrm>
            <a:off x="1066131" y="1277989"/>
            <a:ext cx="7418138" cy="2886127"/>
            <a:chOff x="371364" y="1736812"/>
            <a:chExt cx="11449272" cy="399644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3C83CE0-85C2-4A8E-85E4-781EF1A15784}"/>
                </a:ext>
              </a:extLst>
            </p:cNvPr>
            <p:cNvGrpSpPr/>
            <p:nvPr/>
          </p:nvGrpSpPr>
          <p:grpSpPr>
            <a:xfrm>
              <a:off x="371364" y="1736812"/>
              <a:ext cx="11449272" cy="3996444"/>
              <a:chOff x="371364" y="1628800"/>
              <a:chExt cx="11449272" cy="3162823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3789674F-94A8-4576-BB7C-659D2658E975}"/>
                  </a:ext>
                </a:extLst>
              </p:cNvPr>
              <p:cNvSpPr/>
              <p:nvPr/>
            </p:nvSpPr>
            <p:spPr>
              <a:xfrm>
                <a:off x="371364" y="3254509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Current Condition of English Teacher in Indonesia</a:t>
                </a: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B1B9451-EB3F-459C-9882-723342B8E33A}"/>
                  </a:ext>
                </a:extLst>
              </p:cNvPr>
              <p:cNvSpPr/>
              <p:nvPr/>
            </p:nvSpPr>
            <p:spPr>
              <a:xfrm>
                <a:off x="371364" y="2441655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Teacher Learning and Sharing Program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0C033689-7D93-4F42-8606-3E086D9D76B7}"/>
                  </a:ext>
                </a:extLst>
              </p:cNvPr>
              <p:cNvSpPr/>
              <p:nvPr/>
            </p:nvSpPr>
            <p:spPr>
              <a:xfrm>
                <a:off x="371364" y="1628800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Teacher Education and Professional Development</a:t>
                </a: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BA626393-2042-4D24-B497-D94B26801671}"/>
                  </a:ext>
                </a:extLst>
              </p:cNvPr>
              <p:cNvSpPr/>
              <p:nvPr/>
            </p:nvSpPr>
            <p:spPr>
              <a:xfrm>
                <a:off x="371364" y="4077072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Challenges for Future</a:t>
                </a:r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BAED8BA-F36A-4491-8A07-58EB561335E4}"/>
                </a:ext>
              </a:extLst>
            </p:cNvPr>
            <p:cNvSpPr/>
            <p:nvPr/>
          </p:nvSpPr>
          <p:spPr>
            <a:xfrm>
              <a:off x="443372" y="1948407"/>
              <a:ext cx="360039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BCC11AD-725E-4162-BA9A-9A0A9FAAD163}"/>
                </a:ext>
              </a:extLst>
            </p:cNvPr>
            <p:cNvSpPr/>
            <p:nvPr/>
          </p:nvSpPr>
          <p:spPr>
            <a:xfrm>
              <a:off x="443372" y="3030191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BA40989-DBA9-412A-8BF5-400A1748D3F9}"/>
                </a:ext>
              </a:extLst>
            </p:cNvPr>
            <p:cNvSpPr/>
            <p:nvPr/>
          </p:nvSpPr>
          <p:spPr>
            <a:xfrm>
              <a:off x="443372" y="3966295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CD32903-29B1-4466-8061-9D485FEDB01B}"/>
                </a:ext>
              </a:extLst>
            </p:cNvPr>
            <p:cNvSpPr/>
            <p:nvPr/>
          </p:nvSpPr>
          <p:spPr>
            <a:xfrm>
              <a:off x="443372" y="5013176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Google Shape;1250;p159">
            <a:extLst>
              <a:ext uri="{FF2B5EF4-FFF2-40B4-BE49-F238E27FC236}">
                <a16:creationId xmlns:a16="http://schemas.microsoft.com/office/drawing/2014/main" id="{47CA256A-568A-4B1E-B61B-5D39050D1E5E}"/>
              </a:ext>
            </a:extLst>
          </p:cNvPr>
          <p:cNvSpPr txBox="1"/>
          <p:nvPr/>
        </p:nvSpPr>
        <p:spPr>
          <a:xfrm>
            <a:off x="98970" y="201597"/>
            <a:ext cx="8799224" cy="562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88900" algn="ctr">
              <a:buClr>
                <a:srgbClr val="002060"/>
              </a:buClr>
              <a:buSzPts val="1800"/>
            </a:pPr>
            <a:r>
              <a:rPr lang="en-ID" sz="2000" b="1" dirty="0">
                <a:solidFill>
                  <a:srgbClr val="002060"/>
                </a:solidFill>
              </a:rPr>
              <a:t>OVERVIEW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715210-14E5-470D-AD1B-46BF1C1D00DC}"/>
              </a:ext>
            </a:extLst>
          </p:cNvPr>
          <p:cNvSpPr txBox="1"/>
          <p:nvPr/>
        </p:nvSpPr>
        <p:spPr>
          <a:xfrm>
            <a:off x="148665" y="-9427"/>
            <a:ext cx="28579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3"/>
                </a:solidFill>
              </a:rPr>
              <a:t>&lt;ON-PAGE TRACKER&gt;</a:t>
            </a:r>
            <a:endParaRPr lang="en-ID" sz="1050" dirty="0">
              <a:solidFill>
                <a:schemeClr val="accent3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995088-5583-4D9B-BC64-F04BAB5B4541}"/>
              </a:ext>
            </a:extLst>
          </p:cNvPr>
          <p:cNvSpPr txBox="1"/>
          <p:nvPr/>
        </p:nvSpPr>
        <p:spPr>
          <a:xfrm>
            <a:off x="7895303" y="-9427"/>
            <a:ext cx="11779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3"/>
                </a:solidFill>
              </a:rPr>
              <a:t>&lt;STICKER&gt;</a:t>
            </a:r>
            <a:endParaRPr lang="en-ID" sz="1050" dirty="0">
              <a:solidFill>
                <a:schemeClr val="accent3"/>
              </a:solidFill>
            </a:endParaRPr>
          </a:p>
        </p:txBody>
      </p:sp>
      <p:sp>
        <p:nvSpPr>
          <p:cNvPr id="19" name="Google Shape;268;p3">
            <a:extLst>
              <a:ext uri="{FF2B5EF4-FFF2-40B4-BE49-F238E27FC236}">
                <a16:creationId xmlns:a16="http://schemas.microsoft.com/office/drawing/2014/main" id="{1AC42373-FF8C-475F-A151-CC8A5B6E6C43}"/>
              </a:ext>
            </a:extLst>
          </p:cNvPr>
          <p:cNvSpPr/>
          <p:nvPr/>
        </p:nvSpPr>
        <p:spPr>
          <a:xfrm>
            <a:off x="659731" y="2156885"/>
            <a:ext cx="319398" cy="372304"/>
          </a:xfrm>
          <a:custGeom>
            <a:avLst/>
            <a:gdLst/>
            <a:ahLst/>
            <a:cxnLst/>
            <a:rect l="l" t="t" r="r" b="b"/>
            <a:pathLst>
              <a:path w="414019" h="482600" extrusionOk="0">
                <a:moveTo>
                  <a:pt x="0" y="0"/>
                </a:moveTo>
                <a:lnTo>
                  <a:pt x="0" y="482600"/>
                </a:lnTo>
                <a:lnTo>
                  <a:pt x="414019" y="24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8498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049540E-051F-4EDD-96F0-1EC22004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In-service Teacher Professional Development during Pandemic </a:t>
            </a:r>
            <a:r>
              <a:rPr lang="en-US" dirty="0" err="1"/>
              <a:t>Covid</a:t>
            </a:r>
            <a:r>
              <a:rPr lang="en-US" dirty="0"/>
              <a:t> 19 in Indonesia</a:t>
            </a:r>
            <a:endParaRPr lang="en-ID" dirty="0"/>
          </a:p>
        </p:txBody>
      </p:sp>
      <p:pic>
        <p:nvPicPr>
          <p:cNvPr id="5" name="Google Shape;478;p16">
            <a:extLst>
              <a:ext uri="{FF2B5EF4-FFF2-40B4-BE49-F238E27FC236}">
                <a16:creationId xmlns:a16="http://schemas.microsoft.com/office/drawing/2014/main" id="{052923CE-E727-480C-9687-B2F36BE9EFD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275" t="17573" r="4706" b="9123"/>
          <a:stretch/>
        </p:blipFill>
        <p:spPr>
          <a:xfrm>
            <a:off x="294796" y="1952516"/>
            <a:ext cx="3942213" cy="258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79;p16">
            <a:extLst>
              <a:ext uri="{FF2B5EF4-FFF2-40B4-BE49-F238E27FC236}">
                <a16:creationId xmlns:a16="http://schemas.microsoft.com/office/drawing/2014/main" id="{4DA41C6A-6007-4DA1-AEB3-C7D309EBC3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5876" t="17939" r="24553" b="64289"/>
          <a:stretch/>
        </p:blipFill>
        <p:spPr>
          <a:xfrm>
            <a:off x="294796" y="1069267"/>
            <a:ext cx="3942213" cy="812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80;p16">
            <a:extLst>
              <a:ext uri="{FF2B5EF4-FFF2-40B4-BE49-F238E27FC236}">
                <a16:creationId xmlns:a16="http://schemas.microsoft.com/office/drawing/2014/main" id="{E7345801-7B25-4E61-83F3-4C4FE405967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3477" t="15800" r="20952" b="8111"/>
          <a:stretch/>
        </p:blipFill>
        <p:spPr>
          <a:xfrm>
            <a:off x="4353583" y="1069268"/>
            <a:ext cx="4471762" cy="35027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7769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14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049540E-051F-4EDD-96F0-1EC220048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74638"/>
            <a:ext cx="8736268" cy="415247"/>
          </a:xfrm>
        </p:spPr>
        <p:txBody>
          <a:bodyPr/>
          <a:lstStyle/>
          <a:p>
            <a:pPr algn="ctr"/>
            <a:r>
              <a:rPr lang="nl-NL" dirty="0"/>
              <a:t>PROGRAM GURU BELAJAR DAN BERBAGI</a:t>
            </a:r>
            <a:endParaRPr lang="en-ID" dirty="0"/>
          </a:p>
        </p:txBody>
      </p:sp>
      <p:sp>
        <p:nvSpPr>
          <p:cNvPr id="5" name="Google Shape;486;gf2f8774eae_6_37">
            <a:extLst>
              <a:ext uri="{FF2B5EF4-FFF2-40B4-BE49-F238E27FC236}">
                <a16:creationId xmlns:a16="http://schemas.microsoft.com/office/drawing/2014/main" id="{D4D1706B-E17A-45C5-9017-FDA5E00CDE63}"/>
              </a:ext>
            </a:extLst>
          </p:cNvPr>
          <p:cNvSpPr/>
          <p:nvPr/>
        </p:nvSpPr>
        <p:spPr>
          <a:xfrm>
            <a:off x="2154327" y="4169853"/>
            <a:ext cx="5565414" cy="509015"/>
          </a:xfrm>
          <a:prstGeom prst="wedgeRoundRectCallout">
            <a:avLst>
              <a:gd name="adj1" fmla="val 51909"/>
              <a:gd name="adj2" fmla="val -28829"/>
              <a:gd name="adj3" fmla="val 0"/>
            </a:avLst>
          </a:prstGeom>
          <a:solidFill>
            <a:srgbClr val="244061"/>
          </a:solidFill>
          <a:ln w="9525" cap="flat" cmpd="sng">
            <a:solidFill>
              <a:srgbClr val="3660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20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488;gf2f8774eae_6_37">
            <a:extLst>
              <a:ext uri="{FF2B5EF4-FFF2-40B4-BE49-F238E27FC236}">
                <a16:creationId xmlns:a16="http://schemas.microsoft.com/office/drawing/2014/main" id="{EB33AB85-3ECB-4BDA-A4A0-CB69C525261E}"/>
              </a:ext>
            </a:extLst>
          </p:cNvPr>
          <p:cNvSpPr txBox="1">
            <a:spLocks/>
          </p:cNvSpPr>
          <p:nvPr/>
        </p:nvSpPr>
        <p:spPr>
          <a:xfrm>
            <a:off x="464106" y="1127799"/>
            <a:ext cx="826805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n-US" sz="1400" b="1">
                <a:solidFill>
                  <a:srgbClr val="013066"/>
                </a:solidFill>
              </a:rPr>
              <a:t>Teacher Learning and Sharing program</a:t>
            </a:r>
            <a:r>
              <a:rPr lang="en-US" sz="1400">
                <a:solidFill>
                  <a:srgbClr val="013066"/>
                </a:solidFill>
              </a:rPr>
              <a:t> is a platform provided by the Ministry to facilitate teachers during the Covid-19 pandemic.</a:t>
            </a:r>
            <a:endParaRPr lang="en-US" sz="1800" dirty="0">
              <a:solidFill>
                <a:srgbClr val="013066"/>
              </a:solidFill>
            </a:endParaRPr>
          </a:p>
        </p:txBody>
      </p:sp>
      <p:grpSp>
        <p:nvGrpSpPr>
          <p:cNvPr id="9" name="Google Shape;489;gf2f8774eae_6_37">
            <a:extLst>
              <a:ext uri="{FF2B5EF4-FFF2-40B4-BE49-F238E27FC236}">
                <a16:creationId xmlns:a16="http://schemas.microsoft.com/office/drawing/2014/main" id="{5E25CC1F-124B-426B-8CA8-A61A14A46312}"/>
              </a:ext>
            </a:extLst>
          </p:cNvPr>
          <p:cNvGrpSpPr/>
          <p:nvPr/>
        </p:nvGrpSpPr>
        <p:grpSpPr>
          <a:xfrm>
            <a:off x="576596" y="1706400"/>
            <a:ext cx="2976591" cy="1834487"/>
            <a:chOff x="838200" y="1905000"/>
            <a:chExt cx="7039008" cy="4303032"/>
          </a:xfrm>
        </p:grpSpPr>
        <p:pic>
          <p:nvPicPr>
            <p:cNvPr id="10" name="Google Shape;490;gf2f8774eae_6_37">
              <a:extLst>
                <a:ext uri="{FF2B5EF4-FFF2-40B4-BE49-F238E27FC236}">
                  <a16:creationId xmlns:a16="http://schemas.microsoft.com/office/drawing/2014/main" id="{F406072A-6C14-4E94-9771-9426EC6C78D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t="19748" r="2151" b="56216"/>
            <a:stretch/>
          </p:blipFill>
          <p:spPr>
            <a:xfrm>
              <a:off x="838200" y="1905000"/>
              <a:ext cx="7039008" cy="870636"/>
            </a:xfrm>
            <a:prstGeom prst="rect">
              <a:avLst/>
            </a:prstGeom>
            <a:noFill/>
            <a:ln>
              <a:noFill/>
            </a:ln>
            <a:effectLst>
              <a:outerShdw blurRad="190500" algn="tl" rotWithShape="0">
                <a:srgbClr val="000000">
                  <a:alpha val="69803"/>
                </a:srgbClr>
              </a:outerShdw>
            </a:effectLst>
          </p:spPr>
        </p:pic>
        <p:pic>
          <p:nvPicPr>
            <p:cNvPr id="11" name="Google Shape;491;gf2f8774eae_6_37">
              <a:extLst>
                <a:ext uri="{FF2B5EF4-FFF2-40B4-BE49-F238E27FC236}">
                  <a16:creationId xmlns:a16="http://schemas.microsoft.com/office/drawing/2014/main" id="{B3D3676F-5BA8-47B3-A676-ADA5567C7C1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38200" y="2841582"/>
              <a:ext cx="3519503" cy="3366450"/>
            </a:xfrm>
            <a:prstGeom prst="rect">
              <a:avLst/>
            </a:prstGeom>
            <a:noFill/>
            <a:ln>
              <a:noFill/>
            </a:ln>
            <a:effectLst>
              <a:outerShdw blurRad="190500" algn="tl" rotWithShape="0">
                <a:srgbClr val="000000">
                  <a:alpha val="69803"/>
                </a:srgbClr>
              </a:outerShdw>
            </a:effectLst>
          </p:spPr>
        </p:pic>
        <p:pic>
          <p:nvPicPr>
            <p:cNvPr id="12" name="Google Shape;492;gf2f8774eae_6_37">
              <a:extLst>
                <a:ext uri="{FF2B5EF4-FFF2-40B4-BE49-F238E27FC236}">
                  <a16:creationId xmlns:a16="http://schemas.microsoft.com/office/drawing/2014/main" id="{E038F764-923E-41D7-AD41-717AB75B52C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57704" y="2847538"/>
              <a:ext cx="3519504" cy="3354531"/>
            </a:xfrm>
            <a:prstGeom prst="rect">
              <a:avLst/>
            </a:prstGeom>
            <a:noFill/>
            <a:ln>
              <a:noFill/>
            </a:ln>
            <a:effectLst>
              <a:outerShdw blurRad="190500" algn="tl" rotWithShape="0">
                <a:srgbClr val="000000">
                  <a:alpha val="69803"/>
                </a:srgbClr>
              </a:outerShdw>
            </a:effectLst>
          </p:spPr>
        </p:pic>
      </p:grpSp>
      <p:sp>
        <p:nvSpPr>
          <p:cNvPr id="13" name="Google Shape;493;gf2f8774eae_6_37">
            <a:extLst>
              <a:ext uri="{FF2B5EF4-FFF2-40B4-BE49-F238E27FC236}">
                <a16:creationId xmlns:a16="http://schemas.microsoft.com/office/drawing/2014/main" id="{8A33C138-F4C0-4857-ACCA-17BEAA351783}"/>
              </a:ext>
            </a:extLst>
          </p:cNvPr>
          <p:cNvSpPr txBox="1"/>
          <p:nvPr/>
        </p:nvSpPr>
        <p:spPr>
          <a:xfrm>
            <a:off x="4203981" y="1749657"/>
            <a:ext cx="433792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1200" b="0" i="0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The program can reach all corners of the Indonesian territory which consisted of many islands, and stimulate a spirit of mutual cooperation that reflects the Indonesian nation. </a:t>
            </a:r>
            <a:endParaRPr sz="1000" dirty="0">
              <a:solidFill>
                <a:srgbClr val="013066"/>
              </a:solidFill>
            </a:endParaRPr>
          </a:p>
        </p:txBody>
      </p:sp>
      <p:sp>
        <p:nvSpPr>
          <p:cNvPr id="14" name="Google Shape;494;gf2f8774eae_6_37">
            <a:extLst>
              <a:ext uri="{FF2B5EF4-FFF2-40B4-BE49-F238E27FC236}">
                <a16:creationId xmlns:a16="http://schemas.microsoft.com/office/drawing/2014/main" id="{9EBA89C1-BA84-447F-9169-20435EBDB045}"/>
              </a:ext>
            </a:extLst>
          </p:cNvPr>
          <p:cNvSpPr txBox="1"/>
          <p:nvPr/>
        </p:nvSpPr>
        <p:spPr>
          <a:xfrm>
            <a:off x="313147" y="3679863"/>
            <a:ext cx="3495347" cy="36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Teacher might access easily from a special domain in </a:t>
            </a:r>
            <a:r>
              <a:rPr lang="en-US" sz="1100" b="0" i="0" u="sng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https://gurubelajardanberbagi.kemdikbud.go.id</a:t>
            </a:r>
            <a:endParaRPr sz="1100" b="0" i="0" dirty="0">
              <a:solidFill>
                <a:srgbClr val="013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495;gf2f8774eae_6_37">
            <a:extLst>
              <a:ext uri="{FF2B5EF4-FFF2-40B4-BE49-F238E27FC236}">
                <a16:creationId xmlns:a16="http://schemas.microsoft.com/office/drawing/2014/main" id="{E4C131D8-A0AD-429B-827B-1502F737F494}"/>
              </a:ext>
            </a:extLst>
          </p:cNvPr>
          <p:cNvSpPr txBox="1"/>
          <p:nvPr/>
        </p:nvSpPr>
        <p:spPr>
          <a:xfrm>
            <a:off x="4120044" y="2756029"/>
            <a:ext cx="450579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The program offers teacher to learn and to upgrade continuously to develop characters of</a:t>
            </a:r>
            <a:r>
              <a:rPr lang="en-US" sz="1200" b="1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 adaptive, innovative and creative </a:t>
            </a:r>
            <a:r>
              <a:rPr lang="en-US" sz="1200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human being in an easier, more flexible, more challenging and more collaborative way.</a:t>
            </a:r>
            <a:endParaRPr sz="1200" dirty="0">
              <a:solidFill>
                <a:srgbClr val="013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496;gf2f8774eae_6_37">
            <a:extLst>
              <a:ext uri="{FF2B5EF4-FFF2-40B4-BE49-F238E27FC236}">
                <a16:creationId xmlns:a16="http://schemas.microsoft.com/office/drawing/2014/main" id="{7E4FEB95-B0F9-4351-8DAB-B538050FA8C8}"/>
              </a:ext>
            </a:extLst>
          </p:cNvPr>
          <p:cNvSpPr txBox="1"/>
          <p:nvPr/>
        </p:nvSpPr>
        <p:spPr>
          <a:xfrm>
            <a:off x="2208486" y="4219888"/>
            <a:ext cx="5457095" cy="430847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More than 1 million teachers have joined the online  learning program independently, shared their knowledge and experiences, and shared good teaching practices. </a:t>
            </a:r>
            <a:endParaRPr sz="11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97;gf2f8774eae_6_37">
            <a:extLst>
              <a:ext uri="{FF2B5EF4-FFF2-40B4-BE49-F238E27FC236}">
                <a16:creationId xmlns:a16="http://schemas.microsoft.com/office/drawing/2014/main" id="{63499458-953D-48A4-AF54-09F0D2142934}"/>
              </a:ext>
            </a:extLst>
          </p:cNvPr>
          <p:cNvSpPr/>
          <p:nvPr/>
        </p:nvSpPr>
        <p:spPr>
          <a:xfrm>
            <a:off x="4063800" y="1549158"/>
            <a:ext cx="4668355" cy="964785"/>
          </a:xfrm>
          <a:prstGeom prst="roundRect">
            <a:avLst>
              <a:gd name="adj" fmla="val 1145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498;gf2f8774eae_6_37">
            <a:extLst>
              <a:ext uri="{FF2B5EF4-FFF2-40B4-BE49-F238E27FC236}">
                <a16:creationId xmlns:a16="http://schemas.microsoft.com/office/drawing/2014/main" id="{01247761-990D-4266-9AC2-0EE8EE4FC425}"/>
              </a:ext>
            </a:extLst>
          </p:cNvPr>
          <p:cNvSpPr/>
          <p:nvPr/>
        </p:nvSpPr>
        <p:spPr>
          <a:xfrm>
            <a:off x="4063800" y="2566356"/>
            <a:ext cx="4668355" cy="1225106"/>
          </a:xfrm>
          <a:prstGeom prst="roundRect">
            <a:avLst>
              <a:gd name="adj" fmla="val 1145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499;gf2f8774eae_6_37">
            <a:extLst>
              <a:ext uri="{FF2B5EF4-FFF2-40B4-BE49-F238E27FC236}">
                <a16:creationId xmlns:a16="http://schemas.microsoft.com/office/drawing/2014/main" id="{3FF4591F-90F5-49D3-8627-48C35EFBCE3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45749" b="32822"/>
          <a:stretch/>
        </p:blipFill>
        <p:spPr>
          <a:xfrm>
            <a:off x="7965537" y="3822542"/>
            <a:ext cx="714782" cy="943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7533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15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049540E-051F-4EDD-96F0-1EC22004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dirty="0"/>
              <a:t>PROGRAM: AYO GURU BELAJAR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2681CDE-812E-4427-9251-AA808D66438E}"/>
              </a:ext>
            </a:extLst>
          </p:cNvPr>
          <p:cNvGrpSpPr/>
          <p:nvPr/>
        </p:nvGrpSpPr>
        <p:grpSpPr>
          <a:xfrm>
            <a:off x="242454" y="1273867"/>
            <a:ext cx="8676694" cy="3312890"/>
            <a:chOff x="533400" y="1362670"/>
            <a:chExt cx="11263499" cy="4653029"/>
          </a:xfrm>
        </p:grpSpPr>
        <p:sp>
          <p:nvSpPr>
            <p:cNvPr id="5" name="Google Shape;505;gf2f8774eae_6_55">
              <a:extLst>
                <a:ext uri="{FF2B5EF4-FFF2-40B4-BE49-F238E27FC236}">
                  <a16:creationId xmlns:a16="http://schemas.microsoft.com/office/drawing/2014/main" id="{5D5F26CB-957A-4BE4-81D7-183372E4B4AC}"/>
                </a:ext>
              </a:extLst>
            </p:cNvPr>
            <p:cNvSpPr txBox="1">
              <a:spLocks/>
            </p:cNvSpPr>
            <p:nvPr/>
          </p:nvSpPr>
          <p:spPr>
            <a:xfrm>
              <a:off x="735418" y="1362670"/>
              <a:ext cx="7646700" cy="700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spcBef>
                  <a:spcPts val="0"/>
                </a:spcBef>
                <a:buClrTx/>
                <a:buFont typeface="Arial" panose="020B0604020202020204" pitchFamily="34" charset="0"/>
                <a:buNone/>
              </a:pPr>
              <a:r>
                <a:rPr lang="en-US" sz="1200" b="1">
                  <a:solidFill>
                    <a:srgbClr val="013066"/>
                  </a:solidFill>
                </a:rPr>
                <a:t>Ayo Guru Belajar (Teacher Learning Program)</a:t>
              </a:r>
              <a:r>
                <a:rPr lang="en-US" sz="1200">
                  <a:solidFill>
                    <a:srgbClr val="013066"/>
                  </a:solidFill>
                </a:rPr>
                <a:t> facilitated teachers to learn topics that are relevant to the problems during and post Covid-19 pandemic faced by teachers.</a:t>
              </a:r>
            </a:p>
          </p:txBody>
        </p:sp>
        <p:pic>
          <p:nvPicPr>
            <p:cNvPr id="8" name="Google Shape;506;gf2f8774eae_6_55">
              <a:extLst>
                <a:ext uri="{FF2B5EF4-FFF2-40B4-BE49-F238E27FC236}">
                  <a16:creationId xmlns:a16="http://schemas.microsoft.com/office/drawing/2014/main" id="{51819ECD-ECDA-4ED1-AA8E-BB865CA421A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8991600" y="1371600"/>
              <a:ext cx="2667000" cy="2360243"/>
            </a:xfrm>
            <a:prstGeom prst="rect">
              <a:avLst/>
            </a:prstGeom>
            <a:noFill/>
            <a:ln>
              <a:noFill/>
            </a:ln>
            <a:effectLst>
              <a:outerShdw blurRad="190500" algn="tl" rotWithShape="0">
                <a:srgbClr val="000000">
                  <a:alpha val="69803"/>
                </a:srgbClr>
              </a:outerShdw>
            </a:effectLst>
          </p:spPr>
        </p:pic>
        <p:sp>
          <p:nvSpPr>
            <p:cNvPr id="9" name="Google Shape;507;gf2f8774eae_6_55">
              <a:extLst>
                <a:ext uri="{FF2B5EF4-FFF2-40B4-BE49-F238E27FC236}">
                  <a16:creationId xmlns:a16="http://schemas.microsoft.com/office/drawing/2014/main" id="{37AB4CD4-1622-470E-8844-28524CD8B905}"/>
                </a:ext>
              </a:extLst>
            </p:cNvPr>
            <p:cNvSpPr txBox="1"/>
            <p:nvPr/>
          </p:nvSpPr>
          <p:spPr>
            <a:xfrm>
              <a:off x="658332" y="2364157"/>
              <a:ext cx="7800001" cy="9698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791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1200">
                  <a:solidFill>
                    <a:srgbClr val="013066"/>
                  </a:solidFill>
                  <a:latin typeface="Arial"/>
                  <a:ea typeface="Arial"/>
                  <a:cs typeface="Arial"/>
                  <a:sym typeface="Arial"/>
                </a:rPr>
                <a:t>The Teacher Learning Program is designed based on the principles of </a:t>
              </a:r>
              <a:r>
                <a:rPr lang="en-US" sz="1200" b="1">
                  <a:solidFill>
                    <a:srgbClr val="013066"/>
                  </a:solidFill>
                  <a:latin typeface="Arial"/>
                  <a:ea typeface="Arial"/>
                  <a:cs typeface="Arial"/>
                  <a:sym typeface="Arial"/>
                </a:rPr>
                <a:t>relevance, freedom to learn, flexible, visuals for learning and adaptive technology</a:t>
              </a:r>
              <a:r>
                <a:rPr lang="en-US" sz="1200">
                  <a:solidFill>
                    <a:srgbClr val="013066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000">
                <a:solidFill>
                  <a:srgbClr val="013066"/>
                </a:solidFill>
              </a:endParaRPr>
            </a:p>
          </p:txBody>
        </p:sp>
        <p:sp>
          <p:nvSpPr>
            <p:cNvPr id="10" name="Google Shape;508;gf2f8774eae_6_55">
              <a:extLst>
                <a:ext uri="{FF2B5EF4-FFF2-40B4-BE49-F238E27FC236}">
                  <a16:creationId xmlns:a16="http://schemas.microsoft.com/office/drawing/2014/main" id="{C47F1763-71D7-4E05-B414-0167163688F5}"/>
                </a:ext>
              </a:extLst>
            </p:cNvPr>
            <p:cNvSpPr txBox="1"/>
            <p:nvPr/>
          </p:nvSpPr>
          <p:spPr>
            <a:xfrm>
              <a:off x="609600" y="3505199"/>
              <a:ext cx="10820400" cy="4097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791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1200">
                  <a:solidFill>
                    <a:srgbClr val="013066"/>
                  </a:solidFill>
                  <a:latin typeface="Arial"/>
                  <a:ea typeface="Arial"/>
                  <a:cs typeface="Arial"/>
                  <a:sym typeface="Arial"/>
                </a:rPr>
                <a:t>The Teacher Learning program has developed series of modules: </a:t>
              </a:r>
              <a:endParaRPr sz="1000">
                <a:solidFill>
                  <a:srgbClr val="013066"/>
                </a:solidFill>
              </a:endParaRPr>
            </a:p>
          </p:txBody>
        </p:sp>
        <p:sp>
          <p:nvSpPr>
            <p:cNvPr id="11" name="Google Shape;509;gf2f8774eae_6_55">
              <a:extLst>
                <a:ext uri="{FF2B5EF4-FFF2-40B4-BE49-F238E27FC236}">
                  <a16:creationId xmlns:a16="http://schemas.microsoft.com/office/drawing/2014/main" id="{FBB3E338-54CF-4CFB-8F8D-546BE074E7AF}"/>
                </a:ext>
              </a:extLst>
            </p:cNvPr>
            <p:cNvSpPr txBox="1"/>
            <p:nvPr/>
          </p:nvSpPr>
          <p:spPr>
            <a:xfrm>
              <a:off x="5867398" y="4093306"/>
              <a:ext cx="5929501" cy="12499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4163" lvl="1" indent="-171450" algn="just">
                <a:lnSpc>
                  <a:spcPct val="107916"/>
                </a:lnSpc>
                <a:buClr>
                  <a:srgbClr val="013066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13066"/>
                  </a:solidFill>
                </a:rPr>
                <a:t>Inclusive Education;</a:t>
              </a:r>
              <a:endParaRPr sz="1200" dirty="0">
                <a:solidFill>
                  <a:srgbClr val="013066"/>
                </a:solidFill>
              </a:endParaRPr>
            </a:p>
            <a:p>
              <a:pPr marL="284163" lvl="1" indent="-171450" algn="just">
                <a:lnSpc>
                  <a:spcPct val="107916"/>
                </a:lnSpc>
                <a:buClr>
                  <a:srgbClr val="013066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13066"/>
                  </a:solidFill>
                </a:rPr>
                <a:t>Non Technical aspect in Technology Adaptation Capability;</a:t>
              </a:r>
              <a:endParaRPr sz="1200" dirty="0">
                <a:solidFill>
                  <a:srgbClr val="013066"/>
                </a:solidFill>
              </a:endParaRPr>
            </a:p>
            <a:p>
              <a:pPr marL="284163" lvl="1" indent="-171450" algn="just">
                <a:lnSpc>
                  <a:spcPct val="107916"/>
                </a:lnSpc>
                <a:buClr>
                  <a:srgbClr val="013066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13066"/>
                  </a:solidFill>
                </a:rPr>
                <a:t>Learning Guideline for the 2021/2022 Academic Year;</a:t>
              </a:r>
              <a:endParaRPr sz="1200" dirty="0">
                <a:solidFill>
                  <a:srgbClr val="013066"/>
                </a:solidFill>
              </a:endParaRPr>
            </a:p>
            <a:p>
              <a:pPr marL="284163" lvl="1" indent="-171450" algn="just">
                <a:lnSpc>
                  <a:spcPct val="107916"/>
                </a:lnSpc>
                <a:buClr>
                  <a:srgbClr val="013066"/>
                </a:buClr>
                <a:buSzPct val="100000"/>
                <a:buFont typeface="Arial" panose="020B0604020202020204" pitchFamily="34" charset="0"/>
                <a:buChar char="•"/>
              </a:pPr>
              <a:endParaRPr sz="1200" dirty="0">
                <a:solidFill>
                  <a:srgbClr val="013066"/>
                </a:solidFill>
              </a:endParaRPr>
            </a:p>
          </p:txBody>
        </p:sp>
        <p:sp>
          <p:nvSpPr>
            <p:cNvPr id="12" name="Google Shape;510;gf2f8774eae_6_55">
              <a:extLst>
                <a:ext uri="{FF2B5EF4-FFF2-40B4-BE49-F238E27FC236}">
                  <a16:creationId xmlns:a16="http://schemas.microsoft.com/office/drawing/2014/main" id="{2A958D3A-8B64-4DC8-ADAF-5DAB7F3DFBA6}"/>
                </a:ext>
              </a:extLst>
            </p:cNvPr>
            <p:cNvSpPr txBox="1"/>
            <p:nvPr/>
          </p:nvSpPr>
          <p:spPr>
            <a:xfrm>
              <a:off x="533400" y="3940906"/>
              <a:ext cx="5181601" cy="20747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4163" lvl="1" indent="-171450" algn="just">
                <a:buClr>
                  <a:srgbClr val="013066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13066"/>
                  </a:solidFill>
                  <a:latin typeface="Arial"/>
                  <a:ea typeface="Arial"/>
                  <a:cs typeface="Arial"/>
                  <a:sym typeface="Arial"/>
                </a:rPr>
                <a:t>Covid-19 pandemic;</a:t>
              </a:r>
              <a:endParaRPr sz="1000" dirty="0">
                <a:solidFill>
                  <a:srgbClr val="013066"/>
                </a:solidFill>
              </a:endParaRPr>
            </a:p>
            <a:p>
              <a:pPr marL="284163" lvl="1" indent="-171450" algn="just">
                <a:buClr>
                  <a:srgbClr val="013066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13066"/>
                  </a:solidFill>
                  <a:latin typeface="Arial"/>
                  <a:ea typeface="Arial"/>
                  <a:cs typeface="Arial"/>
                  <a:sym typeface="Arial"/>
                </a:rPr>
                <a:t>Life Skills Education;</a:t>
              </a:r>
              <a:endParaRPr sz="1000" dirty="0">
                <a:solidFill>
                  <a:srgbClr val="013066"/>
                </a:solidFill>
              </a:endParaRPr>
            </a:p>
            <a:p>
              <a:pPr marL="284163" lvl="1" indent="-171450" algn="just">
                <a:buClr>
                  <a:srgbClr val="013066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13066"/>
                  </a:solidFill>
                  <a:latin typeface="Arial"/>
                  <a:ea typeface="Arial"/>
                  <a:cs typeface="Arial"/>
                  <a:sym typeface="Arial"/>
                </a:rPr>
                <a:t>Minimum Competency Assessment;</a:t>
              </a:r>
              <a:endParaRPr sz="1000" dirty="0">
                <a:solidFill>
                  <a:srgbClr val="013066"/>
                </a:solidFill>
              </a:endParaRPr>
            </a:p>
            <a:p>
              <a:pPr marL="284163" lvl="1" indent="-171450" algn="just">
                <a:lnSpc>
                  <a:spcPct val="107916"/>
                </a:lnSpc>
                <a:buClr>
                  <a:srgbClr val="013066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13066"/>
                  </a:solidFill>
                  <a:latin typeface="Arial"/>
                  <a:ea typeface="Arial"/>
                  <a:cs typeface="Arial"/>
                  <a:sym typeface="Arial"/>
                </a:rPr>
                <a:t>Self-Learning series for Prospective ASN PPPK teachers (Government Employees with Work Agreement);</a:t>
              </a:r>
              <a:endParaRPr sz="1000" dirty="0">
                <a:solidFill>
                  <a:srgbClr val="013066"/>
                </a:solidFill>
              </a:endParaRPr>
            </a:p>
            <a:p>
              <a:pPr marL="284163" lvl="1" indent="-171450" algn="just">
                <a:lnSpc>
                  <a:spcPct val="107916"/>
                </a:lnSpc>
                <a:buClr>
                  <a:srgbClr val="013066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13066"/>
                  </a:solidFill>
                  <a:latin typeface="Arial"/>
                  <a:ea typeface="Arial"/>
                  <a:cs typeface="Arial"/>
                  <a:sym typeface="Arial"/>
                </a:rPr>
                <a:t>Early Childhood Education;</a:t>
              </a:r>
              <a:endParaRPr sz="1000" dirty="0">
                <a:solidFill>
                  <a:srgbClr val="01306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9876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16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049540E-051F-4EDD-96F0-1EC22004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dirty="0"/>
              <a:t>PROGRAM: AYO GURU BERBAGI</a:t>
            </a:r>
          </a:p>
        </p:txBody>
      </p:sp>
      <p:sp>
        <p:nvSpPr>
          <p:cNvPr id="5" name="Google Shape;516;gf2f8774eae_6_67">
            <a:extLst>
              <a:ext uri="{FF2B5EF4-FFF2-40B4-BE49-F238E27FC236}">
                <a16:creationId xmlns:a16="http://schemas.microsoft.com/office/drawing/2014/main" id="{4F166F9D-22A4-497F-8980-E4066A298AB8}"/>
              </a:ext>
            </a:extLst>
          </p:cNvPr>
          <p:cNvSpPr txBox="1">
            <a:spLocks/>
          </p:cNvSpPr>
          <p:nvPr/>
        </p:nvSpPr>
        <p:spPr>
          <a:xfrm>
            <a:off x="2908448" y="1151410"/>
            <a:ext cx="5769527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ClrTx/>
              <a:buFont typeface="Arial" panose="020B0604020202020204" pitchFamily="34" charset="0"/>
              <a:buNone/>
            </a:pPr>
            <a:r>
              <a:rPr lang="en-US" sz="1200" b="1" dirty="0">
                <a:solidFill>
                  <a:srgbClr val="013066"/>
                </a:solidFill>
              </a:rPr>
              <a:t>Ayo Guru </a:t>
            </a:r>
            <a:r>
              <a:rPr lang="en-US" sz="1200" b="1" dirty="0" err="1">
                <a:solidFill>
                  <a:srgbClr val="013066"/>
                </a:solidFill>
              </a:rPr>
              <a:t>Berbagi</a:t>
            </a:r>
            <a:r>
              <a:rPr lang="en-US" sz="1200" b="1" dirty="0">
                <a:solidFill>
                  <a:srgbClr val="013066"/>
                </a:solidFill>
              </a:rPr>
              <a:t> (Teacher Sharing Program)</a:t>
            </a:r>
            <a:r>
              <a:rPr lang="en-US" sz="1200" dirty="0">
                <a:solidFill>
                  <a:srgbClr val="013066"/>
                </a:solidFill>
              </a:rPr>
              <a:t> is a crowdsourcing forum for and from educators to </a:t>
            </a:r>
            <a:r>
              <a:rPr lang="en-US" sz="1200" b="1" dirty="0">
                <a:solidFill>
                  <a:srgbClr val="013066"/>
                </a:solidFill>
              </a:rPr>
              <a:t>share ideas</a:t>
            </a:r>
            <a:r>
              <a:rPr lang="en-US" sz="1200" dirty="0">
                <a:solidFill>
                  <a:srgbClr val="013066"/>
                </a:solidFill>
              </a:rPr>
              <a:t> in organizing teaching and learning processes during the pandemic, either by offline, online, or mixed methods. </a:t>
            </a:r>
            <a:endParaRPr lang="en-US" sz="1600" dirty="0">
              <a:solidFill>
                <a:srgbClr val="013066"/>
              </a:solidFill>
            </a:endParaRPr>
          </a:p>
        </p:txBody>
      </p:sp>
      <p:pic>
        <p:nvPicPr>
          <p:cNvPr id="8" name="Google Shape;517;gf2f8774eae_6_67">
            <a:extLst>
              <a:ext uri="{FF2B5EF4-FFF2-40B4-BE49-F238E27FC236}">
                <a16:creationId xmlns:a16="http://schemas.microsoft.com/office/drawing/2014/main" id="{15D8C0E2-A645-4686-9D49-36E4C32B179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2675" y="1118141"/>
            <a:ext cx="2036443" cy="17384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Google Shape;518;gf2f8774eae_6_67">
            <a:extLst>
              <a:ext uri="{FF2B5EF4-FFF2-40B4-BE49-F238E27FC236}">
                <a16:creationId xmlns:a16="http://schemas.microsoft.com/office/drawing/2014/main" id="{20EE4AC5-AE8C-4158-A4CF-AE2322C77DE0}"/>
              </a:ext>
            </a:extLst>
          </p:cNvPr>
          <p:cNvSpPr txBox="1"/>
          <p:nvPr/>
        </p:nvSpPr>
        <p:spPr>
          <a:xfrm>
            <a:off x="2836650" y="2128621"/>
            <a:ext cx="5884675" cy="491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120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Teachers were stimulated to share their lesson plans, learning materials/resources, and articles for reflecting their teaching practices.</a:t>
            </a:r>
            <a:endParaRPr sz="1000">
              <a:solidFill>
                <a:srgbClr val="013066"/>
              </a:solidFill>
            </a:endParaRPr>
          </a:p>
        </p:txBody>
      </p:sp>
      <p:sp>
        <p:nvSpPr>
          <p:cNvPr id="10" name="Google Shape;519;gf2f8774eae_6_67">
            <a:extLst>
              <a:ext uri="{FF2B5EF4-FFF2-40B4-BE49-F238E27FC236}">
                <a16:creationId xmlns:a16="http://schemas.microsoft.com/office/drawing/2014/main" id="{7F8BA772-6024-4B8F-AB1E-317BE4B2BA50}"/>
              </a:ext>
            </a:extLst>
          </p:cNvPr>
          <p:cNvSpPr txBox="1"/>
          <p:nvPr/>
        </p:nvSpPr>
        <p:spPr>
          <a:xfrm>
            <a:off x="4074350" y="3118013"/>
            <a:ext cx="452898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1200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Both </a:t>
            </a:r>
            <a:r>
              <a:rPr lang="en-US" sz="1200" b="1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Ayo Guru </a:t>
            </a:r>
            <a:r>
              <a:rPr lang="en-US" sz="1200" b="1" dirty="0" err="1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Belajar</a:t>
            </a:r>
            <a:r>
              <a:rPr lang="en-US" sz="1200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-US" sz="1200" b="1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Ayo Guru </a:t>
            </a:r>
            <a:r>
              <a:rPr lang="en-US" sz="1200" b="1" dirty="0" err="1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Berbagi</a:t>
            </a:r>
            <a:r>
              <a:rPr lang="en-US" sz="1200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 programs were designed to facilitate learning and sharing so that </a:t>
            </a:r>
            <a:r>
              <a:rPr lang="en-US" sz="1200" b="1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Indonesian children get the best education from the best teachers</a:t>
            </a:r>
            <a:r>
              <a:rPr lang="en-US" sz="1200" dirty="0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000" dirty="0">
              <a:solidFill>
                <a:srgbClr val="013066"/>
              </a:solidFill>
            </a:endParaRPr>
          </a:p>
        </p:txBody>
      </p:sp>
      <p:sp>
        <p:nvSpPr>
          <p:cNvPr id="11" name="Google Shape;520;gf2f8774eae_6_67">
            <a:extLst>
              <a:ext uri="{FF2B5EF4-FFF2-40B4-BE49-F238E27FC236}">
                <a16:creationId xmlns:a16="http://schemas.microsoft.com/office/drawing/2014/main" id="{B127FE58-DCBE-45B3-AB54-110D88E0099F}"/>
              </a:ext>
            </a:extLst>
          </p:cNvPr>
          <p:cNvSpPr/>
          <p:nvPr/>
        </p:nvSpPr>
        <p:spPr>
          <a:xfrm>
            <a:off x="3758539" y="2812299"/>
            <a:ext cx="5160609" cy="1272021"/>
          </a:xfrm>
          <a:prstGeom prst="roundRect">
            <a:avLst>
              <a:gd name="adj" fmla="val 11452"/>
            </a:avLst>
          </a:prstGeom>
          <a:noFill/>
          <a:ln w="1270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13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oogle Shape;521;gf2f8774eae_6_67">
            <a:extLst>
              <a:ext uri="{FF2B5EF4-FFF2-40B4-BE49-F238E27FC236}">
                <a16:creationId xmlns:a16="http://schemas.microsoft.com/office/drawing/2014/main" id="{717B789D-C311-4A83-AC7C-CE903199A7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217" t="19625" r="58149" b="55927"/>
          <a:stretch/>
        </p:blipFill>
        <p:spPr>
          <a:xfrm>
            <a:off x="3921748" y="2887435"/>
            <a:ext cx="237565" cy="182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22;gf2f8774eae_6_67">
            <a:extLst>
              <a:ext uri="{FF2B5EF4-FFF2-40B4-BE49-F238E27FC236}">
                <a16:creationId xmlns:a16="http://schemas.microsoft.com/office/drawing/2014/main" id="{C0E90FBE-8907-44CD-96D0-7FC663FDE7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217" t="19625" r="58149" b="55927"/>
          <a:stretch/>
        </p:blipFill>
        <p:spPr>
          <a:xfrm rot="10800000">
            <a:off x="8559194" y="3839618"/>
            <a:ext cx="237565" cy="18253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523;gf2f8774eae_6_67">
            <a:extLst>
              <a:ext uri="{FF2B5EF4-FFF2-40B4-BE49-F238E27FC236}">
                <a16:creationId xmlns:a16="http://schemas.microsoft.com/office/drawing/2014/main" id="{E85A35E3-A44D-40AD-923E-A41EFA2C94F0}"/>
              </a:ext>
            </a:extLst>
          </p:cNvPr>
          <p:cNvSpPr txBox="1"/>
          <p:nvPr/>
        </p:nvSpPr>
        <p:spPr>
          <a:xfrm>
            <a:off x="368461" y="3823134"/>
            <a:ext cx="549045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b="1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Because we believe,  </a:t>
            </a:r>
            <a:endParaRPr sz="1000">
              <a:solidFill>
                <a:srgbClr val="013066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b="1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the Spirit of Learning and Sharing is </a:t>
            </a:r>
            <a:endParaRPr sz="1000">
              <a:solidFill>
                <a:srgbClr val="013066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b="1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rPr>
              <a:t>the Spirit of Indonesian Teachers!</a:t>
            </a:r>
            <a:endParaRPr sz="1000">
              <a:solidFill>
                <a:srgbClr val="013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193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D3D123-E38F-4D8C-83B7-CDC450D94576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17</a:t>
            </a:fld>
            <a:endParaRPr lang="e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7F3F7-11E5-4E55-88DA-6F3FB3CAC2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879" y="4851400"/>
            <a:ext cx="3356957" cy="184500"/>
          </a:xfrm>
        </p:spPr>
        <p:txBody>
          <a:bodyPr/>
          <a:lstStyle/>
          <a:p>
            <a:endParaRPr lang="en-ID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351A27-1C5F-45AC-B14E-6150E5C64892}"/>
              </a:ext>
            </a:extLst>
          </p:cNvPr>
          <p:cNvGrpSpPr/>
          <p:nvPr/>
        </p:nvGrpSpPr>
        <p:grpSpPr>
          <a:xfrm>
            <a:off x="1066131" y="1277989"/>
            <a:ext cx="7418138" cy="2886127"/>
            <a:chOff x="371364" y="1736812"/>
            <a:chExt cx="11449272" cy="399644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3C83CE0-85C2-4A8E-85E4-781EF1A15784}"/>
                </a:ext>
              </a:extLst>
            </p:cNvPr>
            <p:cNvGrpSpPr/>
            <p:nvPr/>
          </p:nvGrpSpPr>
          <p:grpSpPr>
            <a:xfrm>
              <a:off x="371364" y="1736812"/>
              <a:ext cx="11449272" cy="3996444"/>
              <a:chOff x="371364" y="1628800"/>
              <a:chExt cx="11449272" cy="3162823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3789674F-94A8-4576-BB7C-659D2658E975}"/>
                  </a:ext>
                </a:extLst>
              </p:cNvPr>
              <p:cNvSpPr/>
              <p:nvPr/>
            </p:nvSpPr>
            <p:spPr>
              <a:xfrm>
                <a:off x="371364" y="3254509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Current Condition of English Teacher in Indonesia</a:t>
                </a: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B1B9451-EB3F-459C-9882-723342B8E33A}"/>
                  </a:ext>
                </a:extLst>
              </p:cNvPr>
              <p:cNvSpPr/>
              <p:nvPr/>
            </p:nvSpPr>
            <p:spPr>
              <a:xfrm>
                <a:off x="371364" y="2441655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Teacher Learning and Sharing Program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0C033689-7D93-4F42-8606-3E086D9D76B7}"/>
                  </a:ext>
                </a:extLst>
              </p:cNvPr>
              <p:cNvSpPr/>
              <p:nvPr/>
            </p:nvSpPr>
            <p:spPr>
              <a:xfrm>
                <a:off x="371364" y="1628800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Teacher Education and Professional Development</a:t>
                </a: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BA626393-2042-4D24-B497-D94B26801671}"/>
                  </a:ext>
                </a:extLst>
              </p:cNvPr>
              <p:cNvSpPr/>
              <p:nvPr/>
            </p:nvSpPr>
            <p:spPr>
              <a:xfrm>
                <a:off x="371364" y="4077072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Challenges for Future</a:t>
                </a:r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BAED8BA-F36A-4491-8A07-58EB561335E4}"/>
                </a:ext>
              </a:extLst>
            </p:cNvPr>
            <p:cNvSpPr/>
            <p:nvPr/>
          </p:nvSpPr>
          <p:spPr>
            <a:xfrm>
              <a:off x="443372" y="1948407"/>
              <a:ext cx="360039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BCC11AD-725E-4162-BA9A-9A0A9FAAD163}"/>
                </a:ext>
              </a:extLst>
            </p:cNvPr>
            <p:cNvSpPr/>
            <p:nvPr/>
          </p:nvSpPr>
          <p:spPr>
            <a:xfrm>
              <a:off x="443372" y="3030191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BA40989-DBA9-412A-8BF5-400A1748D3F9}"/>
                </a:ext>
              </a:extLst>
            </p:cNvPr>
            <p:cNvSpPr/>
            <p:nvPr/>
          </p:nvSpPr>
          <p:spPr>
            <a:xfrm>
              <a:off x="443372" y="3966295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CD32903-29B1-4466-8061-9D485FEDB01B}"/>
                </a:ext>
              </a:extLst>
            </p:cNvPr>
            <p:cNvSpPr/>
            <p:nvPr/>
          </p:nvSpPr>
          <p:spPr>
            <a:xfrm>
              <a:off x="443372" y="5013176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Google Shape;1250;p159">
            <a:extLst>
              <a:ext uri="{FF2B5EF4-FFF2-40B4-BE49-F238E27FC236}">
                <a16:creationId xmlns:a16="http://schemas.microsoft.com/office/drawing/2014/main" id="{47CA256A-568A-4B1E-B61B-5D39050D1E5E}"/>
              </a:ext>
            </a:extLst>
          </p:cNvPr>
          <p:cNvSpPr txBox="1"/>
          <p:nvPr/>
        </p:nvSpPr>
        <p:spPr>
          <a:xfrm>
            <a:off x="98970" y="201597"/>
            <a:ext cx="8799224" cy="562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88900" algn="ctr">
              <a:buClr>
                <a:srgbClr val="002060"/>
              </a:buClr>
              <a:buSzPts val="1800"/>
            </a:pPr>
            <a:r>
              <a:rPr lang="en-ID" sz="2000" b="1" dirty="0">
                <a:solidFill>
                  <a:srgbClr val="002060"/>
                </a:solidFill>
              </a:rPr>
              <a:t>OVERVIEW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715210-14E5-470D-AD1B-46BF1C1D00DC}"/>
              </a:ext>
            </a:extLst>
          </p:cNvPr>
          <p:cNvSpPr txBox="1"/>
          <p:nvPr/>
        </p:nvSpPr>
        <p:spPr>
          <a:xfrm>
            <a:off x="148665" y="-9427"/>
            <a:ext cx="28579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3"/>
                </a:solidFill>
              </a:rPr>
              <a:t>&lt;ON-PAGE TRACKER&gt;</a:t>
            </a:r>
            <a:endParaRPr lang="en-ID" sz="1050" dirty="0">
              <a:solidFill>
                <a:schemeClr val="accent3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995088-5583-4D9B-BC64-F04BAB5B4541}"/>
              </a:ext>
            </a:extLst>
          </p:cNvPr>
          <p:cNvSpPr txBox="1"/>
          <p:nvPr/>
        </p:nvSpPr>
        <p:spPr>
          <a:xfrm>
            <a:off x="7895303" y="-9427"/>
            <a:ext cx="11779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3"/>
                </a:solidFill>
              </a:rPr>
              <a:t>&lt;STICKER&gt;</a:t>
            </a:r>
            <a:endParaRPr lang="en-ID" sz="1050" dirty="0">
              <a:solidFill>
                <a:schemeClr val="accent3"/>
              </a:solidFill>
            </a:endParaRPr>
          </a:p>
        </p:txBody>
      </p:sp>
      <p:sp>
        <p:nvSpPr>
          <p:cNvPr id="19" name="Google Shape;268;p3">
            <a:extLst>
              <a:ext uri="{FF2B5EF4-FFF2-40B4-BE49-F238E27FC236}">
                <a16:creationId xmlns:a16="http://schemas.microsoft.com/office/drawing/2014/main" id="{1AC42373-FF8C-475F-A151-CC8A5B6E6C43}"/>
              </a:ext>
            </a:extLst>
          </p:cNvPr>
          <p:cNvSpPr/>
          <p:nvPr/>
        </p:nvSpPr>
        <p:spPr>
          <a:xfrm>
            <a:off x="659731" y="2901342"/>
            <a:ext cx="319398" cy="372304"/>
          </a:xfrm>
          <a:custGeom>
            <a:avLst/>
            <a:gdLst/>
            <a:ahLst/>
            <a:cxnLst/>
            <a:rect l="l" t="t" r="r" b="b"/>
            <a:pathLst>
              <a:path w="414019" h="482600" extrusionOk="0">
                <a:moveTo>
                  <a:pt x="0" y="0"/>
                </a:moveTo>
                <a:lnTo>
                  <a:pt x="0" y="482600"/>
                </a:lnTo>
                <a:lnTo>
                  <a:pt x="414019" y="24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1430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18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049540E-051F-4EDD-96F0-1EC22004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/>
              <a:t>ENGLISH TEACHER IN INDONESIA</a:t>
            </a:r>
          </a:p>
        </p:txBody>
      </p:sp>
      <p:sp>
        <p:nvSpPr>
          <p:cNvPr id="9" name="Google Shape;439;gf2f8774eae_0_6">
            <a:extLst>
              <a:ext uri="{FF2B5EF4-FFF2-40B4-BE49-F238E27FC236}">
                <a16:creationId xmlns:a16="http://schemas.microsoft.com/office/drawing/2014/main" id="{A9A10FFE-8FAC-405F-A26F-E12DB955DE0E}"/>
              </a:ext>
            </a:extLst>
          </p:cNvPr>
          <p:cNvSpPr/>
          <p:nvPr/>
        </p:nvSpPr>
        <p:spPr>
          <a:xfrm>
            <a:off x="299719" y="987056"/>
            <a:ext cx="8544561" cy="33656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9250" lvl="0" indent="-342900">
              <a:lnSpc>
                <a:spcPct val="150000"/>
              </a:lnSpc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3066"/>
                </a:solidFill>
                <a:latin typeface="+mj-lt"/>
                <a:ea typeface="Calibri"/>
                <a:cs typeface="Calibri"/>
                <a:sym typeface="Calibri"/>
              </a:rPr>
              <a:t>In 2021, 2041 English Teachers participated in in-service teacher professional education </a:t>
            </a:r>
          </a:p>
          <a:p>
            <a:pPr marL="349250" lvl="0" indent="-342900">
              <a:lnSpc>
                <a:spcPct val="150000"/>
              </a:lnSpc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3066"/>
                </a:solidFill>
                <a:latin typeface="+mj-lt"/>
                <a:ea typeface="Calibri"/>
                <a:cs typeface="Calibri"/>
                <a:sym typeface="Calibri"/>
              </a:rPr>
              <a:t>Working with the British Council, we assessed the proficiency of English language. 400 teachers participated.</a:t>
            </a:r>
          </a:p>
          <a:p>
            <a:pPr marL="349250" lvl="0" indent="-342900">
              <a:lnSpc>
                <a:spcPct val="150000"/>
              </a:lnSpc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3066"/>
                </a:solidFill>
                <a:latin typeface="+mj-lt"/>
                <a:ea typeface="Calibri"/>
                <a:cs typeface="Calibri"/>
                <a:sym typeface="Calibri"/>
              </a:rPr>
              <a:t>Results show the need for improving English teacher ability in English proficiency.</a:t>
            </a:r>
            <a:endParaRPr sz="2000" dirty="0">
              <a:solidFill>
                <a:srgbClr val="013066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1240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19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Google Shape;559;gf2f87755ee_2_60">
            <a:extLst>
              <a:ext uri="{FF2B5EF4-FFF2-40B4-BE49-F238E27FC236}">
                <a16:creationId xmlns:a16="http://schemas.microsoft.com/office/drawing/2014/main" id="{4475E12E-D609-43F0-80AF-1D52FEE6CDB5}"/>
              </a:ext>
            </a:extLst>
          </p:cNvPr>
          <p:cNvSpPr txBox="1">
            <a:spLocks/>
          </p:cNvSpPr>
          <p:nvPr/>
        </p:nvSpPr>
        <p:spPr>
          <a:xfrm>
            <a:off x="4022909" y="668214"/>
            <a:ext cx="4137418" cy="803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3F3F3F"/>
              </a:buClr>
              <a:buSzPts val="5300"/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13066"/>
                </a:solidFill>
              </a:rPr>
              <a:t>RESULT </a:t>
            </a:r>
            <a:r>
              <a:rPr lang="en-US" sz="2000" b="1" dirty="0">
                <a:solidFill>
                  <a:srgbClr val="013066"/>
                </a:solidFill>
              </a:rPr>
              <a:t>(N=400)</a:t>
            </a:r>
            <a:endParaRPr lang="en-US" sz="2000" b="1" dirty="0">
              <a:solidFill>
                <a:srgbClr val="013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560;gf2f87755ee_2_60">
            <a:extLst>
              <a:ext uri="{FF2B5EF4-FFF2-40B4-BE49-F238E27FC236}">
                <a16:creationId xmlns:a16="http://schemas.microsoft.com/office/drawing/2014/main" id="{994776DD-CA4D-4682-A0D5-AD6633514A2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9390" r="20259"/>
          <a:stretch/>
        </p:blipFill>
        <p:spPr>
          <a:xfrm>
            <a:off x="282080" y="1552448"/>
            <a:ext cx="2675866" cy="2746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61;gf2f87755ee_2_60">
            <a:extLst>
              <a:ext uri="{FF2B5EF4-FFF2-40B4-BE49-F238E27FC236}">
                <a16:creationId xmlns:a16="http://schemas.microsoft.com/office/drawing/2014/main" id="{BDD413EE-58F6-49D7-AA5A-4F8985D6C2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1478" r="14689"/>
          <a:stretch/>
        </p:blipFill>
        <p:spPr>
          <a:xfrm>
            <a:off x="476419" y="202337"/>
            <a:ext cx="530038" cy="465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63;gf2f87755ee_2_60">
            <a:extLst>
              <a:ext uri="{FF2B5EF4-FFF2-40B4-BE49-F238E27FC236}">
                <a16:creationId xmlns:a16="http://schemas.microsoft.com/office/drawing/2014/main" id="{09E9C31D-19E3-4BEC-A174-F9754A7B083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9418" y="1665439"/>
            <a:ext cx="5738990" cy="2477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62;gf2f87755ee_2_60" descr="From Afghanistan to Zimbabwe: Taking Computer Based Testing to the wider  world. A guest article by the British Council - E-assessment">
            <a:extLst>
              <a:ext uri="{FF2B5EF4-FFF2-40B4-BE49-F238E27FC236}">
                <a16:creationId xmlns:a16="http://schemas.microsoft.com/office/drawing/2014/main" id="{E2C1686D-CBC5-4EAA-A88D-9B0D4D627AE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7956" y="148551"/>
            <a:ext cx="1481431" cy="63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5791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D3D123-E38F-4D8C-83B7-CDC450D94576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20</a:t>
            </a:fld>
            <a:endParaRPr lang="e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7F3F7-11E5-4E55-88DA-6F3FB3CAC2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879" y="4851400"/>
            <a:ext cx="3356957" cy="184500"/>
          </a:xfrm>
        </p:spPr>
        <p:txBody>
          <a:bodyPr/>
          <a:lstStyle/>
          <a:p>
            <a:endParaRPr lang="en-ID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351A27-1C5F-45AC-B14E-6150E5C64892}"/>
              </a:ext>
            </a:extLst>
          </p:cNvPr>
          <p:cNvGrpSpPr/>
          <p:nvPr/>
        </p:nvGrpSpPr>
        <p:grpSpPr>
          <a:xfrm>
            <a:off x="1066131" y="1277989"/>
            <a:ext cx="7418138" cy="2886127"/>
            <a:chOff x="371364" y="1736812"/>
            <a:chExt cx="11449272" cy="399644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3C83CE0-85C2-4A8E-85E4-781EF1A15784}"/>
                </a:ext>
              </a:extLst>
            </p:cNvPr>
            <p:cNvGrpSpPr/>
            <p:nvPr/>
          </p:nvGrpSpPr>
          <p:grpSpPr>
            <a:xfrm>
              <a:off x="371364" y="1736812"/>
              <a:ext cx="11449272" cy="3996444"/>
              <a:chOff x="371364" y="1628800"/>
              <a:chExt cx="11449272" cy="3162823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3789674F-94A8-4576-BB7C-659D2658E975}"/>
                  </a:ext>
                </a:extLst>
              </p:cNvPr>
              <p:cNvSpPr/>
              <p:nvPr/>
            </p:nvSpPr>
            <p:spPr>
              <a:xfrm>
                <a:off x="371364" y="3254509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Current Condition of English Teacher in Indonesia</a:t>
                </a: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B1B9451-EB3F-459C-9882-723342B8E33A}"/>
                  </a:ext>
                </a:extLst>
              </p:cNvPr>
              <p:cNvSpPr/>
              <p:nvPr/>
            </p:nvSpPr>
            <p:spPr>
              <a:xfrm>
                <a:off x="371364" y="2441655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Teacher Learning and Sharing Program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0C033689-7D93-4F42-8606-3E086D9D76B7}"/>
                  </a:ext>
                </a:extLst>
              </p:cNvPr>
              <p:cNvSpPr/>
              <p:nvPr/>
            </p:nvSpPr>
            <p:spPr>
              <a:xfrm>
                <a:off x="371364" y="1628800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Teacher Education and Professional Development</a:t>
                </a: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BA626393-2042-4D24-B497-D94B26801671}"/>
                  </a:ext>
                </a:extLst>
              </p:cNvPr>
              <p:cNvSpPr/>
              <p:nvPr/>
            </p:nvSpPr>
            <p:spPr>
              <a:xfrm>
                <a:off x="371364" y="4077072"/>
                <a:ext cx="11449272" cy="71455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1638" lvl="2" defTabSz="913429" fontAlgn="base">
                  <a:spcBef>
                    <a:spcPts val="1837"/>
                  </a:spcBef>
                  <a:spcAft>
                    <a:spcPts val="1837"/>
                  </a:spcAft>
                  <a:buClr>
                    <a:srgbClr val="013066"/>
                  </a:buClr>
                  <a:buSzPct val="110000"/>
                  <a:defRPr/>
                </a:pPr>
                <a:r>
                  <a:rPr lang="en-US" sz="1800" b="1" dirty="0">
                    <a:solidFill>
                      <a:schemeClr val="tx1"/>
                    </a:solidFill>
                    <a:ea typeface="ＭＳ Ｐゴシック"/>
                  </a:rPr>
                  <a:t>Challenges for Future</a:t>
                </a:r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BAED8BA-F36A-4491-8A07-58EB561335E4}"/>
                </a:ext>
              </a:extLst>
            </p:cNvPr>
            <p:cNvSpPr/>
            <p:nvPr/>
          </p:nvSpPr>
          <p:spPr>
            <a:xfrm>
              <a:off x="443372" y="1948407"/>
              <a:ext cx="360039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BCC11AD-725E-4162-BA9A-9A0A9FAAD163}"/>
                </a:ext>
              </a:extLst>
            </p:cNvPr>
            <p:cNvSpPr/>
            <p:nvPr/>
          </p:nvSpPr>
          <p:spPr>
            <a:xfrm>
              <a:off x="443372" y="3030191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BA40989-DBA9-412A-8BF5-400A1748D3F9}"/>
                </a:ext>
              </a:extLst>
            </p:cNvPr>
            <p:cNvSpPr/>
            <p:nvPr/>
          </p:nvSpPr>
          <p:spPr>
            <a:xfrm>
              <a:off x="443372" y="3966295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CD32903-29B1-4466-8061-9D485FEDB01B}"/>
                </a:ext>
              </a:extLst>
            </p:cNvPr>
            <p:cNvSpPr/>
            <p:nvPr/>
          </p:nvSpPr>
          <p:spPr>
            <a:xfrm>
              <a:off x="443372" y="5013176"/>
              <a:ext cx="360040" cy="362805"/>
            </a:xfrm>
            <a:prstGeom prst="ellipse">
              <a:avLst/>
            </a:prstGeom>
            <a:solidFill>
              <a:srgbClr val="002060"/>
            </a:solidFill>
            <a:ln w="28575" cap="flat">
              <a:solidFill>
                <a:schemeClr val="bg1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90000"/>
                </a:lnSpc>
                <a:defRPr/>
              </a:pPr>
              <a:r>
                <a:rPr lang="en-US" sz="105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Google Shape;1250;p159">
            <a:extLst>
              <a:ext uri="{FF2B5EF4-FFF2-40B4-BE49-F238E27FC236}">
                <a16:creationId xmlns:a16="http://schemas.microsoft.com/office/drawing/2014/main" id="{47CA256A-568A-4B1E-B61B-5D39050D1E5E}"/>
              </a:ext>
            </a:extLst>
          </p:cNvPr>
          <p:cNvSpPr txBox="1"/>
          <p:nvPr/>
        </p:nvSpPr>
        <p:spPr>
          <a:xfrm>
            <a:off x="98970" y="201597"/>
            <a:ext cx="8799224" cy="562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88900" algn="ctr">
              <a:buClr>
                <a:srgbClr val="002060"/>
              </a:buClr>
              <a:buSzPts val="1800"/>
            </a:pPr>
            <a:r>
              <a:rPr lang="en-ID" sz="2000" b="1" dirty="0">
                <a:solidFill>
                  <a:srgbClr val="002060"/>
                </a:solidFill>
              </a:rPr>
              <a:t>OVERVIEW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715210-14E5-470D-AD1B-46BF1C1D00DC}"/>
              </a:ext>
            </a:extLst>
          </p:cNvPr>
          <p:cNvSpPr txBox="1"/>
          <p:nvPr/>
        </p:nvSpPr>
        <p:spPr>
          <a:xfrm>
            <a:off x="148665" y="-9427"/>
            <a:ext cx="28579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3"/>
                </a:solidFill>
              </a:rPr>
              <a:t>&lt;ON-PAGE TRACKER&gt;</a:t>
            </a:r>
            <a:endParaRPr lang="en-ID" sz="1050" dirty="0">
              <a:solidFill>
                <a:schemeClr val="accent3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995088-5583-4D9B-BC64-F04BAB5B4541}"/>
              </a:ext>
            </a:extLst>
          </p:cNvPr>
          <p:cNvSpPr txBox="1"/>
          <p:nvPr/>
        </p:nvSpPr>
        <p:spPr>
          <a:xfrm>
            <a:off x="7895303" y="-9427"/>
            <a:ext cx="11779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3"/>
                </a:solidFill>
              </a:rPr>
              <a:t>&lt;STICKER&gt;</a:t>
            </a:r>
            <a:endParaRPr lang="en-ID" sz="1050" dirty="0">
              <a:solidFill>
                <a:schemeClr val="accent3"/>
              </a:solidFill>
            </a:endParaRPr>
          </a:p>
        </p:txBody>
      </p:sp>
      <p:sp>
        <p:nvSpPr>
          <p:cNvPr id="19" name="Google Shape;268;p3">
            <a:extLst>
              <a:ext uri="{FF2B5EF4-FFF2-40B4-BE49-F238E27FC236}">
                <a16:creationId xmlns:a16="http://schemas.microsoft.com/office/drawing/2014/main" id="{1AC42373-FF8C-475F-A151-CC8A5B6E6C43}"/>
              </a:ext>
            </a:extLst>
          </p:cNvPr>
          <p:cNvSpPr/>
          <p:nvPr/>
        </p:nvSpPr>
        <p:spPr>
          <a:xfrm>
            <a:off x="659731" y="3588945"/>
            <a:ext cx="319398" cy="372304"/>
          </a:xfrm>
          <a:custGeom>
            <a:avLst/>
            <a:gdLst/>
            <a:ahLst/>
            <a:cxnLst/>
            <a:rect l="l" t="t" r="r" b="b"/>
            <a:pathLst>
              <a:path w="414019" h="482600" extrusionOk="0">
                <a:moveTo>
                  <a:pt x="0" y="0"/>
                </a:moveTo>
                <a:lnTo>
                  <a:pt x="0" y="482600"/>
                </a:lnTo>
                <a:lnTo>
                  <a:pt x="414019" y="24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3090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21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049540E-051F-4EDD-96F0-1EC22004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/>
              <a:t>TEACHER EDUCATION IN THE FUTURE</a:t>
            </a:r>
          </a:p>
        </p:txBody>
      </p:sp>
      <p:sp>
        <p:nvSpPr>
          <p:cNvPr id="9" name="Google Shape;439;gf2f8774eae_0_6">
            <a:extLst>
              <a:ext uri="{FF2B5EF4-FFF2-40B4-BE49-F238E27FC236}">
                <a16:creationId xmlns:a16="http://schemas.microsoft.com/office/drawing/2014/main" id="{A9A10FFE-8FAC-405F-A26F-E12DB955DE0E}"/>
              </a:ext>
            </a:extLst>
          </p:cNvPr>
          <p:cNvSpPr/>
          <p:nvPr/>
        </p:nvSpPr>
        <p:spPr>
          <a:xfrm>
            <a:off x="299719" y="987056"/>
            <a:ext cx="8544561" cy="33656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9250" lvl="0" indent="-342900">
              <a:lnSpc>
                <a:spcPct val="150000"/>
              </a:lnSpc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3066"/>
                </a:solidFill>
                <a:latin typeface="+mj-lt"/>
                <a:ea typeface="Calibri"/>
                <a:cs typeface="Calibri"/>
                <a:sym typeface="Calibri"/>
              </a:rPr>
              <a:t>Teacher educators should be more adaptive with technology and responsive to the changing world.</a:t>
            </a:r>
          </a:p>
          <a:p>
            <a:pPr marL="349250" lvl="0" indent="-342900">
              <a:lnSpc>
                <a:spcPct val="150000"/>
              </a:lnSpc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3066"/>
                </a:solidFill>
                <a:latin typeface="+mj-lt"/>
                <a:ea typeface="Calibri"/>
                <a:cs typeface="Calibri"/>
                <a:sym typeface="Calibri"/>
              </a:rPr>
              <a:t>The fast spreading of COVID-19 pandemic emerged the global consciousness that the world today is truly interconnected.  Teacher education, therefore, should stimulate teachers to have strong awareness related to multicultural, boundary-crossing, and inclusive education.</a:t>
            </a:r>
            <a:endParaRPr sz="2000" dirty="0">
              <a:solidFill>
                <a:srgbClr val="013066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9418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6B22F-83A3-46E4-B891-59A2CF6331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22</a:t>
            </a:fld>
            <a:endParaRPr lang="e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C3DCC6-5AF3-4D8F-AD74-2B748D032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049540E-051F-4EDD-96F0-1EC22004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/>
              <a:t>LESSON LEARNT</a:t>
            </a:r>
          </a:p>
        </p:txBody>
      </p:sp>
      <p:sp>
        <p:nvSpPr>
          <p:cNvPr id="9" name="Google Shape;439;gf2f8774eae_0_6">
            <a:extLst>
              <a:ext uri="{FF2B5EF4-FFF2-40B4-BE49-F238E27FC236}">
                <a16:creationId xmlns:a16="http://schemas.microsoft.com/office/drawing/2014/main" id="{A9A10FFE-8FAC-405F-A26F-E12DB955DE0E}"/>
              </a:ext>
            </a:extLst>
          </p:cNvPr>
          <p:cNvSpPr/>
          <p:nvPr/>
        </p:nvSpPr>
        <p:spPr>
          <a:xfrm>
            <a:off x="299719" y="1056369"/>
            <a:ext cx="8544561" cy="30307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9250" lvl="0" indent="-342900">
              <a:lnSpc>
                <a:spcPct val="150000"/>
              </a:lnSpc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13066"/>
                </a:solidFill>
                <a:latin typeface="+mj-lt"/>
                <a:ea typeface="Calibri"/>
                <a:cs typeface="Calibri"/>
                <a:sym typeface="Calibri"/>
              </a:rPr>
              <a:t>Responsive toward the development of technology is vital to ensure the educational process in teacher education work well.</a:t>
            </a:r>
          </a:p>
          <a:p>
            <a:pPr marL="349250" lvl="0" indent="-342900">
              <a:lnSpc>
                <a:spcPct val="150000"/>
              </a:lnSpc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13066"/>
                </a:solidFill>
                <a:latin typeface="+mj-lt"/>
                <a:ea typeface="Calibri"/>
                <a:cs typeface="Calibri"/>
                <a:sym typeface="Calibri"/>
              </a:rPr>
              <a:t>Calls for more comprehensive approaches to the pedagogy of online education, integrating technology to support teaching and learning activities.</a:t>
            </a:r>
          </a:p>
          <a:p>
            <a:pPr marL="349250" lvl="0" indent="-342900">
              <a:lnSpc>
                <a:spcPct val="150000"/>
              </a:lnSpc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13066"/>
                </a:solidFill>
                <a:latin typeface="+mj-lt"/>
                <a:ea typeface="Calibri"/>
                <a:cs typeface="Calibri"/>
                <a:sym typeface="Calibri"/>
              </a:rPr>
              <a:t>Strong education policy is important but it does not guarantee the successful implementation.</a:t>
            </a:r>
          </a:p>
          <a:p>
            <a:pPr marL="349250" lvl="0" indent="-342900">
              <a:lnSpc>
                <a:spcPct val="150000"/>
              </a:lnSpc>
              <a:buClr>
                <a:srgbClr val="013066"/>
              </a:buClr>
              <a:buSzPts val="27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13066"/>
                </a:solidFill>
                <a:latin typeface="+mj-lt"/>
                <a:ea typeface="Calibri"/>
                <a:cs typeface="Calibri"/>
                <a:sym typeface="Calibri"/>
              </a:rPr>
              <a:t>The need for collaborating with various stakeholders</a:t>
            </a:r>
            <a:endParaRPr sz="2000" dirty="0">
              <a:solidFill>
                <a:srgbClr val="013066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0715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B339574-5D95-4473-9523-7D6A1681AF1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8B339574-5D95-4473-9523-7D6A1681AF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20C0847-984A-439A-A248-D4ECBAC6674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877031-6C84-4E7E-9BA5-36DF4B994D50}"/>
              </a:ext>
            </a:extLst>
          </p:cNvPr>
          <p:cNvPicPr>
            <a:picLocks/>
          </p:cNvPicPr>
          <p:nvPr/>
        </p:nvPicPr>
        <p:blipFill rotWithShape="1">
          <a:blip r:embed="rId6">
            <a:alphaModFix amt="51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Strokes/>
                    </a14:imgEffect>
                  </a14:imgLayer>
                </a14:imgProps>
              </a:ext>
            </a:extLst>
          </a:blip>
          <a:srcRect t="3424" b="3424"/>
          <a:stretch/>
        </p:blipFill>
        <p:spPr>
          <a:xfrm>
            <a:off x="202" y="0"/>
            <a:ext cx="9143798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97581" y="2418013"/>
            <a:ext cx="383565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895255" eaLnBrk="1" hangingPunct="1">
              <a:tabLst>
                <a:tab pos="269846" algn="l"/>
              </a:tabLst>
              <a:defRPr sz="2400" b="1" baseline="0">
                <a:solidFill>
                  <a:schemeClr val="bg1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  <a:lvl2pPr defTabSz="895255" eaLnBrk="1" hangingPunct="1">
              <a:defRPr sz="1862" b="1">
                <a:solidFill>
                  <a:schemeClr val="tx2"/>
                </a:solidFill>
              </a:defRPr>
            </a:lvl2pPr>
            <a:lvl3pPr defTabSz="895255" eaLnBrk="1" hangingPunct="1">
              <a:defRPr sz="1862" b="1">
                <a:solidFill>
                  <a:schemeClr val="tx2"/>
                </a:solidFill>
              </a:defRPr>
            </a:lvl3pPr>
            <a:lvl4pPr defTabSz="895255" eaLnBrk="1" hangingPunct="1">
              <a:defRPr sz="1862" b="1">
                <a:solidFill>
                  <a:schemeClr val="tx2"/>
                </a:solidFill>
              </a:defRPr>
            </a:lvl4pPr>
            <a:lvl5pPr defTabSz="895255" eaLnBrk="1" hangingPunct="1">
              <a:defRPr sz="1862" b="1">
                <a:solidFill>
                  <a:schemeClr val="tx2"/>
                </a:solidFill>
              </a:defRPr>
            </a:lvl5pPr>
            <a:lvl6pPr marL="457151" defTabSz="895255" fontAlgn="base">
              <a:spcBef>
                <a:spcPct val="0"/>
              </a:spcBef>
              <a:spcAft>
                <a:spcPct val="0"/>
              </a:spcAft>
              <a:defRPr sz="1862" b="1">
                <a:solidFill>
                  <a:schemeClr val="tx2"/>
                </a:solidFill>
              </a:defRPr>
            </a:lvl6pPr>
            <a:lvl7pPr marL="914303" defTabSz="895255" fontAlgn="base">
              <a:spcBef>
                <a:spcPct val="0"/>
              </a:spcBef>
              <a:spcAft>
                <a:spcPct val="0"/>
              </a:spcAft>
              <a:defRPr sz="1862" b="1">
                <a:solidFill>
                  <a:schemeClr val="tx2"/>
                </a:solidFill>
              </a:defRPr>
            </a:lvl7pPr>
            <a:lvl8pPr marL="1371454" defTabSz="895255" fontAlgn="base">
              <a:spcBef>
                <a:spcPct val="0"/>
              </a:spcBef>
              <a:spcAft>
                <a:spcPct val="0"/>
              </a:spcAft>
              <a:defRPr sz="1862" b="1">
                <a:solidFill>
                  <a:schemeClr val="tx2"/>
                </a:solidFill>
              </a:defRPr>
            </a:lvl8pPr>
            <a:lvl9pPr marL="1828607" defTabSz="895255" fontAlgn="base">
              <a:spcBef>
                <a:spcPct val="0"/>
              </a:spcBef>
              <a:spcAft>
                <a:spcPct val="0"/>
              </a:spcAft>
              <a:defRPr sz="1862" b="1">
                <a:solidFill>
                  <a:schemeClr val="tx2"/>
                </a:solidFill>
              </a:defRPr>
            </a:lvl9pPr>
          </a:lstStyle>
          <a:p>
            <a:pPr algn="ctr" defTabSz="685072" fontAlgn="base">
              <a:spcBef>
                <a:spcPct val="0"/>
              </a:spcBef>
              <a:spcAft>
                <a:spcPct val="0"/>
              </a:spcAft>
              <a:buClrTx/>
              <a:tabLst>
                <a:tab pos="206493" algn="l"/>
              </a:tabLst>
              <a:defRPr/>
            </a:pPr>
            <a:r>
              <a:rPr lang="en-US" sz="3600" kern="1200" dirty="0">
                <a:solidFill>
                  <a:srgbClr val="FFFFFF"/>
                </a:solidFill>
                <a:latin typeface="Arial"/>
              </a:rPr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27990311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31356</TotalTime>
  <Words>1200</Words>
  <Application>Microsoft Office PowerPoint</Application>
  <PresentationFormat>On-screen Show (16:9)</PresentationFormat>
  <Paragraphs>178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Bookman Old Style</vt:lpstr>
      <vt:lpstr>Calibri</vt:lpstr>
      <vt:lpstr>Courier New</vt:lpstr>
      <vt:lpstr>Times New Roman</vt:lpstr>
      <vt:lpstr>Custom Design</vt:lpstr>
      <vt:lpstr>think-cell Slide</vt:lpstr>
      <vt:lpstr>PowerPoint Presentation</vt:lpstr>
      <vt:lpstr>PowerPoint Presentation</vt:lpstr>
      <vt:lpstr>PowerPoint Presentation</vt:lpstr>
      <vt:lpstr>TEACHER CERTIFICATION:  TEACHER PROFESSIONAL EDUCATION (PPG)</vt:lpstr>
      <vt:lpstr>TEACHER PROFESSIONAL EDUCATION (PPG)</vt:lpstr>
      <vt:lpstr>LEARNING OBJECTIVES </vt:lpstr>
      <vt:lpstr>LEARNING PROCESS</vt:lpstr>
      <vt:lpstr>From blended to fully online learning</vt:lpstr>
      <vt:lpstr>Reviewing extensive Teacher Professional Development  literature, Desimone (2009) proposes a conceptual framework with 5 critical features of effective TPDs: </vt:lpstr>
      <vt:lpstr>TRANSFORMING TEACHER PROFESSIONAL EDUCATION</vt:lpstr>
      <vt:lpstr>TRANSFORMING TEACHER PROFESSIONAL EDUCATION</vt:lpstr>
      <vt:lpstr>PowerPoint Presentation</vt:lpstr>
      <vt:lpstr>In-service Teacher Professional Development during Pandemic Covid 19 in Indonesia</vt:lpstr>
      <vt:lpstr>PROGRAM GURU BELAJAR DAN BERBAGI</vt:lpstr>
      <vt:lpstr>PROGRAM: AYO GURU BELAJAR</vt:lpstr>
      <vt:lpstr>PROGRAM: AYO GURU BERBAGI</vt:lpstr>
      <vt:lpstr>PowerPoint Presentation</vt:lpstr>
      <vt:lpstr>ENGLISH TEACHER IN INDONESIA</vt:lpstr>
      <vt:lpstr>PowerPoint Presentation</vt:lpstr>
      <vt:lpstr>PowerPoint Presentation</vt:lpstr>
      <vt:lpstr>TEACHER EDUCATION IN THE FUTURE</vt:lpstr>
      <vt:lpstr>LESSON LEARNT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Hery Azhar</cp:lastModifiedBy>
  <cp:revision>853</cp:revision>
  <cp:lastPrinted>2020-06-08T02:04:05Z</cp:lastPrinted>
  <dcterms:modified xsi:type="dcterms:W3CDTF">2021-09-27T11:49:44Z</dcterms:modified>
</cp:coreProperties>
</file>