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sldIdLst>
    <p:sldId id="256" r:id="rId2"/>
    <p:sldId id="352" r:id="rId3"/>
    <p:sldId id="385" r:id="rId4"/>
    <p:sldId id="353" r:id="rId5"/>
    <p:sldId id="377" r:id="rId6"/>
    <p:sldId id="388" r:id="rId7"/>
    <p:sldId id="389" r:id="rId8"/>
    <p:sldId id="390" r:id="rId9"/>
    <p:sldId id="391" r:id="rId10"/>
    <p:sldId id="398" r:id="rId11"/>
    <p:sldId id="393" r:id="rId12"/>
    <p:sldId id="376" r:id="rId13"/>
    <p:sldId id="356" r:id="rId14"/>
    <p:sldId id="378" r:id="rId15"/>
    <p:sldId id="379" r:id="rId16"/>
    <p:sldId id="381" r:id="rId17"/>
    <p:sldId id="453" r:id="rId18"/>
    <p:sldId id="454" r:id="rId19"/>
    <p:sldId id="455" r:id="rId20"/>
    <p:sldId id="456" r:id="rId21"/>
    <p:sldId id="457" r:id="rId22"/>
    <p:sldId id="458" r:id="rId23"/>
    <p:sldId id="382" r:id="rId24"/>
    <p:sldId id="401" r:id="rId25"/>
    <p:sldId id="402" r:id="rId26"/>
    <p:sldId id="403" r:id="rId27"/>
    <p:sldId id="404" r:id="rId28"/>
    <p:sldId id="427" r:id="rId29"/>
    <p:sldId id="431" r:id="rId30"/>
    <p:sldId id="432" r:id="rId31"/>
    <p:sldId id="433" r:id="rId32"/>
    <p:sldId id="438" r:id="rId33"/>
    <p:sldId id="439" r:id="rId34"/>
    <p:sldId id="440" r:id="rId35"/>
    <p:sldId id="441" r:id="rId36"/>
    <p:sldId id="442" r:id="rId37"/>
    <p:sldId id="444" r:id="rId38"/>
    <p:sldId id="449" r:id="rId39"/>
    <p:sldId id="32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00" autoAdjust="0"/>
    <p:restoredTop sz="94660"/>
  </p:normalViewPr>
  <p:slideViewPr>
    <p:cSldViewPr snapToGrid="0">
      <p:cViewPr varScale="1">
        <p:scale>
          <a:sx n="68" d="100"/>
          <a:sy n="68" d="100"/>
        </p:scale>
        <p:origin x="544" y="5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4" d="100"/>
          <a:sy n="64" d="100"/>
        </p:scale>
        <p:origin x="-316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5EEFB2-8770-4F4F-890F-EA5A4FD4F92B}"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FBB093A1-D0B8-5B42-8AC5-FD2B0F0D5C0C}">
      <dgm:prSet/>
      <dgm:spPr/>
      <dgm:t>
        <a:bodyPr/>
        <a:lstStyle/>
        <a:p>
          <a:pPr rtl="0"/>
          <a:r>
            <a:rPr lang="en-US" dirty="0"/>
            <a:t>AI</a:t>
          </a:r>
        </a:p>
      </dgm:t>
    </dgm:pt>
    <dgm:pt modelId="{50E5D8F5-87D2-2341-B825-89483242AC88}" type="parTrans" cxnId="{C5438EEA-28DA-A141-9159-80F509E26FC9}">
      <dgm:prSet/>
      <dgm:spPr/>
      <dgm:t>
        <a:bodyPr/>
        <a:lstStyle/>
        <a:p>
          <a:endParaRPr lang="en-US"/>
        </a:p>
      </dgm:t>
    </dgm:pt>
    <dgm:pt modelId="{3A73B30B-4054-7B43-8288-F1AC6AFE9D14}" type="sibTrans" cxnId="{C5438EEA-28DA-A141-9159-80F509E26FC9}">
      <dgm:prSet/>
      <dgm:spPr/>
      <dgm:t>
        <a:bodyPr/>
        <a:lstStyle/>
        <a:p>
          <a:endParaRPr lang="en-US"/>
        </a:p>
      </dgm:t>
    </dgm:pt>
    <dgm:pt modelId="{F7455FCA-E916-9F43-BC3A-7EAE012BB833}">
      <dgm:prSet custT="1"/>
      <dgm:spPr>
        <a:solidFill>
          <a:srgbClr val="C00000"/>
        </a:solidFill>
      </dgm:spPr>
      <dgm:t>
        <a:bodyPr/>
        <a:lstStyle/>
        <a:p>
          <a:pPr rtl="0"/>
          <a:r>
            <a:rPr lang="en-US" sz="2000" dirty="0"/>
            <a:t>learning</a:t>
          </a:r>
        </a:p>
      </dgm:t>
    </dgm:pt>
    <dgm:pt modelId="{17F802CE-46F1-BF41-A045-F071D7472075}" type="parTrans" cxnId="{2286C755-5A3D-D340-A01B-53A1E5A78F7F}">
      <dgm:prSet/>
      <dgm:spPr/>
      <dgm:t>
        <a:bodyPr/>
        <a:lstStyle/>
        <a:p>
          <a:endParaRPr lang="en-US"/>
        </a:p>
      </dgm:t>
    </dgm:pt>
    <dgm:pt modelId="{F0D9F233-9924-8C4B-BF6C-28156F444408}" type="sibTrans" cxnId="{2286C755-5A3D-D340-A01B-53A1E5A78F7F}">
      <dgm:prSet/>
      <dgm:spPr/>
      <dgm:t>
        <a:bodyPr/>
        <a:lstStyle/>
        <a:p>
          <a:endParaRPr lang="en-US"/>
        </a:p>
      </dgm:t>
    </dgm:pt>
    <dgm:pt modelId="{9B391E50-D05C-AE44-AE44-2AF17EABCA52}">
      <dgm:prSet custT="1"/>
      <dgm:spPr>
        <a:solidFill>
          <a:srgbClr val="FFC000"/>
        </a:solidFill>
      </dgm:spPr>
      <dgm:t>
        <a:bodyPr/>
        <a:lstStyle/>
        <a:p>
          <a:pPr rtl="0"/>
          <a:r>
            <a:rPr lang="en-US" sz="2000" dirty="0"/>
            <a:t>predicting</a:t>
          </a:r>
        </a:p>
      </dgm:t>
    </dgm:pt>
    <dgm:pt modelId="{58C58F40-226C-934C-ACBA-1FD3AC6BACBB}" type="parTrans" cxnId="{CEF50649-E796-5945-812C-DEA7894F9479}">
      <dgm:prSet/>
      <dgm:spPr/>
      <dgm:t>
        <a:bodyPr/>
        <a:lstStyle/>
        <a:p>
          <a:endParaRPr lang="en-US"/>
        </a:p>
      </dgm:t>
    </dgm:pt>
    <dgm:pt modelId="{471683F3-58CE-414F-9CC3-0ABA1689DA91}" type="sibTrans" cxnId="{CEF50649-E796-5945-812C-DEA7894F9479}">
      <dgm:prSet/>
      <dgm:spPr/>
      <dgm:t>
        <a:bodyPr/>
        <a:lstStyle/>
        <a:p>
          <a:endParaRPr lang="en-US"/>
        </a:p>
      </dgm:t>
    </dgm:pt>
    <dgm:pt modelId="{E81A0CE9-8799-6B46-B36C-2FAB0C4C9CA2}">
      <dgm:prSet custT="1"/>
      <dgm:spPr/>
      <dgm:t>
        <a:bodyPr/>
        <a:lstStyle/>
        <a:p>
          <a:pPr rtl="0">
            <a:spcAft>
              <a:spcPts val="0"/>
            </a:spcAft>
          </a:pPr>
          <a:r>
            <a:rPr lang="en-US" sz="2000" dirty="0" err="1"/>
            <a:t>classififying</a:t>
          </a:r>
          <a:r>
            <a:rPr lang="en-US" sz="2000" dirty="0"/>
            <a:t>/</a:t>
          </a:r>
        </a:p>
        <a:p>
          <a:pPr rtl="0">
            <a:spcAft>
              <a:spcPts val="0"/>
            </a:spcAft>
          </a:pPr>
          <a:r>
            <a:rPr lang="en-US" sz="2000" dirty="0"/>
            <a:t>clustering</a:t>
          </a:r>
        </a:p>
      </dgm:t>
    </dgm:pt>
    <dgm:pt modelId="{0D82BFD7-8FCE-854C-8E1D-6AA83D3890E1}" type="parTrans" cxnId="{860C2587-A1C6-3748-9C7A-A755A349621D}">
      <dgm:prSet/>
      <dgm:spPr/>
      <dgm:t>
        <a:bodyPr/>
        <a:lstStyle/>
        <a:p>
          <a:endParaRPr lang="en-US"/>
        </a:p>
      </dgm:t>
    </dgm:pt>
    <dgm:pt modelId="{19F6B468-48E2-7741-BFD9-44285174330C}" type="sibTrans" cxnId="{860C2587-A1C6-3748-9C7A-A755A349621D}">
      <dgm:prSet/>
      <dgm:spPr/>
      <dgm:t>
        <a:bodyPr/>
        <a:lstStyle/>
        <a:p>
          <a:endParaRPr lang="en-US"/>
        </a:p>
      </dgm:t>
    </dgm:pt>
    <dgm:pt modelId="{D23730D7-155C-044E-BF9D-10FA056A9F9D}">
      <dgm:prSet custT="1"/>
      <dgm:spPr>
        <a:solidFill>
          <a:schemeClr val="accent3">
            <a:lumMod val="75000"/>
          </a:schemeClr>
        </a:solidFill>
      </dgm:spPr>
      <dgm:t>
        <a:bodyPr/>
        <a:lstStyle/>
        <a:p>
          <a:pPr rtl="0">
            <a:spcAft>
              <a:spcPts val="0"/>
            </a:spcAft>
          </a:pPr>
          <a:r>
            <a:rPr lang="en-US" sz="2000" dirty="0"/>
            <a:t>extracting information</a:t>
          </a:r>
        </a:p>
      </dgm:t>
    </dgm:pt>
    <dgm:pt modelId="{2E0DF3EE-25C6-CF45-A588-2505ADEF5D20}" type="parTrans" cxnId="{1824F681-D0B9-8847-B50E-79C68B320E18}">
      <dgm:prSet/>
      <dgm:spPr/>
      <dgm:t>
        <a:bodyPr/>
        <a:lstStyle/>
        <a:p>
          <a:endParaRPr lang="en-US"/>
        </a:p>
      </dgm:t>
    </dgm:pt>
    <dgm:pt modelId="{A437F0E0-6163-EB4E-85F5-6B867AB22A28}" type="sibTrans" cxnId="{1824F681-D0B9-8847-B50E-79C68B320E18}">
      <dgm:prSet/>
      <dgm:spPr/>
      <dgm:t>
        <a:bodyPr/>
        <a:lstStyle/>
        <a:p>
          <a:endParaRPr lang="en-US"/>
        </a:p>
      </dgm:t>
    </dgm:pt>
    <dgm:pt modelId="{B5F39078-96F0-054F-8623-8FDD0019584B}">
      <dgm:prSet custT="1"/>
      <dgm:spPr>
        <a:solidFill>
          <a:srgbClr val="00B0F0"/>
        </a:solidFill>
      </dgm:spPr>
      <dgm:t>
        <a:bodyPr/>
        <a:lstStyle/>
        <a:p>
          <a:pPr rtl="0"/>
          <a:r>
            <a:rPr lang="en-US" sz="2000" dirty="0"/>
            <a:t>recognizing/identifying and interpretation</a:t>
          </a:r>
        </a:p>
      </dgm:t>
    </dgm:pt>
    <dgm:pt modelId="{6F763E47-501C-9042-A0BC-E48DA714B0AD}" type="parTrans" cxnId="{01F23713-5059-6D41-BE2E-256DD4E5566E}">
      <dgm:prSet/>
      <dgm:spPr/>
      <dgm:t>
        <a:bodyPr/>
        <a:lstStyle/>
        <a:p>
          <a:endParaRPr lang="en-US"/>
        </a:p>
      </dgm:t>
    </dgm:pt>
    <dgm:pt modelId="{510BC754-7DE7-D643-9CF3-ECDB9C5AF649}" type="sibTrans" cxnId="{01F23713-5059-6D41-BE2E-256DD4E5566E}">
      <dgm:prSet/>
      <dgm:spPr/>
      <dgm:t>
        <a:bodyPr/>
        <a:lstStyle/>
        <a:p>
          <a:endParaRPr lang="en-US"/>
        </a:p>
      </dgm:t>
    </dgm:pt>
    <dgm:pt modelId="{1CD5A500-F31D-F047-9AFA-987F9C8A92EA}">
      <dgm:prSet/>
      <dgm:spPr/>
      <dgm:t>
        <a:bodyPr/>
        <a:lstStyle/>
        <a:p>
          <a:endParaRPr lang="id-ID"/>
        </a:p>
      </dgm:t>
    </dgm:pt>
    <dgm:pt modelId="{B2C0E00E-594E-D749-959A-9BC0E561949A}" type="parTrans" cxnId="{F0709A1E-E3DD-E448-97BC-6247B5F3D01C}">
      <dgm:prSet/>
      <dgm:spPr/>
      <dgm:t>
        <a:bodyPr/>
        <a:lstStyle/>
        <a:p>
          <a:endParaRPr lang="en-US"/>
        </a:p>
      </dgm:t>
    </dgm:pt>
    <dgm:pt modelId="{D6E1C291-2719-F84C-BD1F-0CAFE924B545}" type="sibTrans" cxnId="{F0709A1E-E3DD-E448-97BC-6247B5F3D01C}">
      <dgm:prSet/>
      <dgm:spPr/>
      <dgm:t>
        <a:bodyPr/>
        <a:lstStyle/>
        <a:p>
          <a:endParaRPr lang="en-US"/>
        </a:p>
      </dgm:t>
    </dgm:pt>
    <dgm:pt modelId="{2EA53D1C-CFEE-0B49-9215-3104A05864C5}">
      <dgm:prSet/>
      <dgm:spPr/>
      <dgm:t>
        <a:bodyPr/>
        <a:lstStyle/>
        <a:p>
          <a:endParaRPr lang="id-ID"/>
        </a:p>
      </dgm:t>
    </dgm:pt>
    <dgm:pt modelId="{61334C6F-9DA7-254D-8F84-80860ACF9EAE}" type="parTrans" cxnId="{0A20432C-7967-5F4C-9492-87A461C8C687}">
      <dgm:prSet/>
      <dgm:spPr/>
      <dgm:t>
        <a:bodyPr/>
        <a:lstStyle/>
        <a:p>
          <a:endParaRPr lang="en-US"/>
        </a:p>
      </dgm:t>
    </dgm:pt>
    <dgm:pt modelId="{A7EDFE8E-4099-694A-A1A7-7EFD6D29C5D1}" type="sibTrans" cxnId="{0A20432C-7967-5F4C-9492-87A461C8C687}">
      <dgm:prSet/>
      <dgm:spPr/>
      <dgm:t>
        <a:bodyPr/>
        <a:lstStyle/>
        <a:p>
          <a:endParaRPr lang="en-US"/>
        </a:p>
      </dgm:t>
    </dgm:pt>
    <dgm:pt modelId="{5563D53A-CF04-244C-B16F-561B5209598E}">
      <dgm:prSet/>
      <dgm:spPr/>
      <dgm:t>
        <a:bodyPr/>
        <a:lstStyle/>
        <a:p>
          <a:endParaRPr lang="id-ID"/>
        </a:p>
      </dgm:t>
    </dgm:pt>
    <dgm:pt modelId="{6FB8FFFE-BE58-274F-9765-01DAC3DE1C36}" type="parTrans" cxnId="{DB534955-FD98-EF42-9C90-54660FF236FB}">
      <dgm:prSet/>
      <dgm:spPr/>
      <dgm:t>
        <a:bodyPr/>
        <a:lstStyle/>
        <a:p>
          <a:endParaRPr lang="en-US"/>
        </a:p>
      </dgm:t>
    </dgm:pt>
    <dgm:pt modelId="{3AF8AA44-A9A5-2244-88A5-3088C40E454D}" type="sibTrans" cxnId="{DB534955-FD98-EF42-9C90-54660FF236FB}">
      <dgm:prSet/>
      <dgm:spPr/>
      <dgm:t>
        <a:bodyPr/>
        <a:lstStyle/>
        <a:p>
          <a:endParaRPr lang="en-US"/>
        </a:p>
      </dgm:t>
    </dgm:pt>
    <dgm:pt modelId="{77F0B576-948B-9F4B-9B2B-3587C1E168D1}">
      <dgm:prSet/>
      <dgm:spPr/>
      <dgm:t>
        <a:bodyPr/>
        <a:lstStyle/>
        <a:p>
          <a:endParaRPr lang="id-ID"/>
        </a:p>
      </dgm:t>
    </dgm:pt>
    <dgm:pt modelId="{F32F2FD9-28CA-FC4C-88CA-BD93610ABAD7}" type="parTrans" cxnId="{793CDB19-4FF4-2F44-A196-0758E89F18B7}">
      <dgm:prSet/>
      <dgm:spPr/>
      <dgm:t>
        <a:bodyPr/>
        <a:lstStyle/>
        <a:p>
          <a:endParaRPr lang="en-US"/>
        </a:p>
      </dgm:t>
    </dgm:pt>
    <dgm:pt modelId="{FA49B3B2-7669-8E42-9672-5B3130D7F404}" type="sibTrans" cxnId="{793CDB19-4FF4-2F44-A196-0758E89F18B7}">
      <dgm:prSet/>
      <dgm:spPr/>
      <dgm:t>
        <a:bodyPr/>
        <a:lstStyle/>
        <a:p>
          <a:endParaRPr lang="en-US"/>
        </a:p>
      </dgm:t>
    </dgm:pt>
    <dgm:pt modelId="{7805FB8E-2354-6941-A1F0-CE8478A06E7E}">
      <dgm:prSet/>
      <dgm:spPr/>
      <dgm:t>
        <a:bodyPr/>
        <a:lstStyle/>
        <a:p>
          <a:endParaRPr lang="id-ID"/>
        </a:p>
      </dgm:t>
    </dgm:pt>
    <dgm:pt modelId="{F4BBE97C-514D-8842-B683-F2CDD0715097}" type="parTrans" cxnId="{6C42409D-752D-5A45-9413-A8862EB9DEF2}">
      <dgm:prSet/>
      <dgm:spPr/>
      <dgm:t>
        <a:bodyPr/>
        <a:lstStyle/>
        <a:p>
          <a:endParaRPr lang="en-US"/>
        </a:p>
      </dgm:t>
    </dgm:pt>
    <dgm:pt modelId="{6F404EC8-B7AE-F341-BA0C-C013C22B228D}" type="sibTrans" cxnId="{6C42409D-752D-5A45-9413-A8862EB9DEF2}">
      <dgm:prSet/>
      <dgm:spPr/>
      <dgm:t>
        <a:bodyPr/>
        <a:lstStyle/>
        <a:p>
          <a:endParaRPr lang="en-US"/>
        </a:p>
      </dgm:t>
    </dgm:pt>
    <dgm:pt modelId="{595E1FA0-4888-D24D-A5BA-CC1141FB2033}">
      <dgm:prSet custT="1"/>
      <dgm:spPr>
        <a:solidFill>
          <a:schemeClr val="accent4"/>
        </a:solidFill>
      </dgm:spPr>
      <dgm:t>
        <a:bodyPr/>
        <a:lstStyle/>
        <a:p>
          <a:pPr rtl="0"/>
          <a:r>
            <a:rPr lang="en-US" sz="2000" dirty="0" err="1"/>
            <a:t>inferencing</a:t>
          </a:r>
          <a:endParaRPr lang="en-US" sz="2000" dirty="0"/>
        </a:p>
      </dgm:t>
    </dgm:pt>
    <dgm:pt modelId="{D86D4653-F76A-5342-9259-D7AF6368EE20}" type="parTrans" cxnId="{39B4CF55-0575-884E-AC9C-259F1062FB9A}">
      <dgm:prSet/>
      <dgm:spPr/>
      <dgm:t>
        <a:bodyPr/>
        <a:lstStyle/>
        <a:p>
          <a:endParaRPr lang="id-ID"/>
        </a:p>
      </dgm:t>
    </dgm:pt>
    <dgm:pt modelId="{824E55BA-66FE-4542-9B76-FA13614C4858}" type="sibTrans" cxnId="{39B4CF55-0575-884E-AC9C-259F1062FB9A}">
      <dgm:prSet/>
      <dgm:spPr/>
      <dgm:t>
        <a:bodyPr/>
        <a:lstStyle/>
        <a:p>
          <a:endParaRPr lang="id-ID"/>
        </a:p>
      </dgm:t>
    </dgm:pt>
    <dgm:pt modelId="{8E2F358F-595A-1D45-8048-1E669D854EA9}">
      <dgm:prSet/>
      <dgm:spPr/>
      <dgm:t>
        <a:bodyPr/>
        <a:lstStyle/>
        <a:p>
          <a:pPr rtl="0"/>
          <a:endParaRPr lang="en-US" dirty="0"/>
        </a:p>
      </dgm:t>
    </dgm:pt>
    <dgm:pt modelId="{5EA0492B-E872-B442-80F6-75633B404A3C}" type="parTrans" cxnId="{CF7F61B9-14CE-8445-92DB-B6EF262FE4AF}">
      <dgm:prSet/>
      <dgm:spPr/>
      <dgm:t>
        <a:bodyPr/>
        <a:lstStyle/>
        <a:p>
          <a:endParaRPr lang="id-ID"/>
        </a:p>
      </dgm:t>
    </dgm:pt>
    <dgm:pt modelId="{E1C06FF5-9DA6-974E-A1A2-F180200843B8}" type="sibTrans" cxnId="{CF7F61B9-14CE-8445-92DB-B6EF262FE4AF}">
      <dgm:prSet/>
      <dgm:spPr/>
      <dgm:t>
        <a:bodyPr/>
        <a:lstStyle/>
        <a:p>
          <a:endParaRPr lang="id-ID"/>
        </a:p>
      </dgm:t>
    </dgm:pt>
    <dgm:pt modelId="{1B4B389E-1CB5-D147-B99A-0CC940BE4485}" type="pres">
      <dgm:prSet presAssocID="{F05EEFB2-8770-4F4F-890F-EA5A4FD4F92B}" presName="cycle" presStyleCnt="0">
        <dgm:presLayoutVars>
          <dgm:chMax val="1"/>
          <dgm:dir/>
          <dgm:animLvl val="ctr"/>
          <dgm:resizeHandles val="exact"/>
        </dgm:presLayoutVars>
      </dgm:prSet>
      <dgm:spPr/>
    </dgm:pt>
    <dgm:pt modelId="{623E739E-52BB-334A-B4AD-6DF23752EA68}" type="pres">
      <dgm:prSet presAssocID="{FBB093A1-D0B8-5B42-8AC5-FD2B0F0D5C0C}" presName="centerShape" presStyleLbl="node0" presStyleIdx="0" presStyleCnt="1"/>
      <dgm:spPr/>
    </dgm:pt>
    <dgm:pt modelId="{25903C8A-9DA4-0447-BB49-E6A273C138F1}" type="pres">
      <dgm:prSet presAssocID="{17F802CE-46F1-BF41-A045-F071D7472075}" presName="parTrans" presStyleLbl="bgSibTrans2D1" presStyleIdx="0" presStyleCnt="6"/>
      <dgm:spPr/>
    </dgm:pt>
    <dgm:pt modelId="{870CEE9E-64DE-0946-B5B8-0982A5E46B78}" type="pres">
      <dgm:prSet presAssocID="{F7455FCA-E916-9F43-BC3A-7EAE012BB833}" presName="node" presStyleLbl="node1" presStyleIdx="0" presStyleCnt="6">
        <dgm:presLayoutVars>
          <dgm:bulletEnabled val="1"/>
        </dgm:presLayoutVars>
      </dgm:prSet>
      <dgm:spPr/>
    </dgm:pt>
    <dgm:pt modelId="{AE3A32D9-81A9-4A4E-9AC2-248BE1A2A597}" type="pres">
      <dgm:prSet presAssocID="{58C58F40-226C-934C-ACBA-1FD3AC6BACBB}" presName="parTrans" presStyleLbl="bgSibTrans2D1" presStyleIdx="1" presStyleCnt="6"/>
      <dgm:spPr/>
    </dgm:pt>
    <dgm:pt modelId="{B2988230-B69C-AF43-BC30-3265021F3726}" type="pres">
      <dgm:prSet presAssocID="{9B391E50-D05C-AE44-AE44-2AF17EABCA52}" presName="node" presStyleLbl="node1" presStyleIdx="1" presStyleCnt="6" custScaleX="121485" custRadScaleRad="101683" custRadScaleInc="-16745">
        <dgm:presLayoutVars>
          <dgm:bulletEnabled val="1"/>
        </dgm:presLayoutVars>
      </dgm:prSet>
      <dgm:spPr/>
    </dgm:pt>
    <dgm:pt modelId="{8DBF2366-4ACB-D447-8A05-5EDD8D5D9A48}" type="pres">
      <dgm:prSet presAssocID="{0D82BFD7-8FCE-854C-8E1D-6AA83D3890E1}" presName="parTrans" presStyleLbl="bgSibTrans2D1" presStyleIdx="2" presStyleCnt="6"/>
      <dgm:spPr/>
    </dgm:pt>
    <dgm:pt modelId="{1FED6508-314B-904E-ABB6-FA87A0C47A69}" type="pres">
      <dgm:prSet presAssocID="{E81A0CE9-8799-6B46-B36C-2FAB0C4C9CA2}" presName="node" presStyleLbl="node1" presStyleIdx="2" presStyleCnt="6" custScaleX="154458" custRadScaleRad="103672" custRadScaleInc="-17993">
        <dgm:presLayoutVars>
          <dgm:bulletEnabled val="1"/>
        </dgm:presLayoutVars>
      </dgm:prSet>
      <dgm:spPr/>
    </dgm:pt>
    <dgm:pt modelId="{D9D8EE27-A333-4E43-91BB-5214E1F58D30}" type="pres">
      <dgm:prSet presAssocID="{2E0DF3EE-25C6-CF45-A588-2505ADEF5D20}" presName="parTrans" presStyleLbl="bgSibTrans2D1" presStyleIdx="3" presStyleCnt="6"/>
      <dgm:spPr/>
    </dgm:pt>
    <dgm:pt modelId="{4CA72694-47FC-F041-8AD3-818CB3A056FE}" type="pres">
      <dgm:prSet presAssocID="{D23730D7-155C-044E-BF9D-10FA056A9F9D}" presName="node" presStyleLbl="node1" presStyleIdx="3" presStyleCnt="6" custScaleX="137006">
        <dgm:presLayoutVars>
          <dgm:bulletEnabled val="1"/>
        </dgm:presLayoutVars>
      </dgm:prSet>
      <dgm:spPr/>
    </dgm:pt>
    <dgm:pt modelId="{23B575D2-2925-FE47-A8C5-62EB0D6C830F}" type="pres">
      <dgm:prSet presAssocID="{6F763E47-501C-9042-A0BC-E48DA714B0AD}" presName="parTrans" presStyleLbl="bgSibTrans2D1" presStyleIdx="4" presStyleCnt="6"/>
      <dgm:spPr/>
    </dgm:pt>
    <dgm:pt modelId="{AE8608D1-8323-224B-9D20-CB634AC12446}" type="pres">
      <dgm:prSet presAssocID="{B5F39078-96F0-054F-8623-8FDD0019584B}" presName="node" presStyleLbl="node1" presStyleIdx="4" presStyleCnt="6" custScaleX="170021" custRadScaleRad="111761" custRadScaleInc="20497">
        <dgm:presLayoutVars>
          <dgm:bulletEnabled val="1"/>
        </dgm:presLayoutVars>
      </dgm:prSet>
      <dgm:spPr/>
    </dgm:pt>
    <dgm:pt modelId="{98D319B3-01BB-944A-8E0A-93535BA1D677}" type="pres">
      <dgm:prSet presAssocID="{D86D4653-F76A-5342-9259-D7AF6368EE20}" presName="parTrans" presStyleLbl="bgSibTrans2D1" presStyleIdx="5" presStyleCnt="6"/>
      <dgm:spPr/>
    </dgm:pt>
    <dgm:pt modelId="{6F1549CB-464C-F648-B143-41A7AA70AEFF}" type="pres">
      <dgm:prSet presAssocID="{595E1FA0-4888-D24D-A5BA-CC1141FB2033}" presName="node" presStyleLbl="node1" presStyleIdx="5" presStyleCnt="6" custScaleX="123017">
        <dgm:presLayoutVars>
          <dgm:bulletEnabled val="1"/>
        </dgm:presLayoutVars>
      </dgm:prSet>
      <dgm:spPr/>
    </dgm:pt>
  </dgm:ptLst>
  <dgm:cxnLst>
    <dgm:cxn modelId="{7FBD140B-D59E-5B4A-8FC0-4A3DACB4F17A}" type="presOf" srcId="{17F802CE-46F1-BF41-A045-F071D7472075}" destId="{25903C8A-9DA4-0447-BB49-E6A273C138F1}" srcOrd="0" destOrd="0" presId="urn:microsoft.com/office/officeart/2005/8/layout/radial4"/>
    <dgm:cxn modelId="{01F23713-5059-6D41-BE2E-256DD4E5566E}" srcId="{FBB093A1-D0B8-5B42-8AC5-FD2B0F0D5C0C}" destId="{B5F39078-96F0-054F-8623-8FDD0019584B}" srcOrd="4" destOrd="0" parTransId="{6F763E47-501C-9042-A0BC-E48DA714B0AD}" sibTransId="{510BC754-7DE7-D643-9CF3-ECDB9C5AF649}"/>
    <dgm:cxn modelId="{9D1ED617-9451-8B48-8B6B-88AAB0E6E78A}" type="presOf" srcId="{FBB093A1-D0B8-5B42-8AC5-FD2B0F0D5C0C}" destId="{623E739E-52BB-334A-B4AD-6DF23752EA68}" srcOrd="0" destOrd="0" presId="urn:microsoft.com/office/officeart/2005/8/layout/radial4"/>
    <dgm:cxn modelId="{F93F7A19-C6B2-AA42-8354-A23406426DD3}" type="presOf" srcId="{D86D4653-F76A-5342-9259-D7AF6368EE20}" destId="{98D319B3-01BB-944A-8E0A-93535BA1D677}" srcOrd="0" destOrd="0" presId="urn:microsoft.com/office/officeart/2005/8/layout/radial4"/>
    <dgm:cxn modelId="{793CDB19-4FF4-2F44-A196-0758E89F18B7}" srcId="{1CD5A500-F31D-F047-9AFA-987F9C8A92EA}" destId="{77F0B576-948B-9F4B-9B2B-3587C1E168D1}" srcOrd="2" destOrd="0" parTransId="{F32F2FD9-28CA-FC4C-88CA-BD93610ABAD7}" sibTransId="{FA49B3B2-7669-8E42-9672-5B3130D7F404}"/>
    <dgm:cxn modelId="{F0709A1E-E3DD-E448-97BC-6247B5F3D01C}" srcId="{F05EEFB2-8770-4F4F-890F-EA5A4FD4F92B}" destId="{1CD5A500-F31D-F047-9AFA-987F9C8A92EA}" srcOrd="2" destOrd="0" parTransId="{B2C0E00E-594E-D749-959A-9BC0E561949A}" sibTransId="{D6E1C291-2719-F84C-BD1F-0CAFE924B545}"/>
    <dgm:cxn modelId="{0A20432C-7967-5F4C-9492-87A461C8C687}" srcId="{1CD5A500-F31D-F047-9AFA-987F9C8A92EA}" destId="{2EA53D1C-CFEE-0B49-9215-3104A05864C5}" srcOrd="0" destOrd="0" parTransId="{61334C6F-9DA7-254D-8F84-80860ACF9EAE}" sibTransId="{A7EDFE8E-4099-694A-A1A7-7EFD6D29C5D1}"/>
    <dgm:cxn modelId="{1177A13F-E850-C44B-A2CF-2A4851497973}" type="presOf" srcId="{D23730D7-155C-044E-BF9D-10FA056A9F9D}" destId="{4CA72694-47FC-F041-8AD3-818CB3A056FE}" srcOrd="0" destOrd="0" presId="urn:microsoft.com/office/officeart/2005/8/layout/radial4"/>
    <dgm:cxn modelId="{CEF50649-E796-5945-812C-DEA7894F9479}" srcId="{FBB093A1-D0B8-5B42-8AC5-FD2B0F0D5C0C}" destId="{9B391E50-D05C-AE44-AE44-2AF17EABCA52}" srcOrd="1" destOrd="0" parTransId="{58C58F40-226C-934C-ACBA-1FD3AC6BACBB}" sibTransId="{471683F3-58CE-414F-9CC3-0ABA1689DA91}"/>
    <dgm:cxn modelId="{515FB76A-655D-0F4E-B401-5EA51FAF0FD4}" type="presOf" srcId="{9B391E50-D05C-AE44-AE44-2AF17EABCA52}" destId="{B2988230-B69C-AF43-BC30-3265021F3726}" srcOrd="0" destOrd="0" presId="urn:microsoft.com/office/officeart/2005/8/layout/radial4"/>
    <dgm:cxn modelId="{DB534955-FD98-EF42-9C90-54660FF236FB}" srcId="{1CD5A500-F31D-F047-9AFA-987F9C8A92EA}" destId="{5563D53A-CF04-244C-B16F-561B5209598E}" srcOrd="1" destOrd="0" parTransId="{6FB8FFFE-BE58-274F-9765-01DAC3DE1C36}" sibTransId="{3AF8AA44-A9A5-2244-88A5-3088C40E454D}"/>
    <dgm:cxn modelId="{2286C755-5A3D-D340-A01B-53A1E5A78F7F}" srcId="{FBB093A1-D0B8-5B42-8AC5-FD2B0F0D5C0C}" destId="{F7455FCA-E916-9F43-BC3A-7EAE012BB833}" srcOrd="0" destOrd="0" parTransId="{17F802CE-46F1-BF41-A045-F071D7472075}" sibTransId="{F0D9F233-9924-8C4B-BF6C-28156F444408}"/>
    <dgm:cxn modelId="{39B4CF55-0575-884E-AC9C-259F1062FB9A}" srcId="{FBB093A1-D0B8-5B42-8AC5-FD2B0F0D5C0C}" destId="{595E1FA0-4888-D24D-A5BA-CC1141FB2033}" srcOrd="5" destOrd="0" parTransId="{D86D4653-F76A-5342-9259-D7AF6368EE20}" sibTransId="{824E55BA-66FE-4542-9B76-FA13614C4858}"/>
    <dgm:cxn modelId="{1824F681-D0B9-8847-B50E-79C68B320E18}" srcId="{FBB093A1-D0B8-5B42-8AC5-FD2B0F0D5C0C}" destId="{D23730D7-155C-044E-BF9D-10FA056A9F9D}" srcOrd="3" destOrd="0" parTransId="{2E0DF3EE-25C6-CF45-A588-2505ADEF5D20}" sibTransId="{A437F0E0-6163-EB4E-85F5-6B867AB22A28}"/>
    <dgm:cxn modelId="{8BB1E582-2F60-FD4B-B230-DCB11A2E42EC}" type="presOf" srcId="{58C58F40-226C-934C-ACBA-1FD3AC6BACBB}" destId="{AE3A32D9-81A9-4A4E-9AC2-248BE1A2A597}" srcOrd="0" destOrd="0" presId="urn:microsoft.com/office/officeart/2005/8/layout/radial4"/>
    <dgm:cxn modelId="{860C2587-A1C6-3748-9C7A-A755A349621D}" srcId="{FBB093A1-D0B8-5B42-8AC5-FD2B0F0D5C0C}" destId="{E81A0CE9-8799-6B46-B36C-2FAB0C4C9CA2}" srcOrd="2" destOrd="0" parTransId="{0D82BFD7-8FCE-854C-8E1D-6AA83D3890E1}" sibTransId="{19F6B468-48E2-7741-BFD9-44285174330C}"/>
    <dgm:cxn modelId="{B3786E93-28FD-1940-89EF-61312885FCC1}" type="presOf" srcId="{595E1FA0-4888-D24D-A5BA-CC1141FB2033}" destId="{6F1549CB-464C-F648-B143-41A7AA70AEFF}" srcOrd="0" destOrd="0" presId="urn:microsoft.com/office/officeart/2005/8/layout/radial4"/>
    <dgm:cxn modelId="{5AD3719A-B914-1646-B4B8-ED18E70E9018}" type="presOf" srcId="{2E0DF3EE-25C6-CF45-A588-2505ADEF5D20}" destId="{D9D8EE27-A333-4E43-91BB-5214E1F58D30}" srcOrd="0" destOrd="0" presId="urn:microsoft.com/office/officeart/2005/8/layout/radial4"/>
    <dgm:cxn modelId="{6C42409D-752D-5A45-9413-A8862EB9DEF2}" srcId="{8E2F358F-595A-1D45-8048-1E669D854EA9}" destId="{7805FB8E-2354-6941-A1F0-CE8478A06E7E}" srcOrd="0" destOrd="0" parTransId="{F4BBE97C-514D-8842-B683-F2CDD0715097}" sibTransId="{6F404EC8-B7AE-F341-BA0C-C013C22B228D}"/>
    <dgm:cxn modelId="{CF7F61B9-14CE-8445-92DB-B6EF262FE4AF}" srcId="{F05EEFB2-8770-4F4F-890F-EA5A4FD4F92B}" destId="{8E2F358F-595A-1D45-8048-1E669D854EA9}" srcOrd="1" destOrd="0" parTransId="{5EA0492B-E872-B442-80F6-75633B404A3C}" sibTransId="{E1C06FF5-9DA6-974E-A1A2-F180200843B8}"/>
    <dgm:cxn modelId="{63B61CC4-7E23-814F-9A5A-E9270EA844B3}" type="presOf" srcId="{F05EEFB2-8770-4F4F-890F-EA5A4FD4F92B}" destId="{1B4B389E-1CB5-D147-B99A-0CC940BE4485}" srcOrd="0" destOrd="0" presId="urn:microsoft.com/office/officeart/2005/8/layout/radial4"/>
    <dgm:cxn modelId="{91BA5AEA-3E08-D94F-829A-B9E14F34B213}" type="presOf" srcId="{0D82BFD7-8FCE-854C-8E1D-6AA83D3890E1}" destId="{8DBF2366-4ACB-D447-8A05-5EDD8D5D9A48}" srcOrd="0" destOrd="0" presId="urn:microsoft.com/office/officeart/2005/8/layout/radial4"/>
    <dgm:cxn modelId="{C5438EEA-28DA-A141-9159-80F509E26FC9}" srcId="{F05EEFB2-8770-4F4F-890F-EA5A4FD4F92B}" destId="{FBB093A1-D0B8-5B42-8AC5-FD2B0F0D5C0C}" srcOrd="0" destOrd="0" parTransId="{50E5D8F5-87D2-2341-B825-89483242AC88}" sibTransId="{3A73B30B-4054-7B43-8288-F1AC6AFE9D14}"/>
    <dgm:cxn modelId="{AE38CCEF-52E6-754F-924B-533B47D71158}" type="presOf" srcId="{B5F39078-96F0-054F-8623-8FDD0019584B}" destId="{AE8608D1-8323-224B-9D20-CB634AC12446}" srcOrd="0" destOrd="0" presId="urn:microsoft.com/office/officeart/2005/8/layout/radial4"/>
    <dgm:cxn modelId="{64309AF5-2E18-5949-806D-332E42C5EAE9}" type="presOf" srcId="{6F763E47-501C-9042-A0BC-E48DA714B0AD}" destId="{23B575D2-2925-FE47-A8C5-62EB0D6C830F}" srcOrd="0" destOrd="0" presId="urn:microsoft.com/office/officeart/2005/8/layout/radial4"/>
    <dgm:cxn modelId="{68C73FF8-072D-4145-837C-A08ED51F75A3}" type="presOf" srcId="{F7455FCA-E916-9F43-BC3A-7EAE012BB833}" destId="{870CEE9E-64DE-0946-B5B8-0982A5E46B78}" srcOrd="0" destOrd="0" presId="urn:microsoft.com/office/officeart/2005/8/layout/radial4"/>
    <dgm:cxn modelId="{BC1C9BF8-F46F-8D4F-8FFA-EA224A1E7768}" type="presOf" srcId="{E81A0CE9-8799-6B46-B36C-2FAB0C4C9CA2}" destId="{1FED6508-314B-904E-ABB6-FA87A0C47A69}" srcOrd="0" destOrd="0" presId="urn:microsoft.com/office/officeart/2005/8/layout/radial4"/>
    <dgm:cxn modelId="{C2738923-35E2-F74C-B360-7D0DC9500F6B}" type="presParOf" srcId="{1B4B389E-1CB5-D147-B99A-0CC940BE4485}" destId="{623E739E-52BB-334A-B4AD-6DF23752EA68}" srcOrd="0" destOrd="0" presId="urn:microsoft.com/office/officeart/2005/8/layout/radial4"/>
    <dgm:cxn modelId="{F95B6752-260C-F74D-B71E-77D447FA0734}" type="presParOf" srcId="{1B4B389E-1CB5-D147-B99A-0CC940BE4485}" destId="{25903C8A-9DA4-0447-BB49-E6A273C138F1}" srcOrd="1" destOrd="0" presId="urn:microsoft.com/office/officeart/2005/8/layout/radial4"/>
    <dgm:cxn modelId="{93C53E4B-E490-1048-ADBE-03B5B09B9389}" type="presParOf" srcId="{1B4B389E-1CB5-D147-B99A-0CC940BE4485}" destId="{870CEE9E-64DE-0946-B5B8-0982A5E46B78}" srcOrd="2" destOrd="0" presId="urn:microsoft.com/office/officeart/2005/8/layout/radial4"/>
    <dgm:cxn modelId="{8337130F-9CF1-5343-8B87-E2D6C9279720}" type="presParOf" srcId="{1B4B389E-1CB5-D147-B99A-0CC940BE4485}" destId="{AE3A32D9-81A9-4A4E-9AC2-248BE1A2A597}" srcOrd="3" destOrd="0" presId="urn:microsoft.com/office/officeart/2005/8/layout/radial4"/>
    <dgm:cxn modelId="{F14ABA60-61A2-DE4C-A092-54879FDD235B}" type="presParOf" srcId="{1B4B389E-1CB5-D147-B99A-0CC940BE4485}" destId="{B2988230-B69C-AF43-BC30-3265021F3726}" srcOrd="4" destOrd="0" presId="urn:microsoft.com/office/officeart/2005/8/layout/radial4"/>
    <dgm:cxn modelId="{636263C8-4DA5-9F4C-B114-A9369E839834}" type="presParOf" srcId="{1B4B389E-1CB5-D147-B99A-0CC940BE4485}" destId="{8DBF2366-4ACB-D447-8A05-5EDD8D5D9A48}" srcOrd="5" destOrd="0" presId="urn:microsoft.com/office/officeart/2005/8/layout/radial4"/>
    <dgm:cxn modelId="{B9984EC4-2D3F-4E49-B85A-C4713B0F1DEB}" type="presParOf" srcId="{1B4B389E-1CB5-D147-B99A-0CC940BE4485}" destId="{1FED6508-314B-904E-ABB6-FA87A0C47A69}" srcOrd="6" destOrd="0" presId="urn:microsoft.com/office/officeart/2005/8/layout/radial4"/>
    <dgm:cxn modelId="{55AB27F8-0279-B140-86C2-1A40683B344E}" type="presParOf" srcId="{1B4B389E-1CB5-D147-B99A-0CC940BE4485}" destId="{D9D8EE27-A333-4E43-91BB-5214E1F58D30}" srcOrd="7" destOrd="0" presId="urn:microsoft.com/office/officeart/2005/8/layout/radial4"/>
    <dgm:cxn modelId="{6D7C99A7-7257-0C4F-91C6-F973E57F33CA}" type="presParOf" srcId="{1B4B389E-1CB5-D147-B99A-0CC940BE4485}" destId="{4CA72694-47FC-F041-8AD3-818CB3A056FE}" srcOrd="8" destOrd="0" presId="urn:microsoft.com/office/officeart/2005/8/layout/radial4"/>
    <dgm:cxn modelId="{AFD31182-0C7D-444E-AD2A-098B0D17F7CB}" type="presParOf" srcId="{1B4B389E-1CB5-D147-B99A-0CC940BE4485}" destId="{23B575D2-2925-FE47-A8C5-62EB0D6C830F}" srcOrd="9" destOrd="0" presId="urn:microsoft.com/office/officeart/2005/8/layout/radial4"/>
    <dgm:cxn modelId="{4DDA758C-B41E-D142-AE34-86ABC232A4DE}" type="presParOf" srcId="{1B4B389E-1CB5-D147-B99A-0CC940BE4485}" destId="{AE8608D1-8323-224B-9D20-CB634AC12446}" srcOrd="10" destOrd="0" presId="urn:microsoft.com/office/officeart/2005/8/layout/radial4"/>
    <dgm:cxn modelId="{C0ACC487-EA18-F34B-9311-4D8EB2868842}" type="presParOf" srcId="{1B4B389E-1CB5-D147-B99A-0CC940BE4485}" destId="{98D319B3-01BB-944A-8E0A-93535BA1D677}" srcOrd="11" destOrd="0" presId="urn:microsoft.com/office/officeart/2005/8/layout/radial4"/>
    <dgm:cxn modelId="{BA449205-0BE7-644B-A087-81F9F50D3C29}" type="presParOf" srcId="{1B4B389E-1CB5-D147-B99A-0CC940BE4485}" destId="{6F1549CB-464C-F648-B143-41A7AA70AEFF}"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3E739E-52BB-334A-B4AD-6DF23752EA68}">
      <dsp:nvSpPr>
        <dsp:cNvPr id="0" name=""/>
        <dsp:cNvSpPr/>
      </dsp:nvSpPr>
      <dsp:spPr>
        <a:xfrm>
          <a:off x="3117070" y="2599307"/>
          <a:ext cx="2128766" cy="21287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0">
            <a:lnSpc>
              <a:spcPct val="90000"/>
            </a:lnSpc>
            <a:spcBef>
              <a:spcPct val="0"/>
            </a:spcBef>
            <a:spcAft>
              <a:spcPct val="35000"/>
            </a:spcAft>
            <a:buNone/>
          </a:pPr>
          <a:r>
            <a:rPr lang="en-US" sz="6500" kern="1200" dirty="0"/>
            <a:t>AI</a:t>
          </a:r>
        </a:p>
      </dsp:txBody>
      <dsp:txXfrm>
        <a:off x="3428821" y="2911058"/>
        <a:ext cx="1505264" cy="1505264"/>
      </dsp:txXfrm>
    </dsp:sp>
    <dsp:sp modelId="{25903C8A-9DA4-0447-BB49-E6A273C138F1}">
      <dsp:nvSpPr>
        <dsp:cNvPr id="0" name=""/>
        <dsp:cNvSpPr/>
      </dsp:nvSpPr>
      <dsp:spPr>
        <a:xfrm rot="10800000">
          <a:off x="957095" y="3360341"/>
          <a:ext cx="2041177" cy="606698"/>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70CEE9E-64DE-0946-B5B8-0982A5E46B78}">
      <dsp:nvSpPr>
        <dsp:cNvPr id="0" name=""/>
        <dsp:cNvSpPr/>
      </dsp:nvSpPr>
      <dsp:spPr>
        <a:xfrm>
          <a:off x="212026" y="3067636"/>
          <a:ext cx="1490136" cy="1192108"/>
        </a:xfrm>
        <a:prstGeom prst="roundRect">
          <a:avLst>
            <a:gd name="adj" fmla="val 10000"/>
          </a:avLst>
        </a:prstGeom>
        <a:solidFill>
          <a:srgbClr val="C0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0">
            <a:lnSpc>
              <a:spcPct val="90000"/>
            </a:lnSpc>
            <a:spcBef>
              <a:spcPct val="0"/>
            </a:spcBef>
            <a:spcAft>
              <a:spcPct val="35000"/>
            </a:spcAft>
            <a:buNone/>
          </a:pPr>
          <a:r>
            <a:rPr lang="en-US" sz="2000" kern="1200" dirty="0"/>
            <a:t>learning</a:t>
          </a:r>
        </a:p>
      </dsp:txBody>
      <dsp:txXfrm>
        <a:off x="246942" y="3102552"/>
        <a:ext cx="1420304" cy="1122276"/>
      </dsp:txXfrm>
    </dsp:sp>
    <dsp:sp modelId="{AE3A32D9-81A9-4A4E-9AC2-248BE1A2A597}">
      <dsp:nvSpPr>
        <dsp:cNvPr id="0" name=""/>
        <dsp:cNvSpPr/>
      </dsp:nvSpPr>
      <dsp:spPr>
        <a:xfrm rot="12658590">
          <a:off x="1221216" y="2211358"/>
          <a:ext cx="2092458" cy="606698"/>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2988230-B69C-AF43-BC30-3265021F3726}">
      <dsp:nvSpPr>
        <dsp:cNvPr id="0" name=""/>
        <dsp:cNvSpPr/>
      </dsp:nvSpPr>
      <dsp:spPr>
        <a:xfrm>
          <a:off x="465285" y="1380172"/>
          <a:ext cx="1810292" cy="1192108"/>
        </a:xfrm>
        <a:prstGeom prst="roundRect">
          <a:avLst>
            <a:gd name="adj" fmla="val 10000"/>
          </a:avLst>
        </a:prstGeom>
        <a:solidFill>
          <a:srgbClr val="FFC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0">
            <a:lnSpc>
              <a:spcPct val="90000"/>
            </a:lnSpc>
            <a:spcBef>
              <a:spcPct val="0"/>
            </a:spcBef>
            <a:spcAft>
              <a:spcPct val="35000"/>
            </a:spcAft>
            <a:buNone/>
          </a:pPr>
          <a:r>
            <a:rPr lang="en-US" sz="2000" kern="1200" dirty="0"/>
            <a:t>predicting</a:t>
          </a:r>
        </a:p>
      </dsp:txBody>
      <dsp:txXfrm>
        <a:off x="500201" y="1415088"/>
        <a:ext cx="1740460" cy="1122276"/>
      </dsp:txXfrm>
    </dsp:sp>
    <dsp:sp modelId="{8DBF2366-4ACB-D447-8A05-5EDD8D5D9A48}">
      <dsp:nvSpPr>
        <dsp:cNvPr id="0" name=""/>
        <dsp:cNvSpPr/>
      </dsp:nvSpPr>
      <dsp:spPr>
        <a:xfrm rot="14796027">
          <a:off x="2205063" y="1280603"/>
          <a:ext cx="2152852" cy="606698"/>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FED6508-314B-904E-ABB6-FA87A0C47A69}">
      <dsp:nvSpPr>
        <dsp:cNvPr id="0" name=""/>
        <dsp:cNvSpPr/>
      </dsp:nvSpPr>
      <dsp:spPr>
        <a:xfrm>
          <a:off x="1703179" y="0"/>
          <a:ext cx="2301634" cy="119210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0">
            <a:lnSpc>
              <a:spcPct val="90000"/>
            </a:lnSpc>
            <a:spcBef>
              <a:spcPct val="0"/>
            </a:spcBef>
            <a:spcAft>
              <a:spcPts val="0"/>
            </a:spcAft>
            <a:buNone/>
          </a:pPr>
          <a:r>
            <a:rPr lang="en-US" sz="2000" kern="1200" dirty="0" err="1"/>
            <a:t>classififying</a:t>
          </a:r>
          <a:r>
            <a:rPr lang="en-US" sz="2000" kern="1200" dirty="0"/>
            <a:t>/</a:t>
          </a:r>
        </a:p>
        <a:p>
          <a:pPr marL="0" lvl="0" indent="0" algn="ctr" defTabSz="889000" rtl="0">
            <a:lnSpc>
              <a:spcPct val="90000"/>
            </a:lnSpc>
            <a:spcBef>
              <a:spcPct val="0"/>
            </a:spcBef>
            <a:spcAft>
              <a:spcPts val="0"/>
            </a:spcAft>
            <a:buNone/>
          </a:pPr>
          <a:r>
            <a:rPr lang="en-US" sz="2000" kern="1200" dirty="0"/>
            <a:t>clustering</a:t>
          </a:r>
        </a:p>
      </dsp:txBody>
      <dsp:txXfrm>
        <a:off x="1738095" y="34916"/>
        <a:ext cx="2231802" cy="1122276"/>
      </dsp:txXfrm>
    </dsp:sp>
    <dsp:sp modelId="{D9D8EE27-A333-4E43-91BB-5214E1F58D30}">
      <dsp:nvSpPr>
        <dsp:cNvPr id="0" name=""/>
        <dsp:cNvSpPr/>
      </dsp:nvSpPr>
      <dsp:spPr>
        <a:xfrm rot="17280000">
          <a:off x="3841867" y="1264431"/>
          <a:ext cx="2041177" cy="606698"/>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CA72694-47FC-F041-8AD3-818CB3A056FE}">
      <dsp:nvSpPr>
        <dsp:cNvPr id="0" name=""/>
        <dsp:cNvSpPr/>
      </dsp:nvSpPr>
      <dsp:spPr>
        <a:xfrm>
          <a:off x="4157047" y="1089"/>
          <a:ext cx="2041576" cy="1192108"/>
        </a:xfrm>
        <a:prstGeom prst="roundRect">
          <a:avLst>
            <a:gd name="adj" fmla="val 10000"/>
          </a:avLst>
        </a:prstGeom>
        <a:solidFill>
          <a:schemeClr val="accent3">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0">
            <a:lnSpc>
              <a:spcPct val="90000"/>
            </a:lnSpc>
            <a:spcBef>
              <a:spcPct val="0"/>
            </a:spcBef>
            <a:spcAft>
              <a:spcPts val="0"/>
            </a:spcAft>
            <a:buNone/>
          </a:pPr>
          <a:r>
            <a:rPr lang="en-US" sz="2000" kern="1200" dirty="0"/>
            <a:t>extracting information</a:t>
          </a:r>
        </a:p>
      </dsp:txBody>
      <dsp:txXfrm>
        <a:off x="4191963" y="36005"/>
        <a:ext cx="1971744" cy="1122276"/>
      </dsp:txXfrm>
    </dsp:sp>
    <dsp:sp modelId="{23B575D2-2925-FE47-A8C5-62EB0D6C830F}">
      <dsp:nvSpPr>
        <dsp:cNvPr id="0" name=""/>
        <dsp:cNvSpPr/>
      </dsp:nvSpPr>
      <dsp:spPr>
        <a:xfrm rot="19790111">
          <a:off x="5060536" y="2161473"/>
          <a:ext cx="2367382" cy="606698"/>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E8608D1-8323-224B-9D20-CB634AC12446}">
      <dsp:nvSpPr>
        <dsp:cNvPr id="0" name=""/>
        <dsp:cNvSpPr/>
      </dsp:nvSpPr>
      <dsp:spPr>
        <a:xfrm>
          <a:off x="6000855" y="1273975"/>
          <a:ext cx="2533544" cy="1192108"/>
        </a:xfrm>
        <a:prstGeom prst="roundRect">
          <a:avLst>
            <a:gd name="adj" fmla="val 10000"/>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0">
            <a:lnSpc>
              <a:spcPct val="90000"/>
            </a:lnSpc>
            <a:spcBef>
              <a:spcPct val="0"/>
            </a:spcBef>
            <a:spcAft>
              <a:spcPct val="35000"/>
            </a:spcAft>
            <a:buNone/>
          </a:pPr>
          <a:r>
            <a:rPr lang="en-US" sz="2000" kern="1200" dirty="0"/>
            <a:t>recognizing/identifying and interpretation</a:t>
          </a:r>
        </a:p>
      </dsp:txBody>
      <dsp:txXfrm>
        <a:off x="6035771" y="1308891"/>
        <a:ext cx="2463712" cy="1122276"/>
      </dsp:txXfrm>
    </dsp:sp>
    <dsp:sp modelId="{98D319B3-01BB-944A-8E0A-93535BA1D677}">
      <dsp:nvSpPr>
        <dsp:cNvPr id="0" name=""/>
        <dsp:cNvSpPr/>
      </dsp:nvSpPr>
      <dsp:spPr>
        <a:xfrm>
          <a:off x="5364635" y="3360341"/>
          <a:ext cx="2041177" cy="606698"/>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F1549CB-464C-F648-B143-41A7AA70AEFF}">
      <dsp:nvSpPr>
        <dsp:cNvPr id="0" name=""/>
        <dsp:cNvSpPr/>
      </dsp:nvSpPr>
      <dsp:spPr>
        <a:xfrm>
          <a:off x="6489252" y="3067636"/>
          <a:ext cx="1833120" cy="1192108"/>
        </a:xfrm>
        <a:prstGeom prst="roundRect">
          <a:avLst>
            <a:gd name="adj" fmla="val 10000"/>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inferencing</a:t>
          </a:r>
          <a:endParaRPr lang="en-US" sz="2000" kern="1200" dirty="0"/>
        </a:p>
      </dsp:txBody>
      <dsp:txXfrm>
        <a:off x="6524168" y="3102552"/>
        <a:ext cx="1763288" cy="112227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406876-A5C8-1942-9685-70A28FC18B43}" type="datetimeFigureOut">
              <a:rPr lang="en-US" smtClean="0"/>
              <a:t>12/11/2021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5FB3A1-299B-0147-9C28-1FC24058A828}" type="slidenum">
              <a:rPr lang="en-US" smtClean="0"/>
              <a:t>‹#›</a:t>
            </a:fld>
            <a:endParaRPr lang="en-US"/>
          </a:p>
        </p:txBody>
      </p:sp>
    </p:spTree>
    <p:extLst>
      <p:ext uri="{BB962C8B-B14F-4D97-AF65-F5344CB8AC3E}">
        <p14:creationId xmlns:p14="http://schemas.microsoft.com/office/powerpoint/2010/main" val="1531550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55FB3A1-299B-0147-9C28-1FC24058A828}" type="slidenum">
              <a:rPr lang="en-US" smtClean="0"/>
              <a:t>3</a:t>
            </a:fld>
            <a:endParaRPr lang="en-US"/>
          </a:p>
        </p:txBody>
      </p:sp>
    </p:spTree>
    <p:extLst>
      <p:ext uri="{BB962C8B-B14F-4D97-AF65-F5344CB8AC3E}">
        <p14:creationId xmlns:p14="http://schemas.microsoft.com/office/powerpoint/2010/main" val="4008141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4FBE4D6-A246-476A-9556-1AF7B4872F9F}" type="slidenum">
              <a:rPr lang="en-NZ" smtClean="0"/>
              <a:pPr/>
              <a:t>4</a:t>
            </a:fld>
            <a:endParaRPr lang="en-NZ"/>
          </a:p>
        </p:txBody>
      </p:sp>
    </p:spTree>
    <p:extLst>
      <p:ext uri="{BB962C8B-B14F-4D97-AF65-F5344CB8AC3E}">
        <p14:creationId xmlns:p14="http://schemas.microsoft.com/office/powerpoint/2010/main" val="661492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55FB3A1-299B-0147-9C28-1FC24058A828}" type="slidenum">
              <a:rPr lang="en-US" smtClean="0"/>
              <a:t>7</a:t>
            </a:fld>
            <a:endParaRPr lang="en-US"/>
          </a:p>
        </p:txBody>
      </p:sp>
    </p:spTree>
    <p:extLst>
      <p:ext uri="{BB962C8B-B14F-4D97-AF65-F5344CB8AC3E}">
        <p14:creationId xmlns:p14="http://schemas.microsoft.com/office/powerpoint/2010/main" val="2076246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dirty="0"/>
              <a:t>.</a:t>
            </a:r>
          </a:p>
        </p:txBody>
      </p:sp>
      <p:sp>
        <p:nvSpPr>
          <p:cNvPr id="4" name="Slide Number Placeholder 3"/>
          <p:cNvSpPr>
            <a:spLocks noGrp="1"/>
          </p:cNvSpPr>
          <p:nvPr>
            <p:ph type="sldNum" sz="quarter" idx="5"/>
          </p:nvPr>
        </p:nvSpPr>
        <p:spPr/>
        <p:txBody>
          <a:bodyPr/>
          <a:lstStyle/>
          <a:p>
            <a:fld id="{455FB3A1-299B-0147-9C28-1FC24058A828}" type="slidenum">
              <a:rPr lang="en-US" smtClean="0"/>
              <a:t>8</a:t>
            </a:fld>
            <a:endParaRPr lang="en-US"/>
          </a:p>
        </p:txBody>
      </p:sp>
    </p:spTree>
    <p:extLst>
      <p:ext uri="{BB962C8B-B14F-4D97-AF65-F5344CB8AC3E}">
        <p14:creationId xmlns:p14="http://schemas.microsoft.com/office/powerpoint/2010/main" val="176289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0990" indent="-380990"/>
            <a:r>
              <a:rPr lang="en-US" sz="1200" dirty="0">
                <a:solidFill>
                  <a:srgbClr val="000090"/>
                </a:solidFill>
                <a:latin typeface="Arial" panose="020B0604020202020204" pitchFamily="34" charset="0"/>
                <a:cs typeface="Arial" panose="020B0604020202020204" pitchFamily="34" charset="0"/>
              </a:rPr>
              <a:t>In supervised learning, the raw data (or input features) are labeled and the algorithm is trained to understand or recognize the meaning of the input.</a:t>
            </a:r>
          </a:p>
          <a:p>
            <a:pPr marL="380990" indent="-380990"/>
            <a:endParaRPr lang="en-US" sz="800" dirty="0">
              <a:solidFill>
                <a:srgbClr val="000090"/>
              </a:solidFill>
              <a:latin typeface="Arial" panose="020B0604020202020204" pitchFamily="34" charset="0"/>
              <a:cs typeface="Arial" panose="020B0604020202020204" pitchFamily="34" charset="0"/>
            </a:endParaRPr>
          </a:p>
          <a:p>
            <a:pPr marL="380990" indent="-380990"/>
            <a:r>
              <a:rPr lang="en-US" sz="1200" dirty="0">
                <a:solidFill>
                  <a:srgbClr val="000090"/>
                </a:solidFill>
                <a:latin typeface="Arial" panose="020B0604020202020204" pitchFamily="34" charset="0"/>
                <a:cs typeface="Arial" panose="020B0604020202020204" pitchFamily="34" charset="0"/>
              </a:rPr>
              <a:t>The algorithm is tested and evaluated against unlabeled raw data to see how well it makes accurate predictions.</a:t>
            </a:r>
          </a:p>
          <a:p>
            <a:pPr marL="380990" indent="-380990"/>
            <a:endParaRPr lang="en-US" sz="1200" dirty="0">
              <a:solidFill>
                <a:srgbClr val="000090"/>
              </a:solidFill>
              <a:latin typeface="Arial" panose="020B0604020202020204" pitchFamily="34" charset="0"/>
              <a:cs typeface="Arial" panose="020B0604020202020204" pitchFamily="34" charset="0"/>
            </a:endParaRPr>
          </a:p>
          <a:p>
            <a:pPr marL="380990" indent="-380990"/>
            <a:r>
              <a:rPr lang="en-US" sz="1200" dirty="0">
                <a:solidFill>
                  <a:srgbClr val="000090"/>
                </a:solidFill>
                <a:latin typeface="Arial" panose="020B0604020202020204" pitchFamily="34" charset="0"/>
                <a:cs typeface="Arial" panose="020B0604020202020204" pitchFamily="34" charset="0"/>
              </a:rPr>
              <a:t>==</a:t>
            </a:r>
          </a:p>
          <a:p>
            <a:pPr marL="380990" indent="-380990"/>
            <a:endParaRPr lang="en-US" sz="1200" dirty="0">
              <a:solidFill>
                <a:srgbClr val="000090"/>
              </a:solidFill>
              <a:latin typeface="Arial" panose="020B0604020202020204" pitchFamily="34" charset="0"/>
              <a:cs typeface="Arial" panose="020B0604020202020204" pitchFamily="34" charset="0"/>
            </a:endParaRPr>
          </a:p>
          <a:p>
            <a:pPr marL="380990" indent="-380990"/>
            <a:endParaRPr lang="en-US" sz="1200" dirty="0">
              <a:solidFill>
                <a:srgbClr val="000090"/>
              </a:solidFill>
              <a:latin typeface="Arial" panose="020B0604020202020204" pitchFamily="34" charset="0"/>
              <a:cs typeface="Arial" panose="020B0604020202020204" pitchFamily="34" charset="0"/>
            </a:endParaRPr>
          </a:p>
          <a:p>
            <a:pPr marL="380990" indent="-380990"/>
            <a:endParaRPr lang="en-US" sz="1200" dirty="0">
              <a:solidFill>
                <a:srgbClr val="000090"/>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455FB3A1-299B-0147-9C28-1FC24058A828}" type="slidenum">
              <a:rPr lang="en-US" smtClean="0"/>
              <a:t>9</a:t>
            </a:fld>
            <a:endParaRPr lang="en-US"/>
          </a:p>
        </p:txBody>
      </p:sp>
    </p:spTree>
    <p:extLst>
      <p:ext uri="{BB962C8B-B14F-4D97-AF65-F5344CB8AC3E}">
        <p14:creationId xmlns:p14="http://schemas.microsoft.com/office/powerpoint/2010/main" val="3920866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55FB3A1-299B-0147-9C28-1FC24058A828}" type="slidenum">
              <a:rPr lang="en-US" smtClean="0"/>
              <a:t>12</a:t>
            </a:fld>
            <a:endParaRPr lang="en-US"/>
          </a:p>
        </p:txBody>
      </p:sp>
    </p:spTree>
    <p:extLst>
      <p:ext uri="{BB962C8B-B14F-4D97-AF65-F5344CB8AC3E}">
        <p14:creationId xmlns:p14="http://schemas.microsoft.com/office/powerpoint/2010/main" val="370247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455FB3A1-299B-0147-9C28-1FC24058A828}" type="slidenum">
              <a:rPr lang="en-US" smtClean="0"/>
              <a:t>13</a:t>
            </a:fld>
            <a:endParaRPr lang="en-US"/>
          </a:p>
        </p:txBody>
      </p:sp>
    </p:spTree>
    <p:extLst>
      <p:ext uri="{BB962C8B-B14F-4D97-AF65-F5344CB8AC3E}">
        <p14:creationId xmlns:p14="http://schemas.microsoft.com/office/powerpoint/2010/main" val="1527689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0467"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0467"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dirty="0"/>
              <a:t>Medical Image Mining</a:t>
            </a:r>
          </a:p>
          <a:p>
            <a:pPr lvl="1"/>
            <a:r>
              <a:rPr lang="en-US" dirty="0"/>
              <a:t>Computer Aided Diagnosis System</a:t>
            </a:r>
          </a:p>
          <a:p>
            <a:pPr lvl="1"/>
            <a:r>
              <a:rPr lang="en-US" dirty="0"/>
              <a:t>Computer Aided Detection System</a:t>
            </a:r>
          </a:p>
          <a:p>
            <a:pPr lvl="1"/>
            <a:r>
              <a:rPr lang="en-US" dirty="0"/>
              <a:t>Health Care Systems</a:t>
            </a:r>
          </a:p>
          <a:p>
            <a:endParaRPr lang="en-US" dirty="0"/>
          </a:p>
        </p:txBody>
      </p:sp>
    </p:spTree>
    <p:extLst>
      <p:ext uri="{BB962C8B-B14F-4D97-AF65-F5344CB8AC3E}">
        <p14:creationId xmlns:p14="http://schemas.microsoft.com/office/powerpoint/2010/main" val="3396635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2467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5520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5166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0687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2522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1818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dirty="0"/>
          </a:p>
        </p:txBody>
      </p:sp>
      <p:sp>
        <p:nvSpPr>
          <p:cNvPr id="4" name="Slide Number Placeholder 3"/>
          <p:cNvSpPr>
            <a:spLocks noGrp="1"/>
          </p:cNvSpPr>
          <p:nvPr>
            <p:ph type="sldNum" sz="quarter" idx="10"/>
          </p:nvPr>
        </p:nvSpPr>
        <p:spPr/>
        <p:txBody>
          <a:bodyPr/>
          <a:lstStyle/>
          <a:p>
            <a:fld id="{904DBB6E-4276-4101-9D32-4D98ECF7A7D2}" type="slidenum">
              <a:rPr lang="en-IE" smtClean="0"/>
              <a:pPr/>
              <a:t>35</a:t>
            </a:fld>
            <a:endParaRPr lang="en-IE" dirty="0"/>
          </a:p>
        </p:txBody>
      </p:sp>
    </p:spTree>
    <p:extLst>
      <p:ext uri="{BB962C8B-B14F-4D97-AF65-F5344CB8AC3E}">
        <p14:creationId xmlns:p14="http://schemas.microsoft.com/office/powerpoint/2010/main" val="1336745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C2E6-C208-4688-BF5E-89AB79A816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379CCF4-4C9D-4482-AE7B-1DB49A0A29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51F3D201-B5D7-4732-92C6-4F84A8EE5EDB}"/>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5" name="Footer Placeholder 4">
            <a:extLst>
              <a:ext uri="{FF2B5EF4-FFF2-40B4-BE49-F238E27FC236}">
                <a16:creationId xmlns:a16="http://schemas.microsoft.com/office/drawing/2014/main" id="{175EA393-EE13-40FE-BD42-ED027C14A93E}"/>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FC89DE4-8539-4037-AAD5-C987F1CFE2DE}"/>
              </a:ext>
            </a:extLst>
          </p:cNvPr>
          <p:cNvSpPr>
            <a:spLocks noGrp="1"/>
          </p:cNvSpPr>
          <p:nvPr>
            <p:ph type="sldNum" sz="quarter" idx="12"/>
          </p:nvPr>
        </p:nvSpPr>
        <p:spPr/>
        <p:txBody>
          <a:bodyPr/>
          <a:lstStyle/>
          <a:p>
            <a:fld id="{48F63A3B-78C7-47BE-AE5E-E10140E04643}" type="slidenum">
              <a:rPr lang="en-US" smtClean="0"/>
              <a:t>‹#›</a:t>
            </a:fld>
            <a:endParaRPr lang="en-US" dirty="0"/>
          </a:p>
        </p:txBody>
      </p:sp>
      <p:sp>
        <p:nvSpPr>
          <p:cNvPr id="7" name="Rectangle 6">
            <a:extLst>
              <a:ext uri="{FF2B5EF4-FFF2-40B4-BE49-F238E27FC236}">
                <a16:creationId xmlns:a16="http://schemas.microsoft.com/office/drawing/2014/main" id="{290D5F84-8C37-458C-9662-8A1D391105BB}"/>
              </a:ext>
            </a:extLst>
          </p:cNvPr>
          <p:cNvSpPr/>
          <p:nvPr userDrawn="1"/>
        </p:nvSpPr>
        <p:spPr>
          <a:xfrm>
            <a:off x="24386" y="62731"/>
            <a:ext cx="12191999" cy="1655762"/>
          </a:xfrm>
          <a:prstGeom prst="rect">
            <a:avLst/>
          </a:prstGeom>
          <a:gradFill>
            <a:gsLst>
              <a:gs pos="68000">
                <a:srgbClr val="FFC000"/>
              </a:gs>
              <a:gs pos="27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8" name="Rectangle 7">
            <a:extLst>
              <a:ext uri="{FF2B5EF4-FFF2-40B4-BE49-F238E27FC236}">
                <a16:creationId xmlns:a16="http://schemas.microsoft.com/office/drawing/2014/main" id="{D40188B3-B1F1-4CD7-9728-58D4ADFEE0BA}"/>
              </a:ext>
            </a:extLst>
          </p:cNvPr>
          <p:cNvSpPr/>
          <p:nvPr userDrawn="1"/>
        </p:nvSpPr>
        <p:spPr>
          <a:xfrm>
            <a:off x="2879632" y="890612"/>
            <a:ext cx="9312367" cy="763814"/>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274" h="947057">
                <a:moveTo>
                  <a:pt x="670560" y="8708"/>
                </a:moveTo>
                <a:lnTo>
                  <a:pt x="6984274" y="0"/>
                </a:lnTo>
                <a:lnTo>
                  <a:pt x="6984274" y="947057"/>
                </a:lnTo>
                <a:lnTo>
                  <a:pt x="0" y="947057"/>
                </a:lnTo>
                <a:lnTo>
                  <a:pt x="67056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9" name="Rectangle 7">
            <a:extLst>
              <a:ext uri="{FF2B5EF4-FFF2-40B4-BE49-F238E27FC236}">
                <a16:creationId xmlns:a16="http://schemas.microsoft.com/office/drawing/2014/main" id="{84804954-358C-4AC7-9A7F-EF26139F0FEC}"/>
              </a:ext>
            </a:extLst>
          </p:cNvPr>
          <p:cNvSpPr/>
          <p:nvPr userDrawn="1"/>
        </p:nvSpPr>
        <p:spPr>
          <a:xfrm flipH="1">
            <a:off x="0" y="1648983"/>
            <a:ext cx="2918059" cy="537709"/>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 name="connsiteX0" fmla="*/ -1 w 6313713"/>
              <a:gd name="connsiteY0" fmla="*/ 8708 h 947057"/>
              <a:gd name="connsiteX1" fmla="*/ 6313713 w 6313713"/>
              <a:gd name="connsiteY1" fmla="*/ 0 h 947057"/>
              <a:gd name="connsiteX2" fmla="*/ 6313713 w 6313713"/>
              <a:gd name="connsiteY2" fmla="*/ 947057 h 947057"/>
              <a:gd name="connsiteX3" fmla="*/ 1213686 w 6313713"/>
              <a:gd name="connsiteY3" fmla="*/ 918135 h 947057"/>
              <a:gd name="connsiteX4" fmla="*/ -1 w 6313713"/>
              <a:gd name="connsiteY4" fmla="*/ 8708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3713" h="947057">
                <a:moveTo>
                  <a:pt x="-1" y="8708"/>
                </a:moveTo>
                <a:lnTo>
                  <a:pt x="6313713" y="0"/>
                </a:lnTo>
                <a:lnTo>
                  <a:pt x="6313713" y="947057"/>
                </a:lnTo>
                <a:lnTo>
                  <a:pt x="1213686" y="918135"/>
                </a:lnTo>
                <a:lnTo>
                  <a:pt x="-1"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1" name="Rectangle 7">
            <a:extLst>
              <a:ext uri="{FF2B5EF4-FFF2-40B4-BE49-F238E27FC236}">
                <a16:creationId xmlns:a16="http://schemas.microsoft.com/office/drawing/2014/main" id="{C971267E-FB85-4DC7-A427-CE4841B00B35}"/>
              </a:ext>
            </a:extLst>
          </p:cNvPr>
          <p:cNvSpPr/>
          <p:nvPr userDrawn="1"/>
        </p:nvSpPr>
        <p:spPr>
          <a:xfrm>
            <a:off x="8153400" y="5715045"/>
            <a:ext cx="4038600" cy="543881"/>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274" h="947057">
                <a:moveTo>
                  <a:pt x="670560" y="8708"/>
                </a:moveTo>
                <a:lnTo>
                  <a:pt x="6984274" y="0"/>
                </a:lnTo>
                <a:lnTo>
                  <a:pt x="6984274" y="947057"/>
                </a:lnTo>
                <a:lnTo>
                  <a:pt x="0" y="947057"/>
                </a:lnTo>
                <a:lnTo>
                  <a:pt x="67056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2" name="Rectangle 7">
            <a:extLst>
              <a:ext uri="{FF2B5EF4-FFF2-40B4-BE49-F238E27FC236}">
                <a16:creationId xmlns:a16="http://schemas.microsoft.com/office/drawing/2014/main" id="{1C00E731-A5D8-4225-B635-30E6C37053D6}"/>
              </a:ext>
            </a:extLst>
          </p:cNvPr>
          <p:cNvSpPr/>
          <p:nvPr userDrawn="1"/>
        </p:nvSpPr>
        <p:spPr>
          <a:xfrm flipH="1">
            <a:off x="-2" y="6252755"/>
            <a:ext cx="8153401" cy="385725"/>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 name="connsiteX0" fmla="*/ -1 w 6313713"/>
              <a:gd name="connsiteY0" fmla="*/ 8708 h 947057"/>
              <a:gd name="connsiteX1" fmla="*/ 6313713 w 6313713"/>
              <a:gd name="connsiteY1" fmla="*/ 0 h 947057"/>
              <a:gd name="connsiteX2" fmla="*/ 6313713 w 6313713"/>
              <a:gd name="connsiteY2" fmla="*/ 947057 h 947057"/>
              <a:gd name="connsiteX3" fmla="*/ 1213686 w 6313713"/>
              <a:gd name="connsiteY3" fmla="*/ 918135 h 947057"/>
              <a:gd name="connsiteX4" fmla="*/ -1 w 6313713"/>
              <a:gd name="connsiteY4" fmla="*/ 8708 h 947057"/>
              <a:gd name="connsiteX0" fmla="*/ 0 w 6313714"/>
              <a:gd name="connsiteY0" fmla="*/ 8708 h 1000489"/>
              <a:gd name="connsiteX1" fmla="*/ 6313714 w 6313714"/>
              <a:gd name="connsiteY1" fmla="*/ 0 h 1000489"/>
              <a:gd name="connsiteX2" fmla="*/ 6313714 w 6313714"/>
              <a:gd name="connsiteY2" fmla="*/ 947057 h 1000489"/>
              <a:gd name="connsiteX3" fmla="*/ 217130 w 6313714"/>
              <a:gd name="connsiteY3" fmla="*/ 1000489 h 1000489"/>
              <a:gd name="connsiteX4" fmla="*/ 0 w 6313714"/>
              <a:gd name="connsiteY4" fmla="*/ 8708 h 1000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3714" h="1000489">
                <a:moveTo>
                  <a:pt x="0" y="8708"/>
                </a:moveTo>
                <a:lnTo>
                  <a:pt x="6313714" y="0"/>
                </a:lnTo>
                <a:lnTo>
                  <a:pt x="6313714" y="947057"/>
                </a:lnTo>
                <a:lnTo>
                  <a:pt x="217130" y="1000489"/>
                </a:lnTo>
                <a:lnTo>
                  <a:pt x="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3" name="Rectangle 7">
            <a:extLst>
              <a:ext uri="{FF2B5EF4-FFF2-40B4-BE49-F238E27FC236}">
                <a16:creationId xmlns:a16="http://schemas.microsoft.com/office/drawing/2014/main" id="{CF837292-CAA4-4756-9036-0987B461C2C7}"/>
              </a:ext>
            </a:extLst>
          </p:cNvPr>
          <p:cNvSpPr/>
          <p:nvPr userDrawn="1"/>
        </p:nvSpPr>
        <p:spPr>
          <a:xfrm flipH="1">
            <a:off x="203198" y="6405155"/>
            <a:ext cx="8153401" cy="385725"/>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 name="connsiteX0" fmla="*/ -1 w 6313713"/>
              <a:gd name="connsiteY0" fmla="*/ 8708 h 947057"/>
              <a:gd name="connsiteX1" fmla="*/ 6313713 w 6313713"/>
              <a:gd name="connsiteY1" fmla="*/ 0 h 947057"/>
              <a:gd name="connsiteX2" fmla="*/ 6313713 w 6313713"/>
              <a:gd name="connsiteY2" fmla="*/ 947057 h 947057"/>
              <a:gd name="connsiteX3" fmla="*/ 1213686 w 6313713"/>
              <a:gd name="connsiteY3" fmla="*/ 918135 h 947057"/>
              <a:gd name="connsiteX4" fmla="*/ -1 w 6313713"/>
              <a:gd name="connsiteY4" fmla="*/ 8708 h 947057"/>
              <a:gd name="connsiteX0" fmla="*/ 0 w 6313714"/>
              <a:gd name="connsiteY0" fmla="*/ 8708 h 1000489"/>
              <a:gd name="connsiteX1" fmla="*/ 6313714 w 6313714"/>
              <a:gd name="connsiteY1" fmla="*/ 0 h 1000489"/>
              <a:gd name="connsiteX2" fmla="*/ 6313714 w 6313714"/>
              <a:gd name="connsiteY2" fmla="*/ 947057 h 1000489"/>
              <a:gd name="connsiteX3" fmla="*/ 217130 w 6313714"/>
              <a:gd name="connsiteY3" fmla="*/ 1000489 h 1000489"/>
              <a:gd name="connsiteX4" fmla="*/ 0 w 6313714"/>
              <a:gd name="connsiteY4" fmla="*/ 8708 h 1000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3714" h="1000489">
                <a:moveTo>
                  <a:pt x="0" y="8708"/>
                </a:moveTo>
                <a:lnTo>
                  <a:pt x="6313714" y="0"/>
                </a:lnTo>
                <a:lnTo>
                  <a:pt x="6313714" y="947057"/>
                </a:lnTo>
                <a:lnTo>
                  <a:pt x="217130" y="1000489"/>
                </a:lnTo>
                <a:lnTo>
                  <a:pt x="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4" name="Rectangle 13">
            <a:extLst>
              <a:ext uri="{FF2B5EF4-FFF2-40B4-BE49-F238E27FC236}">
                <a16:creationId xmlns:a16="http://schemas.microsoft.com/office/drawing/2014/main" id="{CE7E209C-C3D4-42C3-9E02-C23C89323B36}"/>
              </a:ext>
            </a:extLst>
          </p:cNvPr>
          <p:cNvSpPr/>
          <p:nvPr userDrawn="1"/>
        </p:nvSpPr>
        <p:spPr>
          <a:xfrm>
            <a:off x="3239590" y="1594440"/>
            <a:ext cx="8935476" cy="4734500"/>
          </a:xfrm>
          <a:prstGeom prst="rect">
            <a:avLst/>
          </a:prstGeom>
          <a:blipFill dpi="0" rotWithShape="1">
            <a:blip r:embed="rId2"/>
            <a:srcRect/>
            <a:stretch>
              <a:fillRect l="12000" r="-12000"/>
            </a:stretch>
          </a:blipFill>
          <a:ln>
            <a:noFill/>
          </a:ln>
          <a:effectLst>
            <a:outerShdw blurRad="50800" dist="114300" dir="5400000" sx="3000" sy="3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dirty="0"/>
          </a:p>
        </p:txBody>
      </p:sp>
      <p:sp>
        <p:nvSpPr>
          <p:cNvPr id="15" name="Rectangle 14">
            <a:extLst>
              <a:ext uri="{FF2B5EF4-FFF2-40B4-BE49-F238E27FC236}">
                <a16:creationId xmlns:a16="http://schemas.microsoft.com/office/drawing/2014/main" id="{8200A5FA-D70C-4A07-95B9-FA6172756110}"/>
              </a:ext>
            </a:extLst>
          </p:cNvPr>
          <p:cNvSpPr/>
          <p:nvPr userDrawn="1"/>
        </p:nvSpPr>
        <p:spPr>
          <a:xfrm>
            <a:off x="-109025" y="1584154"/>
            <a:ext cx="12317964" cy="4744800"/>
          </a:xfrm>
          <a:prstGeom prst="rect">
            <a:avLst/>
          </a:prstGeom>
          <a:gradFill>
            <a:gsLst>
              <a:gs pos="43000">
                <a:schemeClr val="accent2">
                  <a:lumMod val="19000"/>
                  <a:lumOff val="81000"/>
                </a:schemeClr>
              </a:gs>
              <a:gs pos="95000">
                <a:schemeClr val="accent4">
                  <a:lumMod val="20000"/>
                  <a:lumOff val="80000"/>
                  <a:alpha val="62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cxnSp>
        <p:nvCxnSpPr>
          <p:cNvPr id="16" name="Straight Connector 15">
            <a:extLst>
              <a:ext uri="{FF2B5EF4-FFF2-40B4-BE49-F238E27FC236}">
                <a16:creationId xmlns:a16="http://schemas.microsoft.com/office/drawing/2014/main" id="{9BBBE293-0845-4FE2-9E2A-690B29C6480E}"/>
              </a:ext>
            </a:extLst>
          </p:cNvPr>
          <p:cNvCxnSpPr/>
          <p:nvPr userDrawn="1"/>
        </p:nvCxnSpPr>
        <p:spPr>
          <a:xfrm flipV="1">
            <a:off x="16935" y="1575582"/>
            <a:ext cx="12192004" cy="2352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05B68AD1-E792-4280-8862-F4CE2DAAF1E2}"/>
              </a:ext>
            </a:extLst>
          </p:cNvPr>
          <p:cNvSpPr/>
          <p:nvPr userDrawn="1"/>
        </p:nvSpPr>
        <p:spPr>
          <a:xfrm>
            <a:off x="-418743" y="1483899"/>
            <a:ext cx="309717" cy="221082"/>
          </a:xfrm>
          <a:prstGeom prst="ellipse">
            <a:avLst/>
          </a:prstGeom>
          <a:gradFill flip="none" rotWithShape="1">
            <a:gsLst>
              <a:gs pos="100000">
                <a:srgbClr val="FFC000"/>
              </a:gs>
              <a:gs pos="0">
                <a:schemeClr val="bg1"/>
              </a:gs>
            </a:gsLst>
            <a:path path="circle">
              <a:fillToRect l="50000" t="50000" r="50000" b="50000"/>
            </a:path>
            <a:tileRect/>
          </a:gra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pic>
        <p:nvPicPr>
          <p:cNvPr id="18" name="Picture 17" descr="A picture containing clipart&#10;&#10;Description automatically generated">
            <a:extLst>
              <a:ext uri="{FF2B5EF4-FFF2-40B4-BE49-F238E27FC236}">
                <a16:creationId xmlns:a16="http://schemas.microsoft.com/office/drawing/2014/main" id="{92C30CB0-7206-4AD5-96B2-2E4D27CD1449}"/>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5224" y="-6674"/>
            <a:ext cx="1505951" cy="1505951"/>
          </a:xfrm>
          <a:prstGeom prst="rect">
            <a:avLst/>
          </a:prstGeom>
        </p:spPr>
      </p:pic>
    </p:spTree>
    <p:extLst>
      <p:ext uri="{BB962C8B-B14F-4D97-AF65-F5344CB8AC3E}">
        <p14:creationId xmlns:p14="http://schemas.microsoft.com/office/powerpoint/2010/main" val="102130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800"/>
                                        <p:tgtEl>
                                          <p:spTgt spid="16"/>
                                        </p:tgtEl>
                                      </p:cBhvr>
                                    </p:animEffect>
                                  </p:childTnLst>
                                </p:cTn>
                              </p:par>
                              <p:par>
                                <p:cTn id="8" presetID="63" presetClass="path" presetSubtype="0" accel="50000" decel="50000" fill="hold" grpId="0" nodeType="withEffect">
                                  <p:stCondLst>
                                    <p:cond delay="0"/>
                                  </p:stCondLst>
                                  <p:childTnLst>
                                    <p:animMotion origin="layout" path="M 0.02847 0.00278 L 1.07621 0.0125 " pathEditMode="relative" rAng="0" ptsTypes="AA">
                                      <p:cBhvr>
                                        <p:cTn id="9" dur="2500" fill="hold"/>
                                        <p:tgtEl>
                                          <p:spTgt spid="17"/>
                                        </p:tgtEl>
                                        <p:attrNameLst>
                                          <p:attrName>ppt_x</p:attrName>
                                          <p:attrName>ppt_y</p:attrName>
                                        </p:attrNameLst>
                                      </p:cBhvr>
                                      <p:rCtr x="52378" y="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7978D-408A-494A-AA53-B39BEEF0E851}"/>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C7C33E1-0787-4494-970F-F6E0C5A61F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6718824-4CAB-4E70-838B-2FFF8ED847B6}"/>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5" name="Footer Placeholder 4">
            <a:extLst>
              <a:ext uri="{FF2B5EF4-FFF2-40B4-BE49-F238E27FC236}">
                <a16:creationId xmlns:a16="http://schemas.microsoft.com/office/drawing/2014/main" id="{16C8490E-D13E-4FE6-8794-07B02D99827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D7B354D-CFFC-4602-8ADC-4539A430444F}"/>
              </a:ext>
            </a:extLst>
          </p:cNvPr>
          <p:cNvSpPr>
            <a:spLocks noGrp="1"/>
          </p:cNvSpPr>
          <p:nvPr>
            <p:ph type="sldNum" sz="quarter" idx="12"/>
          </p:nvPr>
        </p:nvSpPr>
        <p:spPr/>
        <p:txBody>
          <a:bodyPr/>
          <a:lstStyle/>
          <a:p>
            <a:fld id="{DC8A967B-1283-4277-BF0C-2ABE9587470D}" type="slidenum">
              <a:rPr lang="en-ID" smtClean="0"/>
              <a:t>‹#›</a:t>
            </a:fld>
            <a:endParaRPr lang="en-ID"/>
          </a:p>
        </p:txBody>
      </p:sp>
      <p:cxnSp>
        <p:nvCxnSpPr>
          <p:cNvPr id="7" name="Straight Connector 6">
            <a:extLst>
              <a:ext uri="{FF2B5EF4-FFF2-40B4-BE49-F238E27FC236}">
                <a16:creationId xmlns:a16="http://schemas.microsoft.com/office/drawing/2014/main" id="{AE15B3F3-B853-4ED1-A8B8-7A48712A75F4}"/>
              </a:ext>
            </a:extLst>
          </p:cNvPr>
          <p:cNvCxnSpPr>
            <a:cxnSpLocks/>
          </p:cNvCxnSpPr>
          <p:nvPr userDrawn="1"/>
        </p:nvCxnSpPr>
        <p:spPr>
          <a:xfrm flipV="1">
            <a:off x="1" y="1029447"/>
            <a:ext cx="12342948" cy="1"/>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EFCB84B3-6258-4CF6-B111-1113B5C3A7F7}"/>
              </a:ext>
            </a:extLst>
          </p:cNvPr>
          <p:cNvSpPr/>
          <p:nvPr userDrawn="1"/>
        </p:nvSpPr>
        <p:spPr>
          <a:xfrm>
            <a:off x="-578677" y="918905"/>
            <a:ext cx="309717" cy="221082"/>
          </a:xfrm>
          <a:prstGeom prst="ellipse">
            <a:avLst/>
          </a:prstGeom>
          <a:gradFill flip="none" rotWithShape="1">
            <a:gsLst>
              <a:gs pos="100000">
                <a:srgbClr val="FFC000"/>
              </a:gs>
              <a:gs pos="0">
                <a:schemeClr val="bg1"/>
              </a:gs>
            </a:gsLst>
            <a:path path="circle">
              <a:fillToRect l="50000" t="50000" r="50000" b="50000"/>
            </a:path>
            <a:tileRect/>
          </a:gra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Tree>
    <p:extLst>
      <p:ext uri="{BB962C8B-B14F-4D97-AF65-F5344CB8AC3E}">
        <p14:creationId xmlns:p14="http://schemas.microsoft.com/office/powerpoint/2010/main" val="39020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800"/>
                                        <p:tgtEl>
                                          <p:spTgt spid="7"/>
                                        </p:tgtEl>
                                      </p:cBhvr>
                                    </p:animEffect>
                                  </p:childTnLst>
                                </p:cTn>
                              </p:par>
                              <p:par>
                                <p:cTn id="8" presetID="63" presetClass="path" presetSubtype="0" accel="50000" decel="50000" fill="hold" grpId="0" nodeType="withEffect">
                                  <p:stCondLst>
                                    <p:cond delay="0"/>
                                  </p:stCondLst>
                                  <p:childTnLst>
                                    <p:animMotion origin="layout" path="M 0.02847 0.00278 L 1.07621 0.0125 " pathEditMode="relative" rAng="0" ptsTypes="AA">
                                      <p:cBhvr>
                                        <p:cTn id="9" dur="2500" fill="hold"/>
                                        <p:tgtEl>
                                          <p:spTgt spid="8"/>
                                        </p:tgtEl>
                                        <p:attrNameLst>
                                          <p:attrName>ppt_x</p:attrName>
                                          <p:attrName>ppt_y</p:attrName>
                                        </p:attrNameLst>
                                      </p:cBhvr>
                                      <p:rCtr x="52378" y="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03F0-F01F-4AA4-8B4C-81897EF784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5B9B7F11-22DD-444D-AFF1-46B9CA9ED3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BB2049-141C-4FF3-B981-28E760667D53}"/>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5" name="Footer Placeholder 4">
            <a:extLst>
              <a:ext uri="{FF2B5EF4-FFF2-40B4-BE49-F238E27FC236}">
                <a16:creationId xmlns:a16="http://schemas.microsoft.com/office/drawing/2014/main" id="{7F481F8A-52CB-444D-B921-6EC0D20A284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5CABA2A-19C0-45A2-8DD1-6A54E43641A8}"/>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238194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DC61-5156-4928-8D06-0999A48B114A}"/>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A09612E6-564B-4350-8AFA-A48BC633B6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841D64AE-59D6-4EFA-9ECB-B6FE7F184D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E52DD202-9F5C-4449-A542-3767A0778342}"/>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6" name="Footer Placeholder 5">
            <a:extLst>
              <a:ext uri="{FF2B5EF4-FFF2-40B4-BE49-F238E27FC236}">
                <a16:creationId xmlns:a16="http://schemas.microsoft.com/office/drawing/2014/main" id="{CDD10E21-5987-4DCC-8F9A-C25C64DBFEB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7447168-A752-451E-A711-E854B0922CE2}"/>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140888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A65B7-2EDB-4481-8FAC-4B46C61CCCE1}"/>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FAC040FF-D888-40F9-823F-895550055A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8DF0F3-D6F8-48FC-AA6B-6A96F85E52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DD2599FC-4A90-48B1-97C7-DCC4A81D9D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3E4E45-8199-44CE-A200-EF1EA1D681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B2B127F0-518A-4926-B671-706456D4F88D}"/>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8" name="Footer Placeholder 7">
            <a:extLst>
              <a:ext uri="{FF2B5EF4-FFF2-40B4-BE49-F238E27FC236}">
                <a16:creationId xmlns:a16="http://schemas.microsoft.com/office/drawing/2014/main" id="{E20762C7-ADC5-41C1-BA60-2849D8AD917D}"/>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95ADCEC1-4413-4F48-B326-D39560C02B16}"/>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3212114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7FED6-80B5-4A01-94F5-A1A29CDA5068}"/>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F115DEE-5D4E-41EA-AD12-EBF10424BB5A}"/>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4" name="Footer Placeholder 3">
            <a:extLst>
              <a:ext uri="{FF2B5EF4-FFF2-40B4-BE49-F238E27FC236}">
                <a16:creationId xmlns:a16="http://schemas.microsoft.com/office/drawing/2014/main" id="{AB5EB096-34EB-4C85-91DC-16FD0C2B9565}"/>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EE6A1C5D-6720-44D2-A119-4844709A3044}"/>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3642632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26C44F-0421-4738-AF08-FF8F91EBA0A5}"/>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3" name="Footer Placeholder 2">
            <a:extLst>
              <a:ext uri="{FF2B5EF4-FFF2-40B4-BE49-F238E27FC236}">
                <a16:creationId xmlns:a16="http://schemas.microsoft.com/office/drawing/2014/main" id="{974DB21B-BA00-4FC5-A260-6A2144FB2203}"/>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CEF54390-C922-4290-B601-E5DE0BD4A2C4}"/>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3704566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FDA5A-94D1-47D6-BF81-4F0F10496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AECC92B9-2CFC-406F-BE6B-4B102B4DDC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3BBFA1C5-47AB-4A7D-BDF0-19A640FBE5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4F271D-9116-4B75-BE54-25B05C2D3B9E}"/>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6" name="Footer Placeholder 5">
            <a:extLst>
              <a:ext uri="{FF2B5EF4-FFF2-40B4-BE49-F238E27FC236}">
                <a16:creationId xmlns:a16="http://schemas.microsoft.com/office/drawing/2014/main" id="{09389A62-EB56-4321-B2F1-38845AE7D7D6}"/>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3FCB99E2-2D16-48F4-8927-62FCDC5BBD06}"/>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186163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0D2BC-C9F3-4DBF-A2A2-963594A8A9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DCB1A702-D86C-42A8-B0EF-7425CB8F06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43C0E317-B992-4672-9427-5F271EF92F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DF6C7C-B9B1-4F37-B0CE-3AA88BDCBA8A}"/>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6" name="Footer Placeholder 5">
            <a:extLst>
              <a:ext uri="{FF2B5EF4-FFF2-40B4-BE49-F238E27FC236}">
                <a16:creationId xmlns:a16="http://schemas.microsoft.com/office/drawing/2014/main" id="{883AED2D-17D9-4EAF-8186-75B10328E305}"/>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5B1445F-F834-42C9-9878-0A1A9D2F2943}"/>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3428104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4036-52F4-4B67-B4C9-7370B4C0455F}"/>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BC353772-70B5-4A82-8A1F-ECDA4D145D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F4E5F134-1887-45CF-8002-4528B225D939}"/>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5" name="Footer Placeholder 4">
            <a:extLst>
              <a:ext uri="{FF2B5EF4-FFF2-40B4-BE49-F238E27FC236}">
                <a16:creationId xmlns:a16="http://schemas.microsoft.com/office/drawing/2014/main" id="{D4939449-5485-4E2B-8900-1F7CA76CC2F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857D2AAA-59CD-4401-83AC-1E34E9F9FDCC}"/>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4237134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C2C0CF-421B-4A59-B7CE-B81C253D7D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3858B68E-C130-46B4-9768-BCE877AB73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B3F6AC3-592A-470A-9104-7879D00943B9}"/>
              </a:ext>
            </a:extLst>
          </p:cNvPr>
          <p:cNvSpPr>
            <a:spLocks noGrp="1"/>
          </p:cNvSpPr>
          <p:nvPr>
            <p:ph type="dt" sz="half" idx="10"/>
          </p:nvPr>
        </p:nvSpPr>
        <p:spPr/>
        <p:txBody>
          <a:bodyPr/>
          <a:lstStyle/>
          <a:p>
            <a:fld id="{C04D9971-5F42-4DB6-8302-99DD344E0BBB}" type="datetimeFigureOut">
              <a:rPr lang="en-ID" smtClean="0"/>
              <a:t>11/12/2021</a:t>
            </a:fld>
            <a:endParaRPr lang="en-ID"/>
          </a:p>
        </p:txBody>
      </p:sp>
      <p:sp>
        <p:nvSpPr>
          <p:cNvPr id="5" name="Footer Placeholder 4">
            <a:extLst>
              <a:ext uri="{FF2B5EF4-FFF2-40B4-BE49-F238E27FC236}">
                <a16:creationId xmlns:a16="http://schemas.microsoft.com/office/drawing/2014/main" id="{68F41076-2454-4D3D-9E4F-9DD06CA28497}"/>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C205A1C-BBEC-4416-A302-1C9645FAA059}"/>
              </a:ext>
            </a:extLst>
          </p:cNvPr>
          <p:cNvSpPr>
            <a:spLocks noGrp="1"/>
          </p:cNvSpPr>
          <p:nvPr>
            <p:ph type="sldNum" sz="quarter" idx="12"/>
          </p:nvPr>
        </p:nvSpPr>
        <p:spPr/>
        <p:txBody>
          <a:bodyPr/>
          <a:lstStyle/>
          <a:p>
            <a:fld id="{DC8A967B-1283-4277-BF0C-2ABE9587470D}" type="slidenum">
              <a:rPr lang="en-ID" smtClean="0"/>
              <a:t>‹#›</a:t>
            </a:fld>
            <a:endParaRPr lang="en-ID"/>
          </a:p>
        </p:txBody>
      </p:sp>
    </p:spTree>
    <p:extLst>
      <p:ext uri="{BB962C8B-B14F-4D97-AF65-F5344CB8AC3E}">
        <p14:creationId xmlns:p14="http://schemas.microsoft.com/office/powerpoint/2010/main" val="1642363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intro+bullets/medi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7713" y="779569"/>
            <a:ext cx="9389571" cy="786472"/>
          </a:xfrm>
        </p:spPr>
        <p:txBody>
          <a:bodyPr/>
          <a:lstStyle>
            <a:lvl1pPr>
              <a:defRPr lang="en-US" sz="3700" kern="1200" dirty="0">
                <a:solidFill>
                  <a:srgbClr val="C1CD23"/>
                </a:solidFill>
                <a:latin typeface="Museo Slab 500" charset="0"/>
                <a:ea typeface="+mj-ea"/>
                <a:cs typeface="+mj-cs"/>
              </a:defRPr>
            </a:lvl1pPr>
          </a:lstStyle>
          <a:p>
            <a:r>
              <a:rPr lang="en-US" dirty="0"/>
              <a:t>Your title here…</a:t>
            </a:r>
          </a:p>
        </p:txBody>
      </p:sp>
      <p:sp>
        <p:nvSpPr>
          <p:cNvPr id="3" name="Content Placeholder 2"/>
          <p:cNvSpPr>
            <a:spLocks noGrp="1"/>
          </p:cNvSpPr>
          <p:nvPr>
            <p:ph idx="1"/>
          </p:nvPr>
        </p:nvSpPr>
        <p:spPr>
          <a:xfrm>
            <a:off x="2010691" y="2650051"/>
            <a:ext cx="8510164" cy="3315292"/>
          </a:xfrm>
        </p:spPr>
        <p:txBody>
          <a:bodyPr/>
          <a:lstStyle>
            <a:lvl3pPr>
              <a:defRPr>
                <a:solidFill>
                  <a:srgbClr val="D9D9D9"/>
                </a:solidFill>
              </a:defRPr>
            </a:lvl3pPr>
            <a:lvl4pPr>
              <a:defRPr>
                <a:solidFill>
                  <a:srgbClr val="D9D9D9"/>
                </a:solidFill>
              </a:defRPr>
            </a:lvl4pPr>
            <a:lvl5pPr>
              <a:defRPr>
                <a:solidFill>
                  <a:srgbClr val="D9D9D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9"/>
          <p:cNvSpPr>
            <a:spLocks noGrp="1"/>
          </p:cNvSpPr>
          <p:nvPr>
            <p:ph type="body" sz="quarter" idx="10" hasCustomPrompt="1"/>
          </p:nvPr>
        </p:nvSpPr>
        <p:spPr>
          <a:xfrm>
            <a:off x="2010691" y="1587115"/>
            <a:ext cx="8436592" cy="939800"/>
          </a:xfrm>
        </p:spPr>
        <p:txBody>
          <a:bodyPr/>
          <a:lstStyle>
            <a:lvl1pPr marL="24382" indent="0">
              <a:buFontTx/>
              <a:buNone/>
              <a:defRPr baseline="0">
                <a:solidFill>
                  <a:schemeClr val="tx1"/>
                </a:solidFill>
              </a:defRPr>
            </a:lvl1pPr>
            <a:lvl2pPr marL="512038" indent="0">
              <a:buNone/>
              <a:defRPr/>
            </a:lvl2pPr>
            <a:lvl3pPr marL="999694" indent="0">
              <a:buFontTx/>
              <a:buNone/>
              <a:defRPr/>
            </a:lvl3pPr>
            <a:lvl4pPr marL="1487349" indent="0">
              <a:buFontTx/>
              <a:buNone/>
              <a:defRPr/>
            </a:lvl4pPr>
            <a:lvl5pPr marL="1853092" indent="0">
              <a:buFontTx/>
              <a:buNone/>
              <a:defRPr/>
            </a:lvl5pPr>
          </a:lstStyle>
          <a:p>
            <a:pPr lvl="0"/>
            <a:r>
              <a:rPr lang="en-US" dirty="0"/>
              <a:t>Introduction copy here...</a:t>
            </a:r>
          </a:p>
        </p:txBody>
      </p:sp>
      <p:sp>
        <p:nvSpPr>
          <p:cNvPr id="5" name="Right Triangle 4"/>
          <p:cNvSpPr/>
          <p:nvPr userDrawn="1"/>
        </p:nvSpPr>
        <p:spPr>
          <a:xfrm rot="10800000" flipV="1">
            <a:off x="9748742" y="6540477"/>
            <a:ext cx="2443260" cy="317523"/>
          </a:xfrm>
          <a:prstGeom prst="rtTriangle">
            <a:avLst/>
          </a:prstGeom>
          <a:solidFill>
            <a:schemeClr val="accent3">
              <a:alpha val="35000"/>
            </a:schemeClr>
          </a:solidFill>
          <a:ln>
            <a:noFill/>
          </a:ln>
          <a:scene3d>
            <a:camera prst="orthographicFront">
              <a:rot lat="0" lon="0" rev="0"/>
            </a:camera>
            <a:lightRig rig="glow" dir="tl">
              <a:rot lat="0" lon="0" rev="19800000"/>
            </a:lightRig>
          </a:scene3d>
          <a:sp3d prstMaterial="metal"/>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a:effectLst/>
            </a:endParaRPr>
          </a:p>
        </p:txBody>
      </p:sp>
      <p:sp>
        <p:nvSpPr>
          <p:cNvPr id="6" name="Right Triangle 5"/>
          <p:cNvSpPr/>
          <p:nvPr userDrawn="1"/>
        </p:nvSpPr>
        <p:spPr>
          <a:xfrm rot="10800000" flipV="1">
            <a:off x="11850464" y="6341277"/>
            <a:ext cx="341536" cy="527651"/>
          </a:xfrm>
          <a:prstGeom prst="rtTriangle">
            <a:avLst/>
          </a:prstGeom>
          <a:solidFill>
            <a:schemeClr val="accent3">
              <a:alpha val="35000"/>
            </a:schemeClr>
          </a:solidFill>
          <a:ln>
            <a:noFill/>
          </a:ln>
          <a:scene3d>
            <a:camera prst="orthographicFront">
              <a:rot lat="0" lon="0" rev="0"/>
            </a:camera>
            <a:lightRig rig="glow" dir="tl">
              <a:rot lat="0" lon="0" rev="19800000"/>
            </a:lightRig>
          </a:scene3d>
          <a:sp3d prstMaterial="metal"/>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a:effectLst/>
            </a:endParaRPr>
          </a:p>
        </p:txBody>
      </p:sp>
      <p:sp>
        <p:nvSpPr>
          <p:cNvPr id="8" name="Right Triangle 7"/>
          <p:cNvSpPr/>
          <p:nvPr userDrawn="1"/>
        </p:nvSpPr>
        <p:spPr>
          <a:xfrm flipV="1">
            <a:off x="13335" y="2"/>
            <a:ext cx="9506927" cy="650047"/>
          </a:xfrm>
          <a:prstGeom prst="rtTriangle">
            <a:avLst/>
          </a:prstGeom>
          <a:solidFill>
            <a:schemeClr val="accent3">
              <a:alpha val="35000"/>
            </a:schemeClr>
          </a:solidFill>
          <a:ln>
            <a:noFill/>
          </a:ln>
          <a:effectLst/>
          <a:scene3d>
            <a:camera prst="orthographicFront">
              <a:rot lat="0" lon="0" rev="0"/>
            </a:camera>
            <a:lightRig rig="glow" dir="tl">
              <a:rot lat="0" lon="0" rev="19800000"/>
            </a:lightRig>
          </a:scene3d>
          <a:sp3d prstMaterial="metal"/>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a:effectLst/>
            </a:endParaRPr>
          </a:p>
        </p:txBody>
      </p:sp>
      <p:sp>
        <p:nvSpPr>
          <p:cNvPr id="9" name="Right Triangle 8"/>
          <p:cNvSpPr/>
          <p:nvPr userDrawn="1"/>
        </p:nvSpPr>
        <p:spPr>
          <a:xfrm flipH="1" flipV="1">
            <a:off x="5493485" y="12388"/>
            <a:ext cx="6698515" cy="437645"/>
          </a:xfrm>
          <a:prstGeom prst="rtTriangle">
            <a:avLst/>
          </a:prstGeom>
          <a:solidFill>
            <a:schemeClr val="accent3">
              <a:alpha val="23000"/>
            </a:schemeClr>
          </a:solidFill>
          <a:ln>
            <a:noFill/>
          </a:ln>
          <a:effectLst/>
          <a:scene3d>
            <a:camera prst="orthographicFront">
              <a:rot lat="0" lon="0" rev="0"/>
            </a:camera>
            <a:lightRig rig="glow" dir="tl">
              <a:rot lat="0" lon="0" rev="19800000"/>
            </a:lightRig>
          </a:scene3d>
          <a:sp3d prstMaterial="metal"/>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US" sz="2400">
              <a:effectLst/>
            </a:endParaRPr>
          </a:p>
        </p:txBody>
      </p:sp>
    </p:spTree>
    <p:extLst>
      <p:ext uri="{BB962C8B-B14F-4D97-AF65-F5344CB8AC3E}">
        <p14:creationId xmlns:p14="http://schemas.microsoft.com/office/powerpoint/2010/main" val="2345836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8065" y="395832"/>
            <a:ext cx="8848024" cy="1888451"/>
          </a:xfrm>
        </p:spPr>
        <p:txBody>
          <a:bodyPr tIns="0" bIns="0"/>
          <a:lstStyle/>
          <a:p>
            <a:r>
              <a:rPr lang="en-US" dirty="0"/>
              <a:t>Click to edit Master title style</a:t>
            </a:r>
          </a:p>
        </p:txBody>
      </p:sp>
      <p:sp>
        <p:nvSpPr>
          <p:cNvPr id="3" name="Content Placeholder 2"/>
          <p:cNvSpPr>
            <a:spLocks noGrp="1"/>
          </p:cNvSpPr>
          <p:nvPr>
            <p:ph idx="1"/>
          </p:nvPr>
        </p:nvSpPr>
        <p:spPr>
          <a:xfrm>
            <a:off x="1888067" y="2815391"/>
            <a:ext cx="8848021" cy="3756548"/>
          </a:xfrm>
        </p:spPr>
        <p:txBody>
          <a:bodyPr/>
          <a:lstStyle>
            <a:lvl1pPr>
              <a:lnSpc>
                <a:spcPct val="90000"/>
              </a:lnSpc>
              <a:defRPr>
                <a:solidFill>
                  <a:srgbClr val="93C2D7"/>
                </a:solidFill>
              </a:defRPr>
            </a:lvl1pPr>
            <a:lvl2pPr>
              <a:lnSpc>
                <a:spcPct val="90000"/>
              </a:lnSpc>
              <a:defRPr sz="2700">
                <a:solidFill>
                  <a:srgbClr val="93C2D7"/>
                </a:solidFill>
                <a:latin typeface="Arial"/>
                <a:cs typeface="Arial"/>
              </a:defRPr>
            </a:lvl2pPr>
            <a:lvl3pPr>
              <a:lnSpc>
                <a:spcPct val="90000"/>
              </a:lnSpc>
              <a:defRPr>
                <a:solidFill>
                  <a:srgbClr val="93C2D7"/>
                </a:solidFill>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0"/>
          </p:nvPr>
        </p:nvSpPr>
        <p:spPr>
          <a:xfrm>
            <a:off x="1888066" y="2282647"/>
            <a:ext cx="8848023" cy="457200"/>
          </a:xfrm>
        </p:spPr>
        <p:txBody>
          <a:bodyPr tIns="0" bIns="0" anchor="t"/>
          <a:lstStyle>
            <a:lvl1pPr>
              <a:defRPr b="1">
                <a:solidFill>
                  <a:srgbClr val="FCB614"/>
                </a:solidFill>
              </a:defRPr>
            </a:lvl1pPr>
          </a:lstStyle>
          <a:p>
            <a:pPr lvl="0"/>
            <a:r>
              <a:rPr lang="en-US" dirty="0"/>
              <a:t>Click to edit Master text styles</a:t>
            </a:r>
          </a:p>
        </p:txBody>
      </p:sp>
    </p:spTree>
    <p:extLst>
      <p:ext uri="{BB962C8B-B14F-4D97-AF65-F5344CB8AC3E}">
        <p14:creationId xmlns:p14="http://schemas.microsoft.com/office/powerpoint/2010/main" val="2632656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4" name="Rectangle 3">
            <a:extLst>
              <a:ext uri="{FF2B5EF4-FFF2-40B4-BE49-F238E27FC236}">
                <a16:creationId xmlns:a16="http://schemas.microsoft.com/office/drawing/2014/main" id="{FDF1FE28-12EC-4903-A460-E890754C1903}"/>
              </a:ext>
            </a:extLst>
          </p:cNvPr>
          <p:cNvSpPr/>
          <p:nvPr userDrawn="1"/>
        </p:nvSpPr>
        <p:spPr>
          <a:xfrm>
            <a:off x="323530" y="6357257"/>
            <a:ext cx="11868470" cy="339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a:extLst>
              <a:ext uri="{FF2B5EF4-FFF2-40B4-BE49-F238E27FC236}">
                <a16:creationId xmlns:a16="http://schemas.microsoft.com/office/drawing/2014/main" id="{008DF3A5-76B0-4E36-B0C8-90B00A8736A3}"/>
              </a:ext>
            </a:extLst>
          </p:cNvPr>
          <p:cNvSpPr/>
          <p:nvPr userDrawn="1"/>
        </p:nvSpPr>
        <p:spPr>
          <a:xfrm>
            <a:off x="323530" y="6349287"/>
            <a:ext cx="565116" cy="347603"/>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5579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8065" y="395832"/>
            <a:ext cx="8848024" cy="1888451"/>
          </a:xfrm>
        </p:spPr>
        <p:txBody>
          <a:bodyPr tIns="0" bIns="0"/>
          <a:lstStyle/>
          <a:p>
            <a:r>
              <a:rPr lang="en-US" dirty="0"/>
              <a:t>Click to edit Master title style</a:t>
            </a:r>
          </a:p>
        </p:txBody>
      </p:sp>
      <p:sp>
        <p:nvSpPr>
          <p:cNvPr id="3" name="Content Placeholder 2"/>
          <p:cNvSpPr>
            <a:spLocks noGrp="1"/>
          </p:cNvSpPr>
          <p:nvPr>
            <p:ph idx="1"/>
          </p:nvPr>
        </p:nvSpPr>
        <p:spPr>
          <a:xfrm>
            <a:off x="1888067" y="2815391"/>
            <a:ext cx="8848021" cy="3756548"/>
          </a:xfrm>
        </p:spPr>
        <p:txBody>
          <a:bodyPr/>
          <a:lstStyle>
            <a:lvl1pPr>
              <a:lnSpc>
                <a:spcPct val="90000"/>
              </a:lnSpc>
              <a:defRPr>
                <a:solidFill>
                  <a:srgbClr val="93C2D7"/>
                </a:solidFill>
              </a:defRPr>
            </a:lvl1pPr>
            <a:lvl2pPr>
              <a:lnSpc>
                <a:spcPct val="90000"/>
              </a:lnSpc>
              <a:defRPr sz="2700">
                <a:solidFill>
                  <a:srgbClr val="93C2D7"/>
                </a:solidFill>
                <a:latin typeface="Arial"/>
                <a:cs typeface="Arial"/>
              </a:defRPr>
            </a:lvl2pPr>
            <a:lvl3pPr>
              <a:lnSpc>
                <a:spcPct val="90000"/>
              </a:lnSpc>
              <a:defRPr>
                <a:solidFill>
                  <a:srgbClr val="93C2D7"/>
                </a:solidFill>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0"/>
          </p:nvPr>
        </p:nvSpPr>
        <p:spPr>
          <a:xfrm>
            <a:off x="1888066" y="2282647"/>
            <a:ext cx="8848023" cy="457200"/>
          </a:xfrm>
        </p:spPr>
        <p:txBody>
          <a:bodyPr tIns="0" bIns="0" anchor="t"/>
          <a:lstStyle>
            <a:lvl1pPr>
              <a:defRPr b="1">
                <a:solidFill>
                  <a:srgbClr val="FCB614"/>
                </a:solidFill>
              </a:defRPr>
            </a:lvl1pPr>
          </a:lstStyle>
          <a:p>
            <a:pPr lvl="0"/>
            <a:r>
              <a:rPr lang="en-US" dirty="0"/>
              <a:t>Click to edit Master text styles</a:t>
            </a:r>
          </a:p>
        </p:txBody>
      </p:sp>
    </p:spTree>
    <p:extLst>
      <p:ext uri="{BB962C8B-B14F-4D97-AF65-F5344CB8AC3E}">
        <p14:creationId xmlns:p14="http://schemas.microsoft.com/office/powerpoint/2010/main" val="3949760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47"/>
        <p:cNvGrpSpPr/>
        <p:nvPr/>
      </p:nvGrpSpPr>
      <p:grpSpPr>
        <a:xfrm>
          <a:off x="0" y="0"/>
          <a:ext cx="0" cy="0"/>
          <a:chOff x="0" y="0"/>
          <a:chExt cx="0" cy="0"/>
        </a:xfrm>
      </p:grpSpPr>
      <p:sp>
        <p:nvSpPr>
          <p:cNvPr id="55" name="Google Shape;55;p5"/>
          <p:cNvSpPr txBox="1">
            <a:spLocks noGrp="1"/>
          </p:cNvSpPr>
          <p:nvPr>
            <p:ph type="title"/>
          </p:nvPr>
        </p:nvSpPr>
        <p:spPr>
          <a:xfrm>
            <a:off x="609600" y="-133"/>
            <a:ext cx="7315200" cy="2419200"/>
          </a:xfrm>
          <a:prstGeom prst="rect">
            <a:avLst/>
          </a:prstGeom>
        </p:spPr>
        <p:txBody>
          <a:bodyPr spcFirstLastPara="1" wrap="square" lIns="0" tIns="0" rIns="0" bIns="0" anchor="ctr"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6" name="Google Shape;56;p5"/>
          <p:cNvSpPr txBox="1">
            <a:spLocks noGrp="1"/>
          </p:cNvSpPr>
          <p:nvPr>
            <p:ph type="body" idx="1"/>
          </p:nvPr>
        </p:nvSpPr>
        <p:spPr>
          <a:xfrm>
            <a:off x="4267200" y="2545733"/>
            <a:ext cx="7315200" cy="3686400"/>
          </a:xfrm>
          <a:prstGeom prst="rect">
            <a:avLst/>
          </a:prstGeom>
        </p:spPr>
        <p:txBody>
          <a:bodyPr spcFirstLastPara="1" wrap="square" lIns="0" tIns="0" rIns="0" bIns="0" anchor="t" anchorCtr="0">
            <a:noAutofit/>
          </a:bodyPr>
          <a:lstStyle>
            <a:lvl1pPr marL="609585" lvl="0" indent="-507987">
              <a:spcBef>
                <a:spcPts val="800"/>
              </a:spcBef>
              <a:spcAft>
                <a:spcPts val="0"/>
              </a:spcAft>
              <a:buSzPts val="2400"/>
              <a:buChar char="▰"/>
              <a:defRPr/>
            </a:lvl1pPr>
            <a:lvl2pPr marL="1219170" lvl="1" indent="-507987">
              <a:spcBef>
                <a:spcPts val="0"/>
              </a:spcBef>
              <a:spcAft>
                <a:spcPts val="0"/>
              </a:spcAft>
              <a:buSzPts val="2400"/>
              <a:buChar char="▰"/>
              <a:defRPr/>
            </a:lvl2pPr>
            <a:lvl3pPr marL="1828754" lvl="2" indent="-507987">
              <a:spcBef>
                <a:spcPts val="0"/>
              </a:spcBef>
              <a:spcAft>
                <a:spcPts val="0"/>
              </a:spcAft>
              <a:buSzPts val="2400"/>
              <a:buChar char="▰"/>
              <a:defRPr/>
            </a:lvl3pPr>
            <a:lvl4pPr marL="2438339" lvl="3" indent="-507987">
              <a:spcBef>
                <a:spcPts val="0"/>
              </a:spcBef>
              <a:spcAft>
                <a:spcPts val="0"/>
              </a:spcAft>
              <a:buSzPts val="2400"/>
              <a:buChar char="▰"/>
              <a:defRPr/>
            </a:lvl4pPr>
            <a:lvl5pPr marL="3047924" lvl="4" indent="-507987">
              <a:spcBef>
                <a:spcPts val="0"/>
              </a:spcBef>
              <a:spcAft>
                <a:spcPts val="0"/>
              </a:spcAft>
              <a:buSzPts val="2400"/>
              <a:buChar char="▰"/>
              <a:defRPr/>
            </a:lvl5pPr>
            <a:lvl6pPr marL="3657509" lvl="5" indent="-507987">
              <a:spcBef>
                <a:spcPts val="0"/>
              </a:spcBef>
              <a:spcAft>
                <a:spcPts val="0"/>
              </a:spcAft>
              <a:buSzPts val="2400"/>
              <a:buChar char="▰"/>
              <a:defRPr/>
            </a:lvl6pPr>
            <a:lvl7pPr marL="4267093" lvl="6" indent="-507987">
              <a:spcBef>
                <a:spcPts val="0"/>
              </a:spcBef>
              <a:spcAft>
                <a:spcPts val="0"/>
              </a:spcAft>
              <a:buSzPts val="2400"/>
              <a:buChar char="▰"/>
              <a:defRPr/>
            </a:lvl7pPr>
            <a:lvl8pPr marL="4876678" lvl="7" indent="-507987">
              <a:spcBef>
                <a:spcPts val="0"/>
              </a:spcBef>
              <a:spcAft>
                <a:spcPts val="0"/>
              </a:spcAft>
              <a:buSzPts val="2400"/>
              <a:buChar char="▰"/>
              <a:defRPr/>
            </a:lvl8pPr>
            <a:lvl9pPr marL="5486263" lvl="8" indent="-507987">
              <a:spcBef>
                <a:spcPts val="0"/>
              </a:spcBef>
              <a:spcAft>
                <a:spcPts val="0"/>
              </a:spcAft>
              <a:buSzPts val="2400"/>
              <a:buChar char="▰"/>
              <a:defRPr/>
            </a:lvl9pPr>
          </a:lstStyle>
          <a:p>
            <a:endParaRPr/>
          </a:p>
        </p:txBody>
      </p:sp>
      <p:sp>
        <p:nvSpPr>
          <p:cNvPr id="57" name="Google Shape;57;p5"/>
          <p:cNvSpPr txBox="1">
            <a:spLocks noGrp="1"/>
          </p:cNvSpPr>
          <p:nvPr>
            <p:ph type="sldNum" idx="12"/>
          </p:nvPr>
        </p:nvSpPr>
        <p:spPr>
          <a:xfrm>
            <a:off x="345633" y="6232133"/>
            <a:ext cx="642000" cy="3268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uk-UA" smtClean="0"/>
              <a:pPr algn="l"/>
              <a:t>‹#›</a:t>
            </a:fld>
            <a:endParaRPr lang="uk-UA"/>
          </a:p>
        </p:txBody>
      </p:sp>
    </p:spTree>
    <p:extLst>
      <p:ext uri="{BB962C8B-B14F-4D97-AF65-F5344CB8AC3E}">
        <p14:creationId xmlns:p14="http://schemas.microsoft.com/office/powerpoint/2010/main" val="3826589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CF7ABD-6C9F-43D3-84F8-509F69DA78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7847108-05E4-4346-99C2-D6D9AD3B3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8BD053F-1A6F-416D-BB12-364C6B1CD2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12/11/2021</a:t>
            </a:fld>
            <a:endParaRPr lang="en-US" dirty="0"/>
          </a:p>
        </p:txBody>
      </p:sp>
      <p:sp>
        <p:nvSpPr>
          <p:cNvPr id="5" name="Footer Placeholder 4">
            <a:extLst>
              <a:ext uri="{FF2B5EF4-FFF2-40B4-BE49-F238E27FC236}">
                <a16:creationId xmlns:a16="http://schemas.microsoft.com/office/drawing/2014/main" id="{7950553C-12AF-442D-B609-4C7B2F6FCA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F9C47DC-4F38-43EF-9C40-D477BF58D3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
        <p:nvSpPr>
          <p:cNvPr id="7" name="Rectangle 6">
            <a:extLst>
              <a:ext uri="{FF2B5EF4-FFF2-40B4-BE49-F238E27FC236}">
                <a16:creationId xmlns:a16="http://schemas.microsoft.com/office/drawing/2014/main" id="{0734970C-74D9-4F53-8F41-CFBCA425DD59}"/>
              </a:ext>
            </a:extLst>
          </p:cNvPr>
          <p:cNvSpPr/>
          <p:nvPr userDrawn="1"/>
        </p:nvSpPr>
        <p:spPr>
          <a:xfrm>
            <a:off x="4516846" y="1018320"/>
            <a:ext cx="7675153" cy="5417923"/>
          </a:xfrm>
          <a:prstGeom prst="rect">
            <a:avLst/>
          </a:prstGeom>
          <a:blipFill>
            <a:blip r:embed="rId1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8" name="Rectangle 7">
            <a:extLst>
              <a:ext uri="{FF2B5EF4-FFF2-40B4-BE49-F238E27FC236}">
                <a16:creationId xmlns:a16="http://schemas.microsoft.com/office/drawing/2014/main" id="{C6EAECC8-E69C-4FEB-89C1-5110B9CC88DE}"/>
              </a:ext>
            </a:extLst>
          </p:cNvPr>
          <p:cNvSpPr/>
          <p:nvPr userDrawn="1"/>
        </p:nvSpPr>
        <p:spPr>
          <a:xfrm>
            <a:off x="1" y="992239"/>
            <a:ext cx="12191999" cy="5440528"/>
          </a:xfrm>
          <a:prstGeom prst="rect">
            <a:avLst/>
          </a:prstGeom>
          <a:gradFill>
            <a:gsLst>
              <a:gs pos="42000">
                <a:schemeClr val="accent1">
                  <a:lumMod val="20000"/>
                  <a:lumOff val="80000"/>
                </a:schemeClr>
              </a:gs>
              <a:gs pos="100000">
                <a:schemeClr val="accent6">
                  <a:lumMod val="20000"/>
                  <a:lumOff val="80000"/>
                  <a:alpha val="8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9" name="Rectangle 8">
            <a:extLst>
              <a:ext uri="{FF2B5EF4-FFF2-40B4-BE49-F238E27FC236}">
                <a16:creationId xmlns:a16="http://schemas.microsoft.com/office/drawing/2014/main" id="{99C83662-7489-46AD-BA58-D66DBEBEECFF}"/>
              </a:ext>
            </a:extLst>
          </p:cNvPr>
          <p:cNvSpPr/>
          <p:nvPr userDrawn="1"/>
        </p:nvSpPr>
        <p:spPr>
          <a:xfrm>
            <a:off x="1" y="0"/>
            <a:ext cx="12226505" cy="1018319"/>
          </a:xfrm>
          <a:prstGeom prst="rect">
            <a:avLst/>
          </a:prstGeom>
          <a:gradFill>
            <a:gsLst>
              <a:gs pos="68000">
                <a:srgbClr val="FFC000"/>
              </a:gs>
              <a:gs pos="27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0" name="Rectangle 7">
            <a:extLst>
              <a:ext uri="{FF2B5EF4-FFF2-40B4-BE49-F238E27FC236}">
                <a16:creationId xmlns:a16="http://schemas.microsoft.com/office/drawing/2014/main" id="{F776678B-D79D-450C-AE5E-2D8754FD1149}"/>
              </a:ext>
            </a:extLst>
          </p:cNvPr>
          <p:cNvSpPr/>
          <p:nvPr userDrawn="1"/>
        </p:nvSpPr>
        <p:spPr>
          <a:xfrm>
            <a:off x="2887934" y="294853"/>
            <a:ext cx="9338571" cy="723466"/>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274" h="947057">
                <a:moveTo>
                  <a:pt x="670560" y="8708"/>
                </a:moveTo>
                <a:lnTo>
                  <a:pt x="6984274" y="0"/>
                </a:lnTo>
                <a:lnTo>
                  <a:pt x="6984274" y="947057"/>
                </a:lnTo>
                <a:lnTo>
                  <a:pt x="0" y="947057"/>
                </a:lnTo>
                <a:lnTo>
                  <a:pt x="67056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1" name="Rectangle 7">
            <a:extLst>
              <a:ext uri="{FF2B5EF4-FFF2-40B4-BE49-F238E27FC236}">
                <a16:creationId xmlns:a16="http://schemas.microsoft.com/office/drawing/2014/main" id="{3B95BECF-3477-40DA-944B-7A348DD9BB26}"/>
              </a:ext>
            </a:extLst>
          </p:cNvPr>
          <p:cNvSpPr/>
          <p:nvPr userDrawn="1"/>
        </p:nvSpPr>
        <p:spPr>
          <a:xfrm flipH="1">
            <a:off x="1" y="990210"/>
            <a:ext cx="2926271" cy="566569"/>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 name="connsiteX0" fmla="*/ -1 w 6313713"/>
              <a:gd name="connsiteY0" fmla="*/ 8708 h 947057"/>
              <a:gd name="connsiteX1" fmla="*/ 6313713 w 6313713"/>
              <a:gd name="connsiteY1" fmla="*/ 0 h 947057"/>
              <a:gd name="connsiteX2" fmla="*/ 6313713 w 6313713"/>
              <a:gd name="connsiteY2" fmla="*/ 947057 h 947057"/>
              <a:gd name="connsiteX3" fmla="*/ 1213686 w 6313713"/>
              <a:gd name="connsiteY3" fmla="*/ 918135 h 947057"/>
              <a:gd name="connsiteX4" fmla="*/ -1 w 6313713"/>
              <a:gd name="connsiteY4" fmla="*/ 8708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3713" h="947057">
                <a:moveTo>
                  <a:pt x="-1" y="8708"/>
                </a:moveTo>
                <a:lnTo>
                  <a:pt x="6313713" y="0"/>
                </a:lnTo>
                <a:lnTo>
                  <a:pt x="6313713" y="947057"/>
                </a:lnTo>
                <a:lnTo>
                  <a:pt x="1213686" y="918135"/>
                </a:lnTo>
                <a:lnTo>
                  <a:pt x="-1"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3" name="Rectangle 12">
            <a:extLst>
              <a:ext uri="{FF2B5EF4-FFF2-40B4-BE49-F238E27FC236}">
                <a16:creationId xmlns:a16="http://schemas.microsoft.com/office/drawing/2014/main" id="{734723D3-5DE7-4532-98F3-6D17F376758B}"/>
              </a:ext>
            </a:extLst>
          </p:cNvPr>
          <p:cNvSpPr/>
          <p:nvPr userDrawn="1"/>
        </p:nvSpPr>
        <p:spPr>
          <a:xfrm>
            <a:off x="-1" y="6436243"/>
            <a:ext cx="12192000" cy="435703"/>
          </a:xfrm>
          <a:prstGeom prst="rect">
            <a:avLst/>
          </a:prstGeom>
          <a:gradFill>
            <a:gsLst>
              <a:gs pos="36000">
                <a:srgbClr val="FFC000"/>
              </a:gs>
              <a:gs pos="96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4" name="Rectangle 7">
            <a:extLst>
              <a:ext uri="{FF2B5EF4-FFF2-40B4-BE49-F238E27FC236}">
                <a16:creationId xmlns:a16="http://schemas.microsoft.com/office/drawing/2014/main" id="{367D144D-BFB1-4D57-863C-45221BC11445}"/>
              </a:ext>
            </a:extLst>
          </p:cNvPr>
          <p:cNvSpPr/>
          <p:nvPr userDrawn="1"/>
        </p:nvSpPr>
        <p:spPr>
          <a:xfrm>
            <a:off x="8153399" y="6062217"/>
            <a:ext cx="4038600" cy="377500"/>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274" h="947057">
                <a:moveTo>
                  <a:pt x="670560" y="8708"/>
                </a:moveTo>
                <a:lnTo>
                  <a:pt x="6984274" y="0"/>
                </a:lnTo>
                <a:lnTo>
                  <a:pt x="6984274" y="947057"/>
                </a:lnTo>
                <a:lnTo>
                  <a:pt x="0" y="947057"/>
                </a:lnTo>
                <a:lnTo>
                  <a:pt x="67056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sp>
        <p:nvSpPr>
          <p:cNvPr id="15" name="Rectangle 7">
            <a:extLst>
              <a:ext uri="{FF2B5EF4-FFF2-40B4-BE49-F238E27FC236}">
                <a16:creationId xmlns:a16="http://schemas.microsoft.com/office/drawing/2014/main" id="{B487C849-F920-4132-B898-D537CB04D4A1}"/>
              </a:ext>
            </a:extLst>
          </p:cNvPr>
          <p:cNvSpPr/>
          <p:nvPr userDrawn="1"/>
        </p:nvSpPr>
        <p:spPr>
          <a:xfrm flipH="1">
            <a:off x="-1" y="6436243"/>
            <a:ext cx="8153401" cy="357557"/>
          </a:xfrm>
          <a:custGeom>
            <a:avLst/>
            <a:gdLst>
              <a:gd name="connsiteX0" fmla="*/ 0 w 6984274"/>
              <a:gd name="connsiteY0" fmla="*/ 0 h 947057"/>
              <a:gd name="connsiteX1" fmla="*/ 6984274 w 6984274"/>
              <a:gd name="connsiteY1" fmla="*/ 0 h 947057"/>
              <a:gd name="connsiteX2" fmla="*/ 6984274 w 6984274"/>
              <a:gd name="connsiteY2" fmla="*/ 947057 h 947057"/>
              <a:gd name="connsiteX3" fmla="*/ 0 w 6984274"/>
              <a:gd name="connsiteY3" fmla="*/ 947057 h 947057"/>
              <a:gd name="connsiteX4" fmla="*/ 0 w 6984274"/>
              <a:gd name="connsiteY4" fmla="*/ 0 h 947057"/>
              <a:gd name="connsiteX0" fmla="*/ 670560 w 6984274"/>
              <a:gd name="connsiteY0" fmla="*/ 8708 h 947057"/>
              <a:gd name="connsiteX1" fmla="*/ 6984274 w 6984274"/>
              <a:gd name="connsiteY1" fmla="*/ 0 h 947057"/>
              <a:gd name="connsiteX2" fmla="*/ 6984274 w 6984274"/>
              <a:gd name="connsiteY2" fmla="*/ 947057 h 947057"/>
              <a:gd name="connsiteX3" fmla="*/ 0 w 6984274"/>
              <a:gd name="connsiteY3" fmla="*/ 947057 h 947057"/>
              <a:gd name="connsiteX4" fmla="*/ 670560 w 6984274"/>
              <a:gd name="connsiteY4" fmla="*/ 8708 h 947057"/>
              <a:gd name="connsiteX0" fmla="*/ -1 w 6313713"/>
              <a:gd name="connsiteY0" fmla="*/ 8708 h 947057"/>
              <a:gd name="connsiteX1" fmla="*/ 6313713 w 6313713"/>
              <a:gd name="connsiteY1" fmla="*/ 0 h 947057"/>
              <a:gd name="connsiteX2" fmla="*/ 6313713 w 6313713"/>
              <a:gd name="connsiteY2" fmla="*/ 947057 h 947057"/>
              <a:gd name="connsiteX3" fmla="*/ 1213686 w 6313713"/>
              <a:gd name="connsiteY3" fmla="*/ 918135 h 947057"/>
              <a:gd name="connsiteX4" fmla="*/ -1 w 6313713"/>
              <a:gd name="connsiteY4" fmla="*/ 8708 h 947057"/>
              <a:gd name="connsiteX0" fmla="*/ 0 w 6313714"/>
              <a:gd name="connsiteY0" fmla="*/ 8708 h 1000489"/>
              <a:gd name="connsiteX1" fmla="*/ 6313714 w 6313714"/>
              <a:gd name="connsiteY1" fmla="*/ 0 h 1000489"/>
              <a:gd name="connsiteX2" fmla="*/ 6313714 w 6313714"/>
              <a:gd name="connsiteY2" fmla="*/ 947057 h 1000489"/>
              <a:gd name="connsiteX3" fmla="*/ 217130 w 6313714"/>
              <a:gd name="connsiteY3" fmla="*/ 1000489 h 1000489"/>
              <a:gd name="connsiteX4" fmla="*/ 0 w 6313714"/>
              <a:gd name="connsiteY4" fmla="*/ 8708 h 1000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3714" h="1000489">
                <a:moveTo>
                  <a:pt x="0" y="8708"/>
                </a:moveTo>
                <a:lnTo>
                  <a:pt x="6313714" y="0"/>
                </a:lnTo>
                <a:lnTo>
                  <a:pt x="6313714" y="947057"/>
                </a:lnTo>
                <a:lnTo>
                  <a:pt x="217130" y="1000489"/>
                </a:lnTo>
                <a:lnTo>
                  <a:pt x="0" y="8708"/>
                </a:lnTo>
                <a:close/>
              </a:path>
            </a:pathLst>
          </a:custGeom>
          <a:gradFill>
            <a:gsLst>
              <a:gs pos="45000">
                <a:schemeClr val="accent1">
                  <a:lumMod val="40000"/>
                  <a:lumOff val="6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800"/>
          </a:p>
        </p:txBody>
      </p:sp>
      <p:pic>
        <p:nvPicPr>
          <p:cNvPr id="16" name="Picture 15" descr="A picture containing clipart&#10;&#10;Description automatically generated">
            <a:extLst>
              <a:ext uri="{FF2B5EF4-FFF2-40B4-BE49-F238E27FC236}">
                <a16:creationId xmlns:a16="http://schemas.microsoft.com/office/drawing/2014/main" id="{EED69C6D-2F19-415D-9A32-3E0CC4A47C90}"/>
              </a:ext>
            </a:extLst>
          </p:cNvPr>
          <p:cNvPicPr>
            <a:picLocks noChangeAspect="1"/>
          </p:cNvPicPr>
          <p:nvPr userDrawn="1"/>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7634" y="-32463"/>
            <a:ext cx="1085527" cy="1085527"/>
          </a:xfrm>
          <a:prstGeom prst="rect">
            <a:avLst/>
          </a:prstGeom>
        </p:spPr>
      </p:pic>
    </p:spTree>
    <p:extLst>
      <p:ext uri="{BB962C8B-B14F-4D97-AF65-F5344CB8AC3E}">
        <p14:creationId xmlns:p14="http://schemas.microsoft.com/office/powerpoint/2010/main" val="37371300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17" r:id="rId12"/>
    <p:sldLayoutId id="2147483718" r:id="rId13"/>
    <p:sldLayoutId id="2147483725" r:id="rId14"/>
    <p:sldLayoutId id="2147483728" r:id="rId15"/>
    <p:sldLayoutId id="214748372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9.wmf"/><Relationship Id="rId7"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jpeg"/><Relationship Id="rId5" Type="http://schemas.microsoft.com/office/2007/relationships/hdphoto" Target="../media/hdphoto2.wdp"/><Relationship Id="rId4" Type="http://schemas.openxmlformats.org/officeDocument/2006/relationships/image" Target="../media/image40.jpeg"/><Relationship Id="rId9"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B849-B9DE-408B-94EE-4C14FF79B967}"/>
              </a:ext>
            </a:extLst>
          </p:cNvPr>
          <p:cNvSpPr>
            <a:spLocks noGrp="1"/>
          </p:cNvSpPr>
          <p:nvPr>
            <p:ph type="ctrTitle"/>
          </p:nvPr>
        </p:nvSpPr>
        <p:spPr>
          <a:xfrm>
            <a:off x="5854700" y="3848100"/>
            <a:ext cx="7023100" cy="635000"/>
          </a:xfrm>
        </p:spPr>
        <p:txBody>
          <a:bodyPr>
            <a:noAutofit/>
          </a:bodyPr>
          <a:lstStyle/>
          <a:p>
            <a:r>
              <a:rPr lang="en-US" sz="4000" dirty="0" err="1"/>
              <a:t>Peran</a:t>
            </a:r>
            <a:r>
              <a:rPr lang="en-US" sz="4000" dirty="0"/>
              <a:t> </a:t>
            </a:r>
            <a:br>
              <a:rPr lang="en-US" sz="4000" dirty="0"/>
            </a:br>
            <a:r>
              <a:rPr lang="en-US" sz="4000" dirty="0" err="1"/>
              <a:t>Kecerdasan</a:t>
            </a:r>
            <a:r>
              <a:rPr lang="en-US" sz="4000" dirty="0"/>
              <a:t> Artificial</a:t>
            </a:r>
            <a:br>
              <a:rPr lang="en-US" sz="4000" dirty="0"/>
            </a:br>
            <a:r>
              <a:rPr lang="en-US" sz="4000" dirty="0" err="1"/>
              <a:t>Untuk</a:t>
            </a:r>
            <a:r>
              <a:rPr lang="en-US" sz="4000" dirty="0"/>
              <a:t> </a:t>
            </a:r>
            <a:r>
              <a:rPr lang="en-US" sz="4000" dirty="0" err="1"/>
              <a:t>Bidang</a:t>
            </a:r>
            <a:r>
              <a:rPr lang="en-US" sz="4000" dirty="0"/>
              <a:t> </a:t>
            </a:r>
            <a:br>
              <a:rPr lang="en-US" sz="4000" dirty="0"/>
            </a:br>
            <a:r>
              <a:rPr lang="en-US" sz="4000" dirty="0" err="1"/>
              <a:t>Kesehatan</a:t>
            </a:r>
            <a:r>
              <a:rPr lang="en-US" sz="4000" dirty="0"/>
              <a:t> </a:t>
            </a:r>
            <a:br>
              <a:rPr lang="en-US" sz="4000" dirty="0"/>
            </a:br>
            <a:endParaRPr lang="en-ID" sz="4000" dirty="0"/>
          </a:p>
        </p:txBody>
      </p:sp>
      <p:sp>
        <p:nvSpPr>
          <p:cNvPr id="4" name="Subtitle 2">
            <a:extLst>
              <a:ext uri="{FF2B5EF4-FFF2-40B4-BE49-F238E27FC236}">
                <a16:creationId xmlns:a16="http://schemas.microsoft.com/office/drawing/2014/main" id="{61530BB9-3928-4B73-9ABE-913BF2316A0F}"/>
              </a:ext>
            </a:extLst>
          </p:cNvPr>
          <p:cNvSpPr txBox="1">
            <a:spLocks/>
          </p:cNvSpPr>
          <p:nvPr/>
        </p:nvSpPr>
        <p:spPr>
          <a:xfrm>
            <a:off x="5486400" y="3264312"/>
            <a:ext cx="7124700" cy="9774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endParaRPr lang="en-ID" dirty="0"/>
          </a:p>
        </p:txBody>
      </p:sp>
      <p:pic>
        <p:nvPicPr>
          <p:cNvPr id="5" name="Picture 4">
            <a:extLst>
              <a:ext uri="{FF2B5EF4-FFF2-40B4-BE49-F238E27FC236}">
                <a16:creationId xmlns:a16="http://schemas.microsoft.com/office/drawing/2014/main" id="{01CA5EE1-7446-49A1-8545-30238B74BD3A}"/>
              </a:ext>
            </a:extLst>
          </p:cNvPr>
          <p:cNvPicPr>
            <a:picLocks noChangeAspect="1"/>
          </p:cNvPicPr>
          <p:nvPr/>
        </p:nvPicPr>
        <p:blipFill>
          <a:blip r:embed="rId2"/>
          <a:stretch>
            <a:fillRect/>
          </a:stretch>
        </p:blipFill>
        <p:spPr>
          <a:xfrm>
            <a:off x="0" y="1629609"/>
            <a:ext cx="5689600" cy="2854612"/>
          </a:xfrm>
          <a:prstGeom prst="rect">
            <a:avLst/>
          </a:prstGeom>
        </p:spPr>
      </p:pic>
      <p:pic>
        <p:nvPicPr>
          <p:cNvPr id="6" name="Picture 5">
            <a:extLst>
              <a:ext uri="{FF2B5EF4-FFF2-40B4-BE49-F238E27FC236}">
                <a16:creationId xmlns:a16="http://schemas.microsoft.com/office/drawing/2014/main" id="{4E36682C-8198-4C2F-A2BE-1748F42D9BE1}"/>
              </a:ext>
            </a:extLst>
          </p:cNvPr>
          <p:cNvPicPr>
            <a:picLocks noChangeAspect="1"/>
          </p:cNvPicPr>
          <p:nvPr/>
        </p:nvPicPr>
        <p:blipFill>
          <a:blip r:embed="rId3"/>
          <a:stretch>
            <a:fillRect/>
          </a:stretch>
        </p:blipFill>
        <p:spPr>
          <a:xfrm>
            <a:off x="3120499" y="4283454"/>
            <a:ext cx="2582044" cy="2574546"/>
          </a:xfrm>
          <a:prstGeom prst="rect">
            <a:avLst/>
          </a:prstGeom>
        </p:spPr>
      </p:pic>
      <p:pic>
        <p:nvPicPr>
          <p:cNvPr id="7" name="Picture 6">
            <a:extLst>
              <a:ext uri="{FF2B5EF4-FFF2-40B4-BE49-F238E27FC236}">
                <a16:creationId xmlns:a16="http://schemas.microsoft.com/office/drawing/2014/main" id="{7B601F26-0774-452C-B7B1-83AFC3339987}"/>
              </a:ext>
            </a:extLst>
          </p:cNvPr>
          <p:cNvPicPr>
            <a:picLocks noChangeAspect="1"/>
          </p:cNvPicPr>
          <p:nvPr/>
        </p:nvPicPr>
        <p:blipFill>
          <a:blip r:embed="rId4"/>
          <a:stretch>
            <a:fillRect/>
          </a:stretch>
        </p:blipFill>
        <p:spPr>
          <a:xfrm>
            <a:off x="0" y="4291593"/>
            <a:ext cx="3140385" cy="2566407"/>
          </a:xfrm>
          <a:prstGeom prst="rect">
            <a:avLst/>
          </a:prstGeom>
        </p:spPr>
      </p:pic>
      <p:sp>
        <p:nvSpPr>
          <p:cNvPr id="8" name="Subtitle 2">
            <a:extLst>
              <a:ext uri="{FF2B5EF4-FFF2-40B4-BE49-F238E27FC236}">
                <a16:creationId xmlns:a16="http://schemas.microsoft.com/office/drawing/2014/main" id="{61530BB9-3928-4B73-9ABE-913BF2316A0F}"/>
              </a:ext>
            </a:extLst>
          </p:cNvPr>
          <p:cNvSpPr txBox="1">
            <a:spLocks/>
          </p:cNvSpPr>
          <p:nvPr/>
        </p:nvSpPr>
        <p:spPr>
          <a:xfrm>
            <a:off x="6223000" y="4114800"/>
            <a:ext cx="5492846" cy="208280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spcBef>
                <a:spcPts val="0"/>
              </a:spcBef>
            </a:pPr>
            <a:r>
              <a:rPr lang="en-US" sz="11200" dirty="0" err="1"/>
              <a:t>Disampaikan</a:t>
            </a:r>
            <a:r>
              <a:rPr lang="en-US" sz="11200" dirty="0"/>
              <a:t> </a:t>
            </a:r>
            <a:r>
              <a:rPr lang="en-US" sz="11200" dirty="0" err="1"/>
              <a:t>Pada</a:t>
            </a:r>
            <a:r>
              <a:rPr lang="en-US" sz="11200" dirty="0"/>
              <a:t> Seminar </a:t>
            </a:r>
            <a:r>
              <a:rPr lang="en-US" sz="11200" dirty="0" err="1"/>
              <a:t>Nasional</a:t>
            </a:r>
            <a:r>
              <a:rPr lang="en-US" sz="11200" dirty="0"/>
              <a:t> </a:t>
            </a:r>
            <a:r>
              <a:rPr lang="en-US" sz="11200" dirty="0" err="1"/>
              <a:t>Teknologi</a:t>
            </a:r>
            <a:r>
              <a:rPr lang="en-US" sz="11200" dirty="0"/>
              <a:t> </a:t>
            </a:r>
            <a:r>
              <a:rPr lang="en-US" sz="11200" dirty="0" err="1"/>
              <a:t>dan</a:t>
            </a:r>
            <a:r>
              <a:rPr lang="en-US" sz="11200" dirty="0"/>
              <a:t> </a:t>
            </a:r>
            <a:r>
              <a:rPr lang="en-US" sz="11200" dirty="0" err="1"/>
              <a:t>Multidisiplin</a:t>
            </a:r>
            <a:r>
              <a:rPr lang="en-US" sz="11200" dirty="0"/>
              <a:t> </a:t>
            </a:r>
            <a:r>
              <a:rPr lang="en-US" sz="11200" dirty="0" err="1"/>
              <a:t>Ilmu</a:t>
            </a:r>
            <a:endParaRPr lang="en-US" sz="11200" dirty="0"/>
          </a:p>
          <a:p>
            <a:pPr>
              <a:lnSpc>
                <a:spcPct val="120000"/>
              </a:lnSpc>
              <a:spcBef>
                <a:spcPts val="0"/>
              </a:spcBef>
            </a:pPr>
            <a:r>
              <a:rPr lang="en-US" sz="12800" dirty="0">
                <a:solidFill>
                  <a:srgbClr val="0000FF"/>
                </a:solidFill>
              </a:rPr>
              <a:t>Sri Hartati</a:t>
            </a:r>
          </a:p>
          <a:p>
            <a:pPr>
              <a:lnSpc>
                <a:spcPct val="120000"/>
              </a:lnSpc>
              <a:spcBef>
                <a:spcPts val="0"/>
              </a:spcBef>
            </a:pPr>
            <a:r>
              <a:rPr lang="en-US" sz="11200" dirty="0" err="1"/>
              <a:t>Departemen</a:t>
            </a:r>
            <a:r>
              <a:rPr lang="en-US" sz="11200" dirty="0"/>
              <a:t> </a:t>
            </a:r>
            <a:r>
              <a:rPr lang="en-US" sz="11200" dirty="0" err="1"/>
              <a:t>Ilmu</a:t>
            </a:r>
            <a:r>
              <a:rPr lang="en-US" sz="11200" dirty="0"/>
              <a:t> </a:t>
            </a:r>
            <a:r>
              <a:rPr lang="en-US" sz="11200" dirty="0" err="1"/>
              <a:t>Komputer</a:t>
            </a:r>
            <a:r>
              <a:rPr lang="en-US" sz="11200" dirty="0"/>
              <a:t> </a:t>
            </a:r>
            <a:r>
              <a:rPr lang="en-US" sz="11200" dirty="0" err="1"/>
              <a:t>dan</a:t>
            </a:r>
            <a:r>
              <a:rPr lang="en-US" sz="11200" dirty="0"/>
              <a:t> </a:t>
            </a:r>
          </a:p>
          <a:p>
            <a:pPr>
              <a:lnSpc>
                <a:spcPct val="120000"/>
              </a:lnSpc>
              <a:spcBef>
                <a:spcPts val="0"/>
              </a:spcBef>
            </a:pPr>
            <a:r>
              <a:rPr lang="en-US" sz="11200" dirty="0" err="1"/>
              <a:t>Elektronika</a:t>
            </a:r>
            <a:r>
              <a:rPr lang="en-US" sz="11200" dirty="0"/>
              <a:t> FMIPA UGM</a:t>
            </a:r>
          </a:p>
          <a:p>
            <a:endParaRPr lang="en-ID" dirty="0"/>
          </a:p>
        </p:txBody>
      </p:sp>
    </p:spTree>
    <p:extLst>
      <p:ext uri="{BB962C8B-B14F-4D97-AF65-F5344CB8AC3E}">
        <p14:creationId xmlns:p14="http://schemas.microsoft.com/office/powerpoint/2010/main" val="1640575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0086" y="365125"/>
            <a:ext cx="7243713" cy="520995"/>
          </a:xfrm>
        </p:spPr>
        <p:txBody>
          <a:bodyPr>
            <a:normAutofit fontScale="90000"/>
          </a:bodyPr>
          <a:lstStyle/>
          <a:p>
            <a:r>
              <a:rPr lang="en-US" dirty="0"/>
              <a:t>Agenda</a:t>
            </a:r>
          </a:p>
        </p:txBody>
      </p:sp>
      <p:sp>
        <p:nvSpPr>
          <p:cNvPr id="3" name="Content Placeholder 2"/>
          <p:cNvSpPr>
            <a:spLocks noGrp="1"/>
          </p:cNvSpPr>
          <p:nvPr>
            <p:ph idx="1"/>
          </p:nvPr>
        </p:nvSpPr>
        <p:spPr/>
        <p:txBody>
          <a:bodyPr/>
          <a:lstStyle/>
          <a:p>
            <a:r>
              <a:rPr lang="en-US" dirty="0" err="1"/>
              <a:t>Apa</a:t>
            </a:r>
            <a:r>
              <a:rPr lang="en-US" dirty="0"/>
              <a:t> AI </a:t>
            </a:r>
            <a:r>
              <a:rPr lang="en-US" dirty="0" err="1"/>
              <a:t>itu</a:t>
            </a:r>
            <a:r>
              <a:rPr lang="en-US" dirty="0"/>
              <a:t>?</a:t>
            </a:r>
          </a:p>
          <a:p>
            <a:r>
              <a:rPr lang="en-US" dirty="0" err="1"/>
              <a:t>Tugas-tugas</a:t>
            </a:r>
            <a:r>
              <a:rPr lang="en-US" dirty="0"/>
              <a:t> AI</a:t>
            </a:r>
          </a:p>
          <a:p>
            <a:r>
              <a:rPr lang="en-US" dirty="0"/>
              <a:t>Teknik AI </a:t>
            </a:r>
          </a:p>
          <a:p>
            <a:r>
              <a:rPr lang="en-US" dirty="0" err="1"/>
              <a:t>Aplikasi</a:t>
            </a:r>
            <a:r>
              <a:rPr lang="en-US" dirty="0"/>
              <a:t> AI</a:t>
            </a:r>
          </a:p>
          <a:p>
            <a:r>
              <a:rPr lang="en-US" dirty="0" err="1"/>
              <a:t>Beberapa</a:t>
            </a:r>
            <a:r>
              <a:rPr lang="en-US" dirty="0"/>
              <a:t> </a:t>
            </a:r>
            <a:r>
              <a:rPr lang="en-US" dirty="0" err="1"/>
              <a:t>Contoh</a:t>
            </a:r>
            <a:r>
              <a:rPr lang="en-US" dirty="0"/>
              <a:t> </a:t>
            </a:r>
            <a:r>
              <a:rPr lang="en-US" dirty="0" err="1"/>
              <a:t>Aplikasi</a:t>
            </a:r>
            <a:endParaRPr lang="en-US" dirty="0"/>
          </a:p>
          <a:p>
            <a:endParaRPr lang="en-US" dirty="0"/>
          </a:p>
        </p:txBody>
      </p:sp>
    </p:spTree>
    <p:extLst>
      <p:ext uri="{BB962C8B-B14F-4D97-AF65-F5344CB8AC3E}">
        <p14:creationId xmlns:p14="http://schemas.microsoft.com/office/powerpoint/2010/main" val="337837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3867" y="0"/>
            <a:ext cx="7391400" cy="1325563"/>
          </a:xfrm>
        </p:spPr>
        <p:txBody>
          <a:bodyPr/>
          <a:lstStyle/>
          <a:p>
            <a:r>
              <a:rPr lang="en-US" dirty="0"/>
              <a:t>What is Artificial Intelligence</a:t>
            </a:r>
          </a:p>
        </p:txBody>
      </p:sp>
      <p:sp>
        <p:nvSpPr>
          <p:cNvPr id="3" name="Content Placeholder 2"/>
          <p:cNvSpPr>
            <a:spLocks noGrp="1"/>
          </p:cNvSpPr>
          <p:nvPr>
            <p:ph idx="1"/>
          </p:nvPr>
        </p:nvSpPr>
        <p:spPr/>
        <p:txBody>
          <a:bodyPr>
            <a:normAutofit lnSpcReduction="10000"/>
          </a:bodyPr>
          <a:lstStyle/>
          <a:p>
            <a:pPr marL="0" indent="0">
              <a:buNone/>
            </a:pPr>
            <a:r>
              <a:rPr lang="en-US" dirty="0"/>
              <a:t>‘‘Artificial Intelligence’’ (AI) was first coined by John McCarthy for a conference on the subject held at Dartmouth in 1956 as </a:t>
            </a:r>
            <a:r>
              <a:rPr lang="en-US" dirty="0">
                <a:solidFill>
                  <a:srgbClr val="FF0000"/>
                </a:solidFill>
              </a:rPr>
              <a:t>‘‘the science and engineering of making intelligent machines’’</a:t>
            </a:r>
            <a:r>
              <a:rPr lang="en-US" dirty="0"/>
              <a:t> (Society for the Study of Artificial Intelligence and Simulation of Behavior, 2018) </a:t>
            </a:r>
          </a:p>
          <a:p>
            <a:pPr marL="0" indent="0">
              <a:buNone/>
            </a:pPr>
            <a:r>
              <a:rPr lang="en-US" dirty="0"/>
              <a:t>General AI is an important field of </a:t>
            </a:r>
            <a:r>
              <a:rPr lang="en-US" dirty="0">
                <a:solidFill>
                  <a:srgbClr val="FF0000"/>
                </a:solidFill>
              </a:rPr>
              <a:t>computer science that seeks to create complex machines with characteristics of human intelligence</a:t>
            </a:r>
            <a:r>
              <a:rPr lang="en-US" dirty="0"/>
              <a:t>. </a:t>
            </a:r>
          </a:p>
          <a:p>
            <a:pPr marL="0" indent="0">
              <a:buNone/>
            </a:pPr>
            <a:r>
              <a:rPr lang="en-US" dirty="0"/>
              <a:t>General AI has machines that </a:t>
            </a:r>
            <a:r>
              <a:rPr lang="en-US" dirty="0">
                <a:solidFill>
                  <a:srgbClr val="FF0000"/>
                </a:solidFill>
              </a:rPr>
              <a:t>can think and reason and even see and hear like humans </a:t>
            </a:r>
            <a:r>
              <a:rPr lang="en-US" dirty="0"/>
              <a:t>(Copeland, 2016). </a:t>
            </a:r>
          </a:p>
          <a:p>
            <a:pPr marL="0" indent="0">
              <a:buNone/>
            </a:pPr>
            <a:r>
              <a:rPr lang="en-US" dirty="0"/>
              <a:t>Narrow AI performs </a:t>
            </a:r>
            <a:r>
              <a:rPr lang="en-US" dirty="0">
                <a:solidFill>
                  <a:srgbClr val="FF0000"/>
                </a:solidFill>
              </a:rPr>
              <a:t>specific tasks as well as, or better than</a:t>
            </a:r>
            <a:r>
              <a:rPr lang="en-US" dirty="0"/>
              <a:t>, humans can (Copeland, 2016). Examples of such narrow AI include speech recognition, facial recognition, etc. </a:t>
            </a:r>
          </a:p>
          <a:p>
            <a:pPr marL="0" indent="0">
              <a:buNone/>
            </a:pPr>
            <a:endParaRPr lang="en-US" dirty="0"/>
          </a:p>
        </p:txBody>
      </p:sp>
    </p:spTree>
    <p:extLst>
      <p:ext uri="{BB962C8B-B14F-4D97-AF65-F5344CB8AC3E}">
        <p14:creationId xmlns:p14="http://schemas.microsoft.com/office/powerpoint/2010/main" val="3051459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Image result for book icon">
            <a:extLst>
              <a:ext uri="{FF2B5EF4-FFF2-40B4-BE49-F238E27FC236}">
                <a16:creationId xmlns:a16="http://schemas.microsoft.com/office/drawing/2014/main" id="{27249934-D7A0-46CC-B58E-1168605F17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9838" y="3116565"/>
            <a:ext cx="869415" cy="86941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itle 3">
            <a:extLst>
              <a:ext uri="{FF2B5EF4-FFF2-40B4-BE49-F238E27FC236}">
                <a16:creationId xmlns:a16="http://schemas.microsoft.com/office/drawing/2014/main" id="{8A2F3CA4-14B2-4D15-95FC-3848396E423B}"/>
              </a:ext>
            </a:extLst>
          </p:cNvPr>
          <p:cNvSpPr>
            <a:spLocks noGrp="1"/>
          </p:cNvSpPr>
          <p:nvPr>
            <p:ph type="title"/>
          </p:nvPr>
        </p:nvSpPr>
        <p:spPr>
          <a:xfrm>
            <a:off x="2895600" y="365125"/>
            <a:ext cx="8458200" cy="765175"/>
          </a:xfrm>
        </p:spPr>
        <p:txBody>
          <a:bodyPr>
            <a:normAutofit/>
          </a:bodyPr>
          <a:lstStyle/>
          <a:p>
            <a:pPr algn="ctr"/>
            <a:r>
              <a:rPr lang="en-AU" dirty="0" err="1">
                <a:solidFill>
                  <a:srgbClr val="0070C0"/>
                </a:solidFill>
                <a:latin typeface="Georgia Pro Cond Black"/>
                <a:cs typeface="Georgia Pro Cond Black"/>
              </a:rPr>
              <a:t>Apa</a:t>
            </a:r>
            <a:r>
              <a:rPr lang="en-AU" dirty="0">
                <a:solidFill>
                  <a:srgbClr val="0070C0"/>
                </a:solidFill>
                <a:latin typeface="Georgia Pro Cond Black"/>
                <a:cs typeface="Georgia Pro Cond Black"/>
              </a:rPr>
              <a:t> </a:t>
            </a:r>
            <a:r>
              <a:rPr lang="en-AU" dirty="0" err="1">
                <a:solidFill>
                  <a:srgbClr val="0070C0"/>
                </a:solidFill>
                <a:latin typeface="Georgia Pro Cond Black"/>
                <a:cs typeface="Georgia Pro Cond Black"/>
              </a:rPr>
              <a:t>itu</a:t>
            </a:r>
            <a:r>
              <a:rPr lang="en-AU" dirty="0">
                <a:solidFill>
                  <a:srgbClr val="0070C0"/>
                </a:solidFill>
                <a:latin typeface="Georgia Pro Cond Black"/>
                <a:cs typeface="Georgia Pro Cond Black"/>
              </a:rPr>
              <a:t> </a:t>
            </a:r>
            <a:r>
              <a:rPr lang="en-AU" dirty="0" err="1">
                <a:solidFill>
                  <a:srgbClr val="0070C0"/>
                </a:solidFill>
                <a:latin typeface="Georgia Pro Cond Black"/>
                <a:cs typeface="Georgia Pro Cond Black"/>
              </a:rPr>
              <a:t>Kecerdasan</a:t>
            </a:r>
            <a:r>
              <a:rPr lang="en-AU" dirty="0">
                <a:solidFill>
                  <a:srgbClr val="0070C0"/>
                </a:solidFill>
                <a:latin typeface="Georgia Pro Cond Black"/>
                <a:cs typeface="Georgia Pro Cond Black"/>
              </a:rPr>
              <a:t> Artificial (</a:t>
            </a:r>
            <a:r>
              <a:rPr lang="en-AU" i="1" dirty="0">
                <a:solidFill>
                  <a:srgbClr val="0070C0"/>
                </a:solidFill>
                <a:latin typeface="Georgia Pro Cond Black"/>
                <a:cs typeface="Georgia Pro Cond Black"/>
              </a:rPr>
              <a:t>AI</a:t>
            </a:r>
            <a:r>
              <a:rPr lang="en-AU" dirty="0">
                <a:solidFill>
                  <a:srgbClr val="0070C0"/>
                </a:solidFill>
                <a:latin typeface="Georgia Pro Cond Black"/>
                <a:cs typeface="Georgia Pro Cond Black"/>
              </a:rPr>
              <a:t>)</a:t>
            </a:r>
          </a:p>
        </p:txBody>
      </p:sp>
      <p:pic>
        <p:nvPicPr>
          <p:cNvPr id="4" name="Picture 4" descr="Image result for picture icon">
            <a:extLst>
              <a:ext uri="{FF2B5EF4-FFF2-40B4-BE49-F238E27FC236}">
                <a16:creationId xmlns:a16="http://schemas.microsoft.com/office/drawing/2014/main" id="{9ED34901-FA24-4A00-B6C8-DE778F419E15}"/>
              </a:ext>
            </a:extLst>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950187" y="3017483"/>
            <a:ext cx="640983" cy="64098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3E6171-6922-4A98-B832-76ED91D65AD2}"/>
              </a:ext>
            </a:extLst>
          </p:cNvPr>
          <p:cNvSpPr/>
          <p:nvPr/>
        </p:nvSpPr>
        <p:spPr>
          <a:xfrm>
            <a:off x="1828800" y="4038600"/>
            <a:ext cx="2232581" cy="16151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NZ" b="1" u="sng" dirty="0"/>
              <a:t>Input:</a:t>
            </a:r>
            <a:br>
              <a:rPr lang="en-NZ" dirty="0"/>
            </a:br>
            <a:r>
              <a:rPr lang="en-NZ" dirty="0"/>
              <a:t>Data</a:t>
            </a:r>
            <a:br>
              <a:rPr lang="en-NZ" dirty="0"/>
            </a:br>
            <a:r>
              <a:rPr lang="en-NZ" dirty="0"/>
              <a:t>Sensors</a:t>
            </a:r>
            <a:br>
              <a:rPr lang="en-NZ" dirty="0"/>
            </a:br>
            <a:r>
              <a:rPr lang="en-NZ" dirty="0"/>
              <a:t>Citra</a:t>
            </a:r>
          </a:p>
          <a:p>
            <a:pPr algn="ctr"/>
            <a:r>
              <a:rPr lang="en-NZ" dirty="0"/>
              <a:t>Audio</a:t>
            </a:r>
          </a:p>
          <a:p>
            <a:pPr algn="ctr"/>
            <a:r>
              <a:rPr lang="en-NZ" dirty="0"/>
              <a:t>Video</a:t>
            </a:r>
          </a:p>
        </p:txBody>
      </p:sp>
      <p:sp>
        <p:nvSpPr>
          <p:cNvPr id="6" name="Rectangle 5">
            <a:extLst>
              <a:ext uri="{FF2B5EF4-FFF2-40B4-BE49-F238E27FC236}">
                <a16:creationId xmlns:a16="http://schemas.microsoft.com/office/drawing/2014/main" id="{2E72F326-EF71-4310-BBFC-6706FA337636}"/>
              </a:ext>
            </a:extLst>
          </p:cNvPr>
          <p:cNvSpPr/>
          <p:nvPr/>
        </p:nvSpPr>
        <p:spPr>
          <a:xfrm>
            <a:off x="5090081" y="4150604"/>
            <a:ext cx="1905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NZ" dirty="0"/>
              <a:t>Artificial Intelligence</a:t>
            </a:r>
          </a:p>
        </p:txBody>
      </p:sp>
      <p:sp>
        <p:nvSpPr>
          <p:cNvPr id="7" name="Rectangle 6">
            <a:extLst>
              <a:ext uri="{FF2B5EF4-FFF2-40B4-BE49-F238E27FC236}">
                <a16:creationId xmlns:a16="http://schemas.microsoft.com/office/drawing/2014/main" id="{837360E8-6C79-4225-92D1-3B423EB65BDA}"/>
              </a:ext>
            </a:extLst>
          </p:cNvPr>
          <p:cNvSpPr/>
          <p:nvPr/>
        </p:nvSpPr>
        <p:spPr>
          <a:xfrm>
            <a:off x="8023782" y="4150605"/>
            <a:ext cx="2030029" cy="16151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NZ" b="1" u="sng" dirty="0"/>
              <a:t>Output:</a:t>
            </a:r>
            <a:br>
              <a:rPr lang="en-NZ" dirty="0"/>
            </a:br>
            <a:r>
              <a:rPr lang="en-NZ" dirty="0"/>
              <a:t>Action</a:t>
            </a:r>
            <a:br>
              <a:rPr lang="en-NZ" dirty="0"/>
            </a:br>
            <a:r>
              <a:rPr lang="en-NZ" dirty="0"/>
              <a:t>Movement</a:t>
            </a:r>
            <a:br>
              <a:rPr lang="en-NZ" dirty="0"/>
            </a:br>
            <a:r>
              <a:rPr lang="en-NZ" dirty="0"/>
              <a:t>Text</a:t>
            </a:r>
          </a:p>
        </p:txBody>
      </p:sp>
      <p:cxnSp>
        <p:nvCxnSpPr>
          <p:cNvPr id="8" name="Straight Arrow Connector 7">
            <a:extLst>
              <a:ext uri="{FF2B5EF4-FFF2-40B4-BE49-F238E27FC236}">
                <a16:creationId xmlns:a16="http://schemas.microsoft.com/office/drawing/2014/main" id="{44E9B345-D589-4F7C-BE54-15CC97B85C0D}"/>
              </a:ext>
            </a:extLst>
          </p:cNvPr>
          <p:cNvCxnSpPr>
            <a:cxnSpLocks/>
            <a:stCxn id="5" idx="3"/>
            <a:endCxn id="6" idx="1"/>
          </p:cNvCxnSpPr>
          <p:nvPr/>
        </p:nvCxnSpPr>
        <p:spPr>
          <a:xfrm flipV="1">
            <a:off x="4061382" y="4798304"/>
            <a:ext cx="1028700" cy="47893"/>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9C33BD0-56F7-4FFB-ACF6-4A4A69AE88EE}"/>
              </a:ext>
            </a:extLst>
          </p:cNvPr>
          <p:cNvCxnSpPr>
            <a:cxnSpLocks/>
            <a:stCxn id="6" idx="3"/>
            <a:endCxn id="7" idx="1"/>
          </p:cNvCxnSpPr>
          <p:nvPr/>
        </p:nvCxnSpPr>
        <p:spPr>
          <a:xfrm>
            <a:off x="6995082" y="4798304"/>
            <a:ext cx="1028700" cy="15989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cartoon robot">
            <a:extLst>
              <a:ext uri="{FF2B5EF4-FFF2-40B4-BE49-F238E27FC236}">
                <a16:creationId xmlns:a16="http://schemas.microsoft.com/office/drawing/2014/main" id="{F6A57BE0-0124-4A33-9F0F-E6DA4C49D6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3203" y="2332241"/>
            <a:ext cx="1305595" cy="1540187"/>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6" descr="Image result for picture icon">
            <a:extLst>
              <a:ext uri="{FF2B5EF4-FFF2-40B4-BE49-F238E27FC236}">
                <a16:creationId xmlns:a16="http://schemas.microsoft.com/office/drawing/2014/main" id="{28CBED39-8B06-4C48-891B-E77E169623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03187" y="3139808"/>
            <a:ext cx="1028356" cy="798723"/>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8" descr="Image result for data icon">
            <a:extLst>
              <a:ext uri="{FF2B5EF4-FFF2-40B4-BE49-F238E27FC236}">
                <a16:creationId xmlns:a16="http://schemas.microsoft.com/office/drawing/2014/main" id="{577D52FD-6156-4EB2-B12B-5C30C582F88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57291" y="2059934"/>
            <a:ext cx="957549" cy="957549"/>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0" descr="Image result for Advice icon">
            <a:extLst>
              <a:ext uri="{FF2B5EF4-FFF2-40B4-BE49-F238E27FC236}">
                <a16:creationId xmlns:a16="http://schemas.microsoft.com/office/drawing/2014/main" id="{92EF8F1F-3815-4562-836A-64EB06F7833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23782" y="2015867"/>
            <a:ext cx="1045684" cy="1045684"/>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Picture 12" descr="Image result for robot armicon">
            <a:extLst>
              <a:ext uri="{FF2B5EF4-FFF2-40B4-BE49-F238E27FC236}">
                <a16:creationId xmlns:a16="http://schemas.microsoft.com/office/drawing/2014/main" id="{ECD3F751-18BC-4196-A614-04441E70676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55936" y="2627900"/>
            <a:ext cx="897875" cy="8978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7240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3500" y="152400"/>
            <a:ext cx="6032500" cy="1143000"/>
          </a:xfrm>
        </p:spPr>
        <p:txBody>
          <a:bodyPr/>
          <a:lstStyle/>
          <a:p>
            <a:r>
              <a:rPr lang="en-US" dirty="0"/>
              <a:t>Tasks of AI</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045044"/>
              </p:ext>
            </p:extLst>
          </p:nvPr>
        </p:nvGraphicFramePr>
        <p:xfrm>
          <a:off x="1524000" y="1397000"/>
          <a:ext cx="8534400" cy="4729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485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2F86-27C1-4EB7-BB34-85487806697E}"/>
              </a:ext>
            </a:extLst>
          </p:cNvPr>
          <p:cNvSpPr>
            <a:spLocks noGrp="1"/>
          </p:cNvSpPr>
          <p:nvPr>
            <p:ph type="title"/>
          </p:nvPr>
        </p:nvSpPr>
        <p:spPr>
          <a:xfrm>
            <a:off x="1888065" y="394196"/>
            <a:ext cx="8888104" cy="1402520"/>
          </a:xfrm>
        </p:spPr>
        <p:txBody>
          <a:bodyPr>
            <a:normAutofit/>
          </a:bodyPr>
          <a:lstStyle/>
          <a:p>
            <a:r>
              <a:rPr lang="en-US" sz="7200" b="1" dirty="0">
                <a:latin typeface="Arial" panose="020B0604020202020204" pitchFamily="34" charset="0"/>
                <a:cs typeface="Arial" panose="020B0604020202020204" pitchFamily="34" charset="0"/>
              </a:rPr>
              <a:t>AI Techniques</a:t>
            </a:r>
          </a:p>
        </p:txBody>
      </p:sp>
      <p:sp>
        <p:nvSpPr>
          <p:cNvPr id="3" name="Content Placeholder 2">
            <a:extLst>
              <a:ext uri="{FF2B5EF4-FFF2-40B4-BE49-F238E27FC236}">
                <a16:creationId xmlns:a16="http://schemas.microsoft.com/office/drawing/2014/main" id="{E129AFCF-1FA8-405A-BDB8-729A2983911D}"/>
              </a:ext>
            </a:extLst>
          </p:cNvPr>
          <p:cNvSpPr>
            <a:spLocks noGrp="1"/>
          </p:cNvSpPr>
          <p:nvPr>
            <p:ph idx="1"/>
          </p:nvPr>
        </p:nvSpPr>
        <p:spPr>
          <a:xfrm>
            <a:off x="1888066" y="2282648"/>
            <a:ext cx="8888103" cy="4287656"/>
          </a:xfrm>
        </p:spPr>
        <p:txBody>
          <a:bodyPr/>
          <a:lstStyle/>
          <a:p>
            <a:pPr marL="380990" indent="-380990"/>
            <a:endParaRPr lang="en-US" sz="2400" dirty="0">
              <a:latin typeface="Arial" panose="020B0604020202020204" pitchFamily="34" charset="0"/>
              <a:cs typeface="Arial" panose="020B0604020202020204" pitchFamily="34" charset="0"/>
            </a:endParaRPr>
          </a:p>
          <a:p>
            <a:pPr marL="838179" lvl="1" indent="-380990"/>
            <a:r>
              <a:rPr lang="en-US" sz="3600" dirty="0">
                <a:solidFill>
                  <a:srgbClr val="000090"/>
                </a:solidFill>
                <a:latin typeface="Arial" panose="020B0604020202020204" pitchFamily="34" charset="0"/>
                <a:cs typeface="Arial" panose="020B0604020202020204" pitchFamily="34" charset="0"/>
              </a:rPr>
              <a:t>Knowledge-based approaches</a:t>
            </a:r>
          </a:p>
          <a:p>
            <a:pPr marL="838179" lvl="1" indent="-380990"/>
            <a:endParaRPr lang="en-US" sz="3600" dirty="0">
              <a:solidFill>
                <a:srgbClr val="000090"/>
              </a:solidFill>
              <a:latin typeface="Arial" panose="020B0604020202020204" pitchFamily="34" charset="0"/>
              <a:cs typeface="Arial" panose="020B0604020202020204" pitchFamily="34" charset="0"/>
            </a:endParaRPr>
          </a:p>
          <a:p>
            <a:pPr marL="838179" lvl="1" indent="-380990"/>
            <a:r>
              <a:rPr lang="en-US" sz="3700" dirty="0">
                <a:solidFill>
                  <a:srgbClr val="000090"/>
                </a:solidFill>
                <a:latin typeface="Arial" panose="020B0604020202020204" pitchFamily="34" charset="0"/>
                <a:cs typeface="Arial" panose="020B0604020202020204" pitchFamily="34" charset="0"/>
              </a:rPr>
              <a:t>Machine-learning approaches</a:t>
            </a:r>
          </a:p>
          <a:p>
            <a:pPr marL="0" indent="0">
              <a:buNone/>
            </a:pPr>
            <a:endParaRPr lang="en-US" dirty="0">
              <a:solidFill>
                <a:srgbClr val="000090"/>
              </a:solidFill>
            </a:endParaRPr>
          </a:p>
        </p:txBody>
      </p:sp>
    </p:spTree>
    <p:extLst>
      <p:ext uri="{BB962C8B-B14F-4D97-AF65-F5344CB8AC3E}">
        <p14:creationId xmlns:p14="http://schemas.microsoft.com/office/powerpoint/2010/main" val="1557251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3C7EA-A543-4ADF-9ED2-85D774376D34}"/>
              </a:ext>
            </a:extLst>
          </p:cNvPr>
          <p:cNvSpPr>
            <a:spLocks noGrp="1"/>
          </p:cNvSpPr>
          <p:nvPr>
            <p:ph type="title"/>
          </p:nvPr>
        </p:nvSpPr>
        <p:spPr/>
        <p:txBody>
          <a:bodyPr>
            <a:normAutofit/>
          </a:bodyPr>
          <a:lstStyle/>
          <a:p>
            <a:r>
              <a:rPr lang="en-US" sz="7200" b="1" dirty="0">
                <a:latin typeface="Arial" panose="020B0604020202020204" pitchFamily="34" charset="0"/>
                <a:cs typeface="Arial" panose="020B0604020202020204" pitchFamily="34" charset="0"/>
              </a:rPr>
              <a:t>Knowledge Base</a:t>
            </a:r>
          </a:p>
        </p:txBody>
      </p:sp>
      <p:sp>
        <p:nvSpPr>
          <p:cNvPr id="3" name="Content Placeholder 2">
            <a:extLst>
              <a:ext uri="{FF2B5EF4-FFF2-40B4-BE49-F238E27FC236}">
                <a16:creationId xmlns:a16="http://schemas.microsoft.com/office/drawing/2014/main" id="{708DBC9C-5D66-48E3-B2F1-B259231EF98E}"/>
              </a:ext>
            </a:extLst>
          </p:cNvPr>
          <p:cNvSpPr>
            <a:spLocks noGrp="1"/>
          </p:cNvSpPr>
          <p:nvPr>
            <p:ph idx="1"/>
          </p:nvPr>
        </p:nvSpPr>
        <p:spPr>
          <a:xfrm>
            <a:off x="1888066" y="2484285"/>
            <a:ext cx="8888103" cy="4086020"/>
          </a:xfrm>
        </p:spPr>
        <p:txBody>
          <a:bodyPr>
            <a:normAutofit/>
          </a:bodyPr>
          <a:lstStyle/>
          <a:p>
            <a:pPr marL="380990" indent="-380990"/>
            <a:r>
              <a:rPr lang="en-US" sz="3200" dirty="0">
                <a:solidFill>
                  <a:srgbClr val="000090"/>
                </a:solidFill>
                <a:latin typeface="Arial" panose="020B0604020202020204" pitchFamily="34" charset="0"/>
                <a:cs typeface="Arial" panose="020B0604020202020204" pitchFamily="34" charset="0"/>
              </a:rPr>
              <a:t>The knowledge base approaches that </a:t>
            </a:r>
            <a:r>
              <a:rPr lang="en-US" sz="3200" dirty="0">
                <a:solidFill>
                  <a:srgbClr val="FF0000"/>
                </a:solidFill>
                <a:latin typeface="Arial" panose="020B0604020202020204" pitchFamily="34" charset="0"/>
                <a:cs typeface="Arial" panose="020B0604020202020204" pitchFamily="34" charset="0"/>
              </a:rPr>
              <a:t>compute reasons about statements </a:t>
            </a:r>
            <a:r>
              <a:rPr lang="en-US" sz="3200" dirty="0">
                <a:solidFill>
                  <a:srgbClr val="000090"/>
                </a:solidFill>
                <a:latin typeface="Arial" panose="020B0604020202020204" pitchFamily="34" charset="0"/>
                <a:cs typeface="Arial" panose="020B0604020202020204" pitchFamily="34" charset="0"/>
              </a:rPr>
              <a:t>deemed to be true about the world</a:t>
            </a:r>
          </a:p>
          <a:p>
            <a:pPr marL="838179" lvl="1" indent="-380990"/>
            <a:r>
              <a:rPr lang="en-US" sz="3100" dirty="0">
                <a:solidFill>
                  <a:srgbClr val="000090"/>
                </a:solidFill>
                <a:latin typeface="Arial" panose="020B0604020202020204" pitchFamily="34" charset="0"/>
                <a:cs typeface="Arial" panose="020B0604020202020204" pitchFamily="34" charset="0"/>
              </a:rPr>
              <a:t>An operator/programmer implements such statements in terms of rules</a:t>
            </a:r>
          </a:p>
          <a:p>
            <a:pPr marL="838179" lvl="1" indent="-380990"/>
            <a:r>
              <a:rPr lang="en-US" sz="3100" dirty="0">
                <a:solidFill>
                  <a:srgbClr val="000090"/>
                </a:solidFill>
                <a:latin typeface="Arial" panose="020B0604020202020204" pitchFamily="34" charset="0"/>
                <a:cs typeface="Arial" panose="020B0604020202020204" pitchFamily="34" charset="0"/>
              </a:rPr>
              <a:t>A logical inference engine processes these rules to draw patterns/capture knowledge about the world</a:t>
            </a:r>
          </a:p>
        </p:txBody>
      </p:sp>
      <p:sp>
        <p:nvSpPr>
          <p:cNvPr id="5" name="Content Placeholder 3">
            <a:extLst>
              <a:ext uri="{FF2B5EF4-FFF2-40B4-BE49-F238E27FC236}">
                <a16:creationId xmlns:a16="http://schemas.microsoft.com/office/drawing/2014/main" id="{D47D5074-761F-40B5-BE45-0BCB1760CBB3}"/>
              </a:ext>
            </a:extLst>
          </p:cNvPr>
          <p:cNvSpPr>
            <a:spLocks noGrp="1"/>
          </p:cNvSpPr>
          <p:nvPr>
            <p:ph sz="quarter" idx="10"/>
          </p:nvPr>
        </p:nvSpPr>
        <p:spPr>
          <a:xfrm>
            <a:off x="1888067" y="1769732"/>
            <a:ext cx="8888103" cy="457200"/>
          </a:xfrm>
        </p:spPr>
        <p:txBody>
          <a:bodyPr/>
          <a:lstStyle/>
          <a:p>
            <a:pPr marL="0" indent="0" algn="ctr">
              <a:buNone/>
            </a:pPr>
            <a:endParaRPr lang="en-US" dirty="0"/>
          </a:p>
        </p:txBody>
      </p:sp>
    </p:spTree>
    <p:extLst>
      <p:ext uri="{BB962C8B-B14F-4D97-AF65-F5344CB8AC3E}">
        <p14:creationId xmlns:p14="http://schemas.microsoft.com/office/powerpoint/2010/main" val="3595906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B4DEC-AD44-43E9-B6A8-A5ED478107EA}"/>
              </a:ext>
            </a:extLst>
          </p:cNvPr>
          <p:cNvSpPr>
            <a:spLocks noGrp="1"/>
          </p:cNvSpPr>
          <p:nvPr>
            <p:ph type="title"/>
          </p:nvPr>
        </p:nvSpPr>
        <p:spPr>
          <a:xfrm>
            <a:off x="1888065" y="394197"/>
            <a:ext cx="8888104" cy="1182513"/>
          </a:xfrm>
        </p:spPr>
        <p:txBody>
          <a:bodyPr>
            <a:normAutofit/>
          </a:bodyPr>
          <a:lstStyle/>
          <a:p>
            <a:r>
              <a:rPr lang="en-US" sz="7200" b="1" dirty="0">
                <a:latin typeface="Arial" panose="020B0604020202020204" pitchFamily="34" charset="0"/>
                <a:cs typeface="Arial" panose="020B0604020202020204" pitchFamily="34" charset="0"/>
              </a:rPr>
              <a:t>Machine Learning</a:t>
            </a:r>
            <a:endParaRPr lang="en-US" sz="7200" dirty="0"/>
          </a:p>
        </p:txBody>
      </p:sp>
      <p:sp>
        <p:nvSpPr>
          <p:cNvPr id="3" name="Content Placeholder 2">
            <a:extLst>
              <a:ext uri="{FF2B5EF4-FFF2-40B4-BE49-F238E27FC236}">
                <a16:creationId xmlns:a16="http://schemas.microsoft.com/office/drawing/2014/main" id="{F6D79985-B10B-40FC-9CB2-C40F3AB970B6}"/>
              </a:ext>
            </a:extLst>
          </p:cNvPr>
          <p:cNvSpPr>
            <a:spLocks noGrp="1"/>
          </p:cNvSpPr>
          <p:nvPr>
            <p:ph idx="1"/>
          </p:nvPr>
        </p:nvSpPr>
        <p:spPr>
          <a:xfrm>
            <a:off x="1888066" y="2207270"/>
            <a:ext cx="8888103" cy="4363033"/>
          </a:xfrm>
        </p:spPr>
        <p:txBody>
          <a:bodyPr>
            <a:normAutofit/>
          </a:bodyPr>
          <a:lstStyle/>
          <a:p>
            <a:pPr marL="380990" indent="-380990"/>
            <a:r>
              <a:rPr lang="en-US" sz="3200" dirty="0">
                <a:solidFill>
                  <a:schemeClr val="tx1"/>
                </a:solidFill>
                <a:latin typeface="Arial" panose="020B0604020202020204" pitchFamily="34" charset="0"/>
                <a:cs typeface="Arial" panose="020B0604020202020204" pitchFamily="34" charset="0"/>
              </a:rPr>
              <a:t>Machine learning uses </a:t>
            </a:r>
            <a:r>
              <a:rPr lang="en-US" sz="3200" dirty="0">
                <a:solidFill>
                  <a:srgbClr val="FF6600"/>
                </a:solidFill>
                <a:latin typeface="Arial" panose="020B0604020202020204" pitchFamily="34" charset="0"/>
                <a:cs typeface="Arial" panose="020B0604020202020204" pitchFamily="34" charset="0"/>
              </a:rPr>
              <a:t>statistical concepts to </a:t>
            </a:r>
            <a:r>
              <a:rPr lang="en-US" sz="3200" dirty="0">
                <a:solidFill>
                  <a:schemeClr val="tx1"/>
                </a:solidFill>
                <a:latin typeface="Arial" panose="020B0604020202020204" pitchFamily="34" charset="0"/>
                <a:cs typeface="Arial" panose="020B0604020202020204" pitchFamily="34" charset="0"/>
              </a:rPr>
              <a:t>draw patterns from vast amount of data</a:t>
            </a:r>
          </a:p>
          <a:p>
            <a:pPr marL="380990" indent="-380990"/>
            <a:endParaRPr lang="en-US" sz="1100" dirty="0">
              <a:solidFill>
                <a:schemeClr val="tx1"/>
              </a:solidFill>
              <a:latin typeface="Arial" panose="020B0604020202020204" pitchFamily="34" charset="0"/>
              <a:cs typeface="Arial" panose="020B0604020202020204" pitchFamily="34" charset="0"/>
            </a:endParaRPr>
          </a:p>
          <a:p>
            <a:pPr marL="380990" indent="-380990"/>
            <a:r>
              <a:rPr lang="en-US" sz="3200" dirty="0">
                <a:solidFill>
                  <a:schemeClr val="tx1"/>
                </a:solidFill>
                <a:latin typeface="Arial" panose="020B0604020202020204" pitchFamily="34" charset="0"/>
                <a:cs typeface="Arial" panose="020B0604020202020204" pitchFamily="34" charset="0"/>
              </a:rPr>
              <a:t>As opposed to </a:t>
            </a:r>
            <a:r>
              <a:rPr lang="en-US" sz="3200" dirty="0">
                <a:solidFill>
                  <a:srgbClr val="FF6600"/>
                </a:solidFill>
                <a:latin typeface="Arial" panose="020B0604020202020204" pitchFamily="34" charset="0"/>
                <a:cs typeface="Arial" panose="020B0604020202020204" pitchFamily="34" charset="0"/>
              </a:rPr>
              <a:t>encoding all human knowledge </a:t>
            </a:r>
            <a:r>
              <a:rPr lang="en-US" sz="3200" dirty="0">
                <a:solidFill>
                  <a:schemeClr val="tx1"/>
                </a:solidFill>
                <a:latin typeface="Arial" panose="020B0604020202020204" pitchFamily="34" charset="0"/>
                <a:cs typeface="Arial" panose="020B0604020202020204" pitchFamily="34" charset="0"/>
              </a:rPr>
              <a:t>into a knowledge base, machine learning extracts both subjective and intuitive knowledge from raw data</a:t>
            </a:r>
          </a:p>
          <a:p>
            <a:endParaRPr lang="en-US" dirty="0"/>
          </a:p>
        </p:txBody>
      </p:sp>
      <p:sp>
        <p:nvSpPr>
          <p:cNvPr id="4" name="Content Placeholder 3">
            <a:extLst>
              <a:ext uri="{FF2B5EF4-FFF2-40B4-BE49-F238E27FC236}">
                <a16:creationId xmlns:a16="http://schemas.microsoft.com/office/drawing/2014/main" id="{1D3FCA59-1FB7-4CA9-A15A-AE557E2E4FE3}"/>
              </a:ext>
            </a:extLst>
          </p:cNvPr>
          <p:cNvSpPr>
            <a:spLocks noGrp="1"/>
          </p:cNvSpPr>
          <p:nvPr>
            <p:ph sz="quarter" idx="10"/>
          </p:nvPr>
        </p:nvSpPr>
        <p:spPr>
          <a:xfrm>
            <a:off x="1888067" y="1750069"/>
            <a:ext cx="8888103" cy="457200"/>
          </a:xfrm>
        </p:spPr>
        <p:txBody>
          <a:bodyPr/>
          <a:lstStyle/>
          <a:p>
            <a:pPr marL="0" indent="0" algn="ctr">
              <a:buNone/>
            </a:pPr>
            <a:endParaRPr lang="en-US" dirty="0"/>
          </a:p>
        </p:txBody>
      </p:sp>
    </p:spTree>
    <p:extLst>
      <p:ext uri="{BB962C8B-B14F-4D97-AF65-F5344CB8AC3E}">
        <p14:creationId xmlns:p14="http://schemas.microsoft.com/office/powerpoint/2010/main" val="2317800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5116-AB76-4386-B9FF-A8EAA633F079}"/>
              </a:ext>
            </a:extLst>
          </p:cNvPr>
          <p:cNvSpPr>
            <a:spLocks noGrp="1"/>
          </p:cNvSpPr>
          <p:nvPr>
            <p:ph type="title"/>
          </p:nvPr>
        </p:nvSpPr>
        <p:spPr>
          <a:xfrm>
            <a:off x="1888065" y="394196"/>
            <a:ext cx="8888104" cy="1155013"/>
          </a:xfrm>
        </p:spPr>
        <p:txBody>
          <a:bodyPr>
            <a:normAutofit/>
          </a:bodyPr>
          <a:lstStyle/>
          <a:p>
            <a:r>
              <a:rPr lang="en-US" sz="7200" b="1" dirty="0"/>
              <a:t>Machine Learning</a:t>
            </a:r>
          </a:p>
        </p:txBody>
      </p:sp>
      <p:sp>
        <p:nvSpPr>
          <p:cNvPr id="3" name="Content Placeholder 2">
            <a:extLst>
              <a:ext uri="{FF2B5EF4-FFF2-40B4-BE49-F238E27FC236}">
                <a16:creationId xmlns:a16="http://schemas.microsoft.com/office/drawing/2014/main" id="{7185B28D-F55B-4ADE-8442-20386D896FDE}"/>
              </a:ext>
            </a:extLst>
          </p:cNvPr>
          <p:cNvSpPr>
            <a:spLocks noGrp="1"/>
          </p:cNvSpPr>
          <p:nvPr>
            <p:ph idx="1"/>
          </p:nvPr>
        </p:nvSpPr>
        <p:spPr>
          <a:xfrm>
            <a:off x="1888066" y="2025890"/>
            <a:ext cx="8888103" cy="4544415"/>
          </a:xfrm>
        </p:spPr>
        <p:txBody>
          <a:bodyPr>
            <a:normAutofit lnSpcReduction="10000"/>
          </a:bodyPr>
          <a:lstStyle/>
          <a:p>
            <a:pPr marL="380990" indent="-380990" defTabSz="609585">
              <a:lnSpc>
                <a:spcPct val="100000"/>
              </a:lnSpc>
              <a:spcBef>
                <a:spcPts val="0"/>
              </a:spcBef>
              <a:defRPr/>
            </a:pPr>
            <a:r>
              <a:rPr lang="en-US" sz="3700" dirty="0">
                <a:solidFill>
                  <a:srgbClr val="FF6600"/>
                </a:solidFill>
                <a:latin typeface="Arial" panose="020B0604020202020204" pitchFamily="34" charset="0"/>
                <a:cs typeface="Arial" panose="020B0604020202020204" pitchFamily="34" charset="0"/>
              </a:rPr>
              <a:t>Machine learning approaches:</a:t>
            </a:r>
          </a:p>
          <a:p>
            <a:pPr marL="838179" lvl="1" indent="-380990" defTabSz="609585">
              <a:lnSpc>
                <a:spcPct val="100000"/>
              </a:lnSpc>
              <a:spcBef>
                <a:spcPts val="0"/>
              </a:spcBef>
              <a:defRPr/>
            </a:pPr>
            <a:r>
              <a:rPr lang="en-US" sz="3600" dirty="0">
                <a:solidFill>
                  <a:srgbClr val="000090"/>
                </a:solidFill>
                <a:latin typeface="Arial" panose="020B0604020202020204" pitchFamily="34" charset="0"/>
                <a:cs typeface="Arial" panose="020B0604020202020204" pitchFamily="34" charset="0"/>
              </a:rPr>
              <a:t>Supervised learning</a:t>
            </a:r>
          </a:p>
          <a:p>
            <a:pPr marL="838179" lvl="1" indent="-380990" defTabSz="609585">
              <a:lnSpc>
                <a:spcPct val="100000"/>
              </a:lnSpc>
              <a:spcBef>
                <a:spcPts val="0"/>
              </a:spcBef>
              <a:defRPr/>
            </a:pPr>
            <a:r>
              <a:rPr lang="en-US" sz="3700" dirty="0">
                <a:solidFill>
                  <a:srgbClr val="000090"/>
                </a:solidFill>
                <a:latin typeface="Arial" panose="020B0604020202020204" pitchFamily="34" charset="0"/>
                <a:cs typeface="Arial" panose="020B0604020202020204" pitchFamily="34" charset="0"/>
              </a:rPr>
              <a:t>Unsupervised learning</a:t>
            </a:r>
          </a:p>
          <a:p>
            <a:pPr marL="838179" lvl="1" indent="-380990" defTabSz="609585">
              <a:lnSpc>
                <a:spcPct val="100000"/>
              </a:lnSpc>
              <a:spcBef>
                <a:spcPts val="0"/>
              </a:spcBef>
              <a:defRPr/>
            </a:pPr>
            <a:r>
              <a:rPr lang="en-US" sz="3700" dirty="0">
                <a:solidFill>
                  <a:srgbClr val="000090"/>
                </a:solidFill>
                <a:latin typeface="Arial" panose="020B0604020202020204" pitchFamily="34" charset="0"/>
                <a:cs typeface="Arial" panose="020B0604020202020204" pitchFamily="34" charset="0"/>
              </a:rPr>
              <a:t>Reinforcement learning</a:t>
            </a:r>
          </a:p>
          <a:p>
            <a:pPr marL="609585" indent="-609585" defTabSz="609585">
              <a:lnSpc>
                <a:spcPct val="100000"/>
              </a:lnSpc>
              <a:spcBef>
                <a:spcPts val="0"/>
              </a:spcBef>
              <a:buFont typeface="Wingdings" panose="05000000000000000000" pitchFamily="2" charset="2"/>
              <a:buChar char="ü"/>
              <a:defRPr/>
            </a:pPr>
            <a:endParaRPr lang="en-US" sz="3700" dirty="0">
              <a:solidFill>
                <a:srgbClr val="FF6600"/>
              </a:solidFill>
              <a:latin typeface="Arial" panose="020B0604020202020204" pitchFamily="34" charset="0"/>
              <a:cs typeface="Arial" panose="020B0604020202020204" pitchFamily="34" charset="0"/>
            </a:endParaRPr>
          </a:p>
          <a:p>
            <a:pPr marL="378875" indent="-378875" defTabSz="609585">
              <a:lnSpc>
                <a:spcPct val="100000"/>
              </a:lnSpc>
              <a:spcBef>
                <a:spcPts val="0"/>
              </a:spcBef>
              <a:defRPr/>
            </a:pPr>
            <a:r>
              <a:rPr lang="en-US" sz="3700" dirty="0">
                <a:solidFill>
                  <a:srgbClr val="FF6600"/>
                </a:solidFill>
                <a:latin typeface="Arial" panose="020B0604020202020204" pitchFamily="34" charset="0"/>
                <a:cs typeface="Arial" panose="020B0604020202020204" pitchFamily="34" charset="0"/>
              </a:rPr>
              <a:t>All can </a:t>
            </a:r>
            <a:r>
              <a:rPr lang="en-US" sz="3700" dirty="0">
                <a:solidFill>
                  <a:srgbClr val="000090"/>
                </a:solidFill>
                <a:latin typeface="Arial" panose="020B0604020202020204" pitchFamily="34" charset="0"/>
                <a:cs typeface="Arial" panose="020B0604020202020204" pitchFamily="34" charset="0"/>
              </a:rPr>
              <a:t>utilize deep learning </a:t>
            </a:r>
            <a:r>
              <a:rPr lang="en-US" sz="3700" dirty="0">
                <a:solidFill>
                  <a:srgbClr val="FF6600"/>
                </a:solidFill>
                <a:latin typeface="Arial" panose="020B0604020202020204" pitchFamily="34" charset="0"/>
                <a:cs typeface="Arial" panose="020B0604020202020204" pitchFamily="34" charset="0"/>
              </a:rPr>
              <a:t>based on whether they are using more than one neural network layers</a:t>
            </a:r>
          </a:p>
          <a:p>
            <a:endParaRPr lang="en-US" dirty="0"/>
          </a:p>
        </p:txBody>
      </p:sp>
      <p:sp>
        <p:nvSpPr>
          <p:cNvPr id="4" name="Content Placeholder 3">
            <a:extLst>
              <a:ext uri="{FF2B5EF4-FFF2-40B4-BE49-F238E27FC236}">
                <a16:creationId xmlns:a16="http://schemas.microsoft.com/office/drawing/2014/main" id="{C324BEDE-12BC-4EE9-8F25-F4427BDA1E38}"/>
              </a:ext>
            </a:extLst>
          </p:cNvPr>
          <p:cNvSpPr>
            <a:spLocks noGrp="1"/>
          </p:cNvSpPr>
          <p:nvPr>
            <p:ph sz="quarter" idx="10"/>
          </p:nvPr>
        </p:nvSpPr>
        <p:spPr>
          <a:xfrm>
            <a:off x="1888067" y="1769732"/>
            <a:ext cx="8888103" cy="457200"/>
          </a:xfrm>
        </p:spPr>
        <p:txBody>
          <a:bodyPr/>
          <a:lstStyle/>
          <a:p>
            <a:pPr marL="0" indent="0" algn="ctr">
              <a:buNone/>
            </a:pPr>
            <a:endParaRPr lang="en-US" dirty="0"/>
          </a:p>
        </p:txBody>
      </p:sp>
    </p:spTree>
    <p:extLst>
      <p:ext uri="{BB962C8B-B14F-4D97-AF65-F5344CB8AC3E}">
        <p14:creationId xmlns:p14="http://schemas.microsoft.com/office/powerpoint/2010/main" val="111761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1.wp.com/vinodsblog.com/wp-content/uploads/2018/11/Unsupervised-Learning.png?resize=1300%2C640&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729" y="311675"/>
            <a:ext cx="11658636" cy="5739636"/>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7856048" y="6207148"/>
            <a:ext cx="2220125" cy="400105"/>
          </a:xfrm>
          <a:prstGeom prst="rect">
            <a:avLst/>
          </a:prstGeom>
          <a:noFill/>
        </p:spPr>
        <p:txBody>
          <a:bodyPr wrap="none" lIns="121917" tIns="60958" rIns="121917" bIns="60958" rtlCol="0">
            <a:spAutoFit/>
          </a:bodyPr>
          <a:lstStyle/>
          <a:p>
            <a:r>
              <a:rPr lang="en-US" dirty="0"/>
              <a:t>Vinod Sharma (2018)</a:t>
            </a:r>
          </a:p>
        </p:txBody>
      </p:sp>
    </p:spTree>
    <p:extLst>
      <p:ext uri="{BB962C8B-B14F-4D97-AF65-F5344CB8AC3E}">
        <p14:creationId xmlns:p14="http://schemas.microsoft.com/office/powerpoint/2010/main" val="340343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Deep Learning</a:t>
            </a:r>
          </a:p>
        </p:txBody>
      </p:sp>
      <p:pic>
        <p:nvPicPr>
          <p:cNvPr id="5" name="Content Placeholder 4"/>
          <p:cNvPicPr>
            <a:picLocks noGrp="1" noChangeAspect="1"/>
          </p:cNvPicPr>
          <p:nvPr>
            <p:ph idx="1"/>
          </p:nvPr>
        </p:nvPicPr>
        <p:blipFill>
          <a:blip r:embed="rId2"/>
          <a:stretch>
            <a:fillRect/>
          </a:stretch>
        </p:blipFill>
        <p:spPr>
          <a:xfrm>
            <a:off x="5282256" y="2885761"/>
            <a:ext cx="5773043" cy="3035504"/>
          </a:xfrm>
          <a:prstGeom prst="rect">
            <a:avLst/>
          </a:prstGeom>
        </p:spPr>
      </p:pic>
      <p:sp>
        <p:nvSpPr>
          <p:cNvPr id="6" name="TextBox 5"/>
          <p:cNvSpPr txBox="1"/>
          <p:nvPr/>
        </p:nvSpPr>
        <p:spPr>
          <a:xfrm>
            <a:off x="1728490" y="2885762"/>
            <a:ext cx="3395817" cy="2062099"/>
          </a:xfrm>
          <a:prstGeom prst="rect">
            <a:avLst/>
          </a:prstGeom>
          <a:noFill/>
        </p:spPr>
        <p:txBody>
          <a:bodyPr wrap="square" lIns="121917" tIns="60958" rIns="121917" bIns="60958" rtlCol="0">
            <a:spAutoFit/>
          </a:bodyPr>
          <a:lstStyle/>
          <a:p>
            <a:r>
              <a:rPr lang="en-US" dirty="0">
                <a:solidFill>
                  <a:srgbClr val="000090"/>
                </a:solidFill>
                <a:latin typeface="Arial" panose="020B0604020202020204" pitchFamily="34" charset="0"/>
                <a:cs typeface="Arial" panose="020B0604020202020204" pitchFamily="34" charset="0"/>
              </a:rPr>
              <a:t>An image of a person can be recognized through simpler concepts such as corners and contours, which in turn are derived from edges and strokes, etc.</a:t>
            </a:r>
            <a:endParaRPr lang="en-US" sz="2700" dirty="0">
              <a:solidFill>
                <a:srgbClr val="000090"/>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223205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746AEBB3-9E75-48B7-B7C9-0DE4010FE3AC}"/>
              </a:ext>
            </a:extLst>
          </p:cNvPr>
          <p:cNvGrpSpPr/>
          <p:nvPr/>
        </p:nvGrpSpPr>
        <p:grpSpPr>
          <a:xfrm>
            <a:off x="7443359" y="725090"/>
            <a:ext cx="4075512" cy="4900317"/>
            <a:chOff x="1174375" y="2336857"/>
            <a:chExt cx="1410352" cy="1695780"/>
          </a:xfrm>
        </p:grpSpPr>
        <p:sp>
          <p:nvSpPr>
            <p:cNvPr id="4" name="Graphic 2">
              <a:extLst>
                <a:ext uri="{FF2B5EF4-FFF2-40B4-BE49-F238E27FC236}">
                  <a16:creationId xmlns:a16="http://schemas.microsoft.com/office/drawing/2014/main" id="{DB75A3A8-8765-4E61-8909-8E9044D01F3F}"/>
                </a:ext>
              </a:extLst>
            </p:cNvPr>
            <p:cNvSpPr/>
            <p:nvPr/>
          </p:nvSpPr>
          <p:spPr>
            <a:xfrm>
              <a:off x="1174375" y="2336857"/>
              <a:ext cx="1410352" cy="1695780"/>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100" h="962025">
                  <a:moveTo>
                    <a:pt x="198332" y="961703"/>
                  </a:moveTo>
                  <a:lnTo>
                    <a:pt x="646959" y="961703"/>
                  </a:lnTo>
                  <a:cubicBezTo>
                    <a:pt x="633624" y="935986"/>
                    <a:pt x="619337" y="903601"/>
                    <a:pt x="610764" y="885503"/>
                  </a:cubicBezTo>
                  <a:cubicBezTo>
                    <a:pt x="586952" y="829306"/>
                    <a:pt x="604097" y="706433"/>
                    <a:pt x="686964" y="625471"/>
                  </a:cubicBezTo>
                  <a:cubicBezTo>
                    <a:pt x="766022" y="548318"/>
                    <a:pt x="817457" y="398776"/>
                    <a:pt x="786024" y="283523"/>
                  </a:cubicBezTo>
                  <a:cubicBezTo>
                    <a:pt x="734589" y="93023"/>
                    <a:pt x="563139" y="-25087"/>
                    <a:pt x="359304" y="14918"/>
                  </a:cubicBezTo>
                  <a:cubicBezTo>
                    <a:pt x="359304" y="14918"/>
                    <a:pt x="183092" y="36826"/>
                    <a:pt x="124037" y="211133"/>
                  </a:cubicBezTo>
                  <a:cubicBezTo>
                    <a:pt x="124037" y="211133"/>
                    <a:pt x="114512" y="236851"/>
                    <a:pt x="116417" y="270188"/>
                  </a:cubicBezTo>
                  <a:cubicBezTo>
                    <a:pt x="121179" y="323528"/>
                    <a:pt x="83079" y="354961"/>
                    <a:pt x="59267" y="367343"/>
                  </a:cubicBezTo>
                  <a:cubicBezTo>
                    <a:pt x="34502" y="380678"/>
                    <a:pt x="-9313" y="402586"/>
                    <a:pt x="13547" y="427351"/>
                  </a:cubicBezTo>
                  <a:cubicBezTo>
                    <a:pt x="41169" y="457831"/>
                    <a:pt x="39264" y="496883"/>
                    <a:pt x="24024" y="515933"/>
                  </a:cubicBezTo>
                  <a:cubicBezTo>
                    <a:pt x="4974" y="538793"/>
                    <a:pt x="60219" y="539746"/>
                    <a:pt x="63077" y="552128"/>
                  </a:cubicBezTo>
                  <a:cubicBezTo>
                    <a:pt x="65934" y="565463"/>
                    <a:pt x="22119" y="554986"/>
                    <a:pt x="18309" y="570226"/>
                  </a:cubicBezTo>
                  <a:cubicBezTo>
                    <a:pt x="14499" y="586418"/>
                    <a:pt x="26882" y="590228"/>
                    <a:pt x="30692" y="609278"/>
                  </a:cubicBezTo>
                  <a:cubicBezTo>
                    <a:pt x="34502" y="628328"/>
                    <a:pt x="31644" y="663571"/>
                    <a:pt x="29739" y="673096"/>
                  </a:cubicBezTo>
                  <a:cubicBezTo>
                    <a:pt x="27834" y="682621"/>
                    <a:pt x="33549" y="739771"/>
                    <a:pt x="85937" y="744533"/>
                  </a:cubicBezTo>
                  <a:cubicBezTo>
                    <a:pt x="138324" y="749296"/>
                    <a:pt x="204047" y="738818"/>
                    <a:pt x="225002" y="764536"/>
                  </a:cubicBezTo>
                  <a:cubicBezTo>
                    <a:pt x="244052" y="790253"/>
                    <a:pt x="222144" y="890266"/>
                    <a:pt x="198332" y="961703"/>
                  </a:cubicBezTo>
                  <a:close/>
                </a:path>
              </a:pathLst>
            </a:custGeom>
            <a:solidFill>
              <a:schemeClr val="accent1"/>
            </a:solidFill>
            <a:ln w="9525" cap="flat">
              <a:noFill/>
              <a:prstDash val="solid"/>
              <a:miter/>
            </a:ln>
          </p:spPr>
          <p:txBody>
            <a:bodyPr rtlCol="0" anchor="ctr"/>
            <a:lstStyle/>
            <a:p>
              <a:endParaRPr lang="en-US"/>
            </a:p>
          </p:txBody>
        </p:sp>
        <p:grpSp>
          <p:nvGrpSpPr>
            <p:cNvPr id="3" name="Group 4">
              <a:extLst>
                <a:ext uri="{FF2B5EF4-FFF2-40B4-BE49-F238E27FC236}">
                  <a16:creationId xmlns:a16="http://schemas.microsoft.com/office/drawing/2014/main" id="{56124444-64AF-4DA6-A330-3FE2402D472E}"/>
                </a:ext>
              </a:extLst>
            </p:cNvPr>
            <p:cNvGrpSpPr/>
            <p:nvPr/>
          </p:nvGrpSpPr>
          <p:grpSpPr>
            <a:xfrm>
              <a:off x="1684786" y="2516290"/>
              <a:ext cx="702035" cy="687994"/>
              <a:chOff x="1684786" y="2516290"/>
              <a:chExt cx="702035" cy="687994"/>
            </a:xfrm>
          </p:grpSpPr>
          <p:sp>
            <p:nvSpPr>
              <p:cNvPr id="6" name="Graphic 4">
                <a:extLst>
                  <a:ext uri="{FF2B5EF4-FFF2-40B4-BE49-F238E27FC236}">
                    <a16:creationId xmlns:a16="http://schemas.microsoft.com/office/drawing/2014/main" id="{F8F33F1F-3165-4A87-A049-F5D6ED47BBCC}"/>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solidFill>
                <a:schemeClr val="bg1"/>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81C5C032-FF37-4EDE-9D42-5F99473BE38E}"/>
                  </a:ext>
                </a:extLst>
              </p:cNvPr>
              <p:cNvSpPr/>
              <p:nvPr/>
            </p:nvSpPr>
            <p:spPr>
              <a:xfrm>
                <a:off x="1861870" y="2758332"/>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 name="Rectangle 9"/>
          <p:cNvSpPr/>
          <p:nvPr/>
        </p:nvSpPr>
        <p:spPr>
          <a:xfrm>
            <a:off x="3835400" y="346159"/>
            <a:ext cx="6616700" cy="584776"/>
          </a:xfrm>
          <a:prstGeom prst="rect">
            <a:avLst/>
          </a:prstGeom>
        </p:spPr>
        <p:txBody>
          <a:bodyPr wrap="square">
            <a:spAutoFit/>
          </a:bodyPr>
          <a:lstStyle/>
          <a:p>
            <a:r>
              <a:rPr lang="en-US" altLang="ko-KR" sz="3200" b="1" dirty="0">
                <a:latin typeface="Agency FB" panose="020B0503020202020204" pitchFamily="34" charset="0"/>
                <a:cs typeface="Times New Roman" pitchFamily="18" charset="0"/>
              </a:rPr>
              <a:t>Skills for success in AI &amp; ML</a:t>
            </a:r>
            <a:endParaRPr lang="en-US" sz="3200" b="1" dirty="0">
              <a:latin typeface="Agency FB" panose="020B0503020202020204" pitchFamily="34" charset="0"/>
              <a:cs typeface="Times New Roman" pitchFamily="18" charset="0"/>
            </a:endParaRPr>
          </a:p>
        </p:txBody>
      </p:sp>
      <p:sp>
        <p:nvSpPr>
          <p:cNvPr id="11" name="TextBox 10"/>
          <p:cNvSpPr txBox="1"/>
          <p:nvPr/>
        </p:nvSpPr>
        <p:spPr>
          <a:xfrm>
            <a:off x="590367" y="1804917"/>
            <a:ext cx="7003337" cy="4401205"/>
          </a:xfrm>
          <a:prstGeom prst="rect">
            <a:avLst/>
          </a:prstGeom>
          <a:noFill/>
        </p:spPr>
        <p:txBody>
          <a:bodyPr wrap="square" rtlCol="0">
            <a:spAutoFit/>
          </a:bodyPr>
          <a:lstStyle/>
          <a:p>
            <a:pPr marL="263525" indent="-263525" algn="just">
              <a:buFont typeface="Arial" pitchFamily="34" charset="0"/>
              <a:buChar char="•"/>
            </a:pPr>
            <a:r>
              <a:rPr lang="en-US" sz="2000" dirty="0">
                <a:latin typeface="Times New Roman" pitchFamily="18" charset="0"/>
                <a:cs typeface="Times New Roman" pitchFamily="18" charset="0"/>
              </a:rPr>
              <a:t>Working with AI requires an </a:t>
            </a:r>
            <a:r>
              <a:rPr lang="en-US" sz="2000" dirty="0">
                <a:solidFill>
                  <a:srgbClr val="C00000"/>
                </a:solidFill>
                <a:latin typeface="Times New Roman" pitchFamily="18" charset="0"/>
                <a:cs typeface="Times New Roman" pitchFamily="18" charset="0"/>
              </a:rPr>
              <a:t>analytical thought process </a:t>
            </a:r>
            <a:r>
              <a:rPr lang="en-US" sz="2000" dirty="0">
                <a:latin typeface="Times New Roman" pitchFamily="18" charset="0"/>
                <a:cs typeface="Times New Roman" pitchFamily="18" charset="0"/>
              </a:rPr>
              <a:t>and the ability to solve problems with cost effective and efficient solutions.</a:t>
            </a:r>
          </a:p>
          <a:p>
            <a:pPr marL="263525" indent="-263525" algn="just">
              <a:buFont typeface="Arial" pitchFamily="34" charset="0"/>
              <a:buChar char="•"/>
            </a:pPr>
            <a:endParaRPr lang="en-US" sz="2000" dirty="0">
              <a:latin typeface="Times New Roman" pitchFamily="18" charset="0"/>
              <a:cs typeface="Times New Roman" pitchFamily="18" charset="0"/>
            </a:endParaRPr>
          </a:p>
          <a:p>
            <a:pPr marL="263525" indent="-263525" algn="just">
              <a:buFont typeface="Arial" pitchFamily="34" charset="0"/>
              <a:buChar char="•"/>
            </a:pPr>
            <a:r>
              <a:rPr lang="en-US" sz="2000" dirty="0">
                <a:latin typeface="Times New Roman" pitchFamily="18" charset="0"/>
                <a:cs typeface="Times New Roman" pitchFamily="18" charset="0"/>
              </a:rPr>
              <a:t>Professionals need </a:t>
            </a:r>
            <a:r>
              <a:rPr lang="en-US" sz="2000" dirty="0">
                <a:solidFill>
                  <a:srgbClr val="C00000"/>
                </a:solidFill>
                <a:latin typeface="Times New Roman" pitchFamily="18" charset="0"/>
                <a:cs typeface="Times New Roman" pitchFamily="18" charset="0"/>
              </a:rPr>
              <a:t>technical skills </a:t>
            </a:r>
            <a:r>
              <a:rPr lang="en-US" sz="2000" dirty="0">
                <a:latin typeface="Times New Roman" pitchFamily="18" charset="0"/>
                <a:cs typeface="Times New Roman" pitchFamily="18" charset="0"/>
              </a:rPr>
              <a:t>to design, maintain and repair technology  and software programs. </a:t>
            </a:r>
          </a:p>
          <a:p>
            <a:pPr marL="263525" indent="-263525" algn="just">
              <a:buFont typeface="Arial" pitchFamily="34" charset="0"/>
              <a:buChar char="•"/>
            </a:pPr>
            <a:endParaRPr lang="en-US" sz="2000" dirty="0">
              <a:latin typeface="Times New Roman" pitchFamily="18" charset="0"/>
              <a:cs typeface="Times New Roman" pitchFamily="18" charset="0"/>
            </a:endParaRPr>
          </a:p>
          <a:p>
            <a:pPr marL="263525" indent="-263525" algn="just">
              <a:buFont typeface="Arial" pitchFamily="34" charset="0"/>
              <a:buChar char="•"/>
            </a:pPr>
            <a:r>
              <a:rPr lang="en-US" sz="2000" dirty="0">
                <a:latin typeface="Times New Roman" pitchFamily="18" charset="0"/>
                <a:cs typeface="Times New Roman" pitchFamily="18" charset="0"/>
              </a:rPr>
              <a:t>Those interested in becoming AI professionals need a </a:t>
            </a:r>
            <a:r>
              <a:rPr lang="en-US" sz="2000" dirty="0">
                <a:solidFill>
                  <a:srgbClr val="C00000"/>
                </a:solidFill>
                <a:latin typeface="Times New Roman" pitchFamily="18" charset="0"/>
                <a:cs typeface="Times New Roman" pitchFamily="18" charset="0"/>
              </a:rPr>
              <a:t>education qualification</a:t>
            </a:r>
            <a:r>
              <a:rPr lang="en-US" sz="2000" dirty="0">
                <a:latin typeface="Times New Roman" pitchFamily="18" charset="0"/>
                <a:cs typeface="Times New Roman" pitchFamily="18" charset="0"/>
              </a:rPr>
              <a:t> based on foundations of maths, technology, logic and engineering prospective.</a:t>
            </a:r>
          </a:p>
          <a:p>
            <a:pPr marL="263525" indent="-263525" algn="just"/>
            <a:endParaRPr lang="en-US" sz="2000" dirty="0">
              <a:latin typeface="Times New Roman" pitchFamily="18" charset="0"/>
              <a:cs typeface="Times New Roman" pitchFamily="18" charset="0"/>
            </a:endParaRPr>
          </a:p>
          <a:p>
            <a:pPr marL="263525" indent="-263525" algn="just">
              <a:buFont typeface="Arial" pitchFamily="34" charset="0"/>
              <a:buChar char="•"/>
            </a:pPr>
            <a:r>
              <a:rPr lang="en-US" sz="2000" dirty="0">
                <a:solidFill>
                  <a:srgbClr val="FF0000"/>
                </a:solidFill>
                <a:latin typeface="Times New Roman" pitchFamily="18" charset="0"/>
                <a:cs typeface="Times New Roman" pitchFamily="18" charset="0"/>
              </a:rPr>
              <a:t>Cognitive Science </a:t>
            </a:r>
            <a:r>
              <a:rPr lang="en-US" sz="2000" dirty="0">
                <a:latin typeface="Times New Roman" pitchFamily="18" charset="0"/>
                <a:cs typeface="Times New Roman" pitchFamily="18" charset="0"/>
              </a:rPr>
              <a:t>skills.</a:t>
            </a:r>
          </a:p>
          <a:p>
            <a:pPr marL="263525" indent="-263525" algn="just">
              <a:buFont typeface="Arial" pitchFamily="34" charset="0"/>
              <a:buChar char="•"/>
            </a:pPr>
            <a:endParaRPr lang="en-US" sz="2000" dirty="0">
              <a:latin typeface="Times New Roman" pitchFamily="18" charset="0"/>
              <a:cs typeface="Times New Roman" pitchFamily="18" charset="0"/>
            </a:endParaRPr>
          </a:p>
          <a:p>
            <a:pPr marL="263525" indent="-263525" algn="just">
              <a:buFont typeface="Arial" pitchFamily="34" charset="0"/>
              <a:buChar char="•"/>
            </a:pPr>
            <a:endParaRPr lang="en-US" sz="2000" dirty="0">
              <a:latin typeface="Times New Roman" pitchFamily="18" charset="0"/>
              <a:cs typeface="Times New Roman" pitchFamily="18" charset="0"/>
            </a:endParaRPr>
          </a:p>
        </p:txBody>
      </p:sp>
      <p:cxnSp>
        <p:nvCxnSpPr>
          <p:cNvPr id="9" name="Straight Connector 8"/>
          <p:cNvCxnSpPr/>
          <p:nvPr/>
        </p:nvCxnSpPr>
        <p:spPr>
          <a:xfrm flipV="1">
            <a:off x="866775" y="965499"/>
            <a:ext cx="4305300" cy="12491"/>
          </a:xfrm>
          <a:prstGeom prst="line">
            <a:avLst/>
          </a:prstGeom>
          <a:ln w="57150">
            <a:solidFill>
              <a:srgbClr val="00206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91459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610F1E-DCA1-4297-9F9C-2FE1AEB916BD}"/>
              </a:ext>
            </a:extLst>
          </p:cNvPr>
          <p:cNvPicPr>
            <a:picLocks noChangeAspect="1"/>
          </p:cNvPicPr>
          <p:nvPr/>
        </p:nvPicPr>
        <p:blipFill>
          <a:blip r:embed="rId3"/>
          <a:stretch>
            <a:fillRect/>
          </a:stretch>
        </p:blipFill>
        <p:spPr>
          <a:xfrm>
            <a:off x="304800" y="990600"/>
            <a:ext cx="11582400" cy="5536533"/>
          </a:xfrm>
          <a:prstGeom prst="rect">
            <a:avLst/>
          </a:prstGeom>
        </p:spPr>
      </p:pic>
      <p:sp>
        <p:nvSpPr>
          <p:cNvPr id="3" name="TextBox 2"/>
          <p:cNvSpPr txBox="1"/>
          <p:nvPr/>
        </p:nvSpPr>
        <p:spPr>
          <a:xfrm>
            <a:off x="4660900" y="190501"/>
            <a:ext cx="6096000" cy="779700"/>
          </a:xfrm>
          <a:prstGeom prst="rect">
            <a:avLst/>
          </a:prstGeom>
          <a:noFill/>
        </p:spPr>
        <p:txBody>
          <a:bodyPr wrap="square" lIns="121917" tIns="60958" rIns="121917" bIns="60958" rtlCol="0">
            <a:spAutoFit/>
          </a:bodyPr>
          <a:lstStyle/>
          <a:p>
            <a:r>
              <a:rPr lang="en-US" sz="4300" dirty="0"/>
              <a:t>AI applications</a:t>
            </a:r>
          </a:p>
        </p:txBody>
      </p:sp>
    </p:spTree>
    <p:extLst>
      <p:ext uri="{BB962C8B-B14F-4D97-AF65-F5344CB8AC3E}">
        <p14:creationId xmlns:p14="http://schemas.microsoft.com/office/powerpoint/2010/main" val="4218834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5"/>
          <p:cNvPicPr>
            <a:picLocks noChangeAspect="1" noChangeArrowheads="1"/>
          </p:cNvPicPr>
          <p:nvPr/>
        </p:nvPicPr>
        <p:blipFill>
          <a:blip r:embed="rId3" cstate="print"/>
          <a:srcRect/>
          <a:stretch>
            <a:fillRect/>
          </a:stretch>
        </p:blipFill>
        <p:spPr bwMode="auto">
          <a:xfrm>
            <a:off x="7213601" y="609601"/>
            <a:ext cx="4403009" cy="41044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Rectangle 3"/>
          <p:cNvSpPr/>
          <p:nvPr/>
        </p:nvSpPr>
        <p:spPr>
          <a:xfrm>
            <a:off x="2152785" y="4454038"/>
            <a:ext cx="6982749" cy="1200328"/>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marL="285750" indent="-285750">
              <a:buFont typeface="Arial" pitchFamily="34" charset="0"/>
              <a:buChar char="•"/>
            </a:pPr>
            <a:r>
              <a:rPr lang="en-US" sz="2400" dirty="0">
                <a:solidFill>
                  <a:schemeClr val="tx1"/>
                </a:solidFill>
              </a:rPr>
              <a:t>Improving people’s health and well being;</a:t>
            </a:r>
          </a:p>
          <a:p>
            <a:pPr marL="285750" indent="-285750">
              <a:buFont typeface="Arial" pitchFamily="34" charset="0"/>
              <a:buChar char="•"/>
            </a:pPr>
            <a:r>
              <a:rPr lang="en-US" sz="2400" dirty="0">
                <a:solidFill>
                  <a:schemeClr val="tx1"/>
                </a:solidFill>
              </a:rPr>
              <a:t>Responding to people’s expectations;</a:t>
            </a:r>
          </a:p>
          <a:p>
            <a:pPr marL="285750" indent="-285750">
              <a:buFont typeface="Arial" pitchFamily="34" charset="0"/>
              <a:buChar char="•"/>
            </a:pPr>
            <a:r>
              <a:rPr lang="en-US" sz="2400" dirty="0">
                <a:solidFill>
                  <a:schemeClr val="tx1"/>
                </a:solidFill>
              </a:rPr>
              <a:t> Providing protection against the costs of ill-health</a:t>
            </a:r>
            <a:r>
              <a:rPr lang="en-US" dirty="0">
                <a:solidFill>
                  <a:schemeClr val="tx1"/>
                </a:solidFill>
              </a:rPr>
              <a:t>.</a:t>
            </a:r>
          </a:p>
        </p:txBody>
      </p:sp>
      <p:pic>
        <p:nvPicPr>
          <p:cNvPr id="9"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35534" y="6199189"/>
            <a:ext cx="2925233" cy="547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F7B8C898-4995-4625-AC30-681E6E62A9FF}"/>
              </a:ext>
            </a:extLst>
          </p:cNvPr>
          <p:cNvSpPr/>
          <p:nvPr/>
        </p:nvSpPr>
        <p:spPr>
          <a:xfrm>
            <a:off x="1212852" y="1362538"/>
            <a:ext cx="7219949" cy="2154436"/>
          </a:xfrm>
          <a:prstGeom prst="rect">
            <a:avLst/>
          </a:prstGeom>
          <a:solidFill>
            <a:schemeClr val="bg2">
              <a:lumMod val="60000"/>
              <a:lumOff val="40000"/>
            </a:schemeClr>
          </a:solidFill>
        </p:spPr>
        <p:style>
          <a:lnRef idx="0">
            <a:schemeClr val="accent4"/>
          </a:lnRef>
          <a:fillRef idx="3">
            <a:schemeClr val="accent4"/>
          </a:fillRef>
          <a:effectRef idx="3">
            <a:schemeClr val="accent4"/>
          </a:effectRef>
          <a:fontRef idx="minor">
            <a:schemeClr val="lt1"/>
          </a:fontRef>
        </p:style>
        <p:txBody>
          <a:bodyPr wrap="square">
            <a:spAutoFit/>
          </a:bodyPr>
          <a:lstStyle/>
          <a:p>
            <a:r>
              <a:rPr lang="en-US" sz="3200" b="1" i="1" dirty="0">
                <a:solidFill>
                  <a:srgbClr val="FF0000"/>
                </a:solidFill>
                <a:cs typeface="Arial"/>
              </a:rPr>
              <a:t>Health care</a:t>
            </a:r>
            <a:r>
              <a:rPr lang="en-US" sz="2800" b="1" i="1" dirty="0">
                <a:solidFill>
                  <a:schemeClr val="bg1"/>
                </a:solidFill>
                <a:cs typeface="Arial"/>
              </a:rPr>
              <a:t> </a:t>
            </a:r>
            <a:r>
              <a:rPr lang="en-US" sz="2800" dirty="0"/>
              <a:t> </a:t>
            </a:r>
            <a:r>
              <a:rPr lang="en-US" sz="2800" dirty="0">
                <a:solidFill>
                  <a:schemeClr val="tx1"/>
                </a:solidFill>
              </a:rPr>
              <a:t>system is considered to be consisting of the people, </a:t>
            </a:r>
            <a:r>
              <a:rPr lang="en-US" sz="2800" dirty="0" err="1">
                <a:solidFill>
                  <a:schemeClr val="tx1"/>
                </a:solidFill>
              </a:rPr>
              <a:t>organisations</a:t>
            </a:r>
            <a:r>
              <a:rPr lang="en-US" sz="2800" dirty="0">
                <a:solidFill>
                  <a:schemeClr val="tx1"/>
                </a:solidFill>
              </a:rPr>
              <a:t> and actions whose prime objective is to promote, restore, endorse or maintain health.</a:t>
            </a:r>
          </a:p>
          <a:p>
            <a:r>
              <a:rPr lang="en-US" dirty="0"/>
              <a:t> </a:t>
            </a:r>
            <a:r>
              <a:rPr lang="en-US" i="1" dirty="0">
                <a:solidFill>
                  <a:schemeClr val="bg1"/>
                </a:solidFill>
                <a:cs typeface="Arial"/>
              </a:rPr>
              <a:t>WHO, 2000</a:t>
            </a:r>
            <a:endParaRPr lang="en-US" dirty="0"/>
          </a:p>
        </p:txBody>
      </p:sp>
      <p:sp>
        <p:nvSpPr>
          <p:cNvPr id="3" name="TextBox 2"/>
          <p:cNvSpPr txBox="1"/>
          <p:nvPr/>
        </p:nvSpPr>
        <p:spPr>
          <a:xfrm rot="16200000">
            <a:off x="-996514" y="3210347"/>
            <a:ext cx="3102933" cy="584776"/>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en-US" sz="3200" b="1" dirty="0">
                <a:latin typeface="Arial Black" pitchFamily="34" charset="0"/>
              </a:rPr>
              <a:t>OBJECTIVES</a:t>
            </a:r>
          </a:p>
        </p:txBody>
      </p:sp>
    </p:spTree>
    <p:extLst>
      <p:ext uri="{BB962C8B-B14F-4D97-AF65-F5344CB8AC3E}">
        <p14:creationId xmlns:p14="http://schemas.microsoft.com/office/powerpoint/2010/main" val="1744440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CA07D51C-4909-4BD5-BD4E-D09247965754}"/>
              </a:ext>
            </a:extLst>
          </p:cNvPr>
          <p:cNvSpPr>
            <a:spLocks/>
          </p:cNvSpPr>
          <p:nvPr/>
        </p:nvSpPr>
        <p:spPr bwMode="auto">
          <a:xfrm>
            <a:off x="1164167" y="1087600"/>
            <a:ext cx="6303433" cy="1973100"/>
          </a:xfrm>
          <a:prstGeom prst="rect">
            <a:avLst/>
          </a:prstGeom>
          <a:solidFill>
            <a:srgbClr val="CCFFCC"/>
          </a:solidFill>
          <a:ln>
            <a:headEnd/>
            <a:tailEnd/>
          </a:ln>
        </p:spPr>
        <p:style>
          <a:lnRef idx="0">
            <a:schemeClr val="accent1"/>
          </a:lnRef>
          <a:fillRef idx="3">
            <a:schemeClr val="accent1"/>
          </a:fillRef>
          <a:effectRef idx="3">
            <a:schemeClr val="accent1"/>
          </a:effectRef>
          <a:fontRef idx="minor">
            <a:schemeClr val="lt1"/>
          </a:fontRef>
        </p:style>
        <p:txBody>
          <a:bodyPr/>
          <a:lstStyle/>
          <a:p>
            <a:pPr algn="just">
              <a:spcBef>
                <a:spcPct val="20000"/>
              </a:spcBef>
              <a:buClr>
                <a:srgbClr val="CCECFF"/>
              </a:buClr>
            </a:pPr>
            <a:r>
              <a:rPr lang="en-US" sz="3200" b="1" i="1" dirty="0">
                <a:solidFill>
                  <a:srgbClr val="FF0000"/>
                </a:solidFill>
                <a:cs typeface="Arial"/>
              </a:rPr>
              <a:t>Health care</a:t>
            </a:r>
            <a:r>
              <a:rPr lang="en-US" sz="2800" b="1" i="1" dirty="0">
                <a:solidFill>
                  <a:schemeClr val="bg1"/>
                </a:solidFill>
                <a:cs typeface="Arial"/>
              </a:rPr>
              <a:t> </a:t>
            </a:r>
            <a:r>
              <a:rPr lang="en-US" sz="2800" dirty="0"/>
              <a:t> </a:t>
            </a:r>
            <a:r>
              <a:rPr lang="en-US" sz="2800" dirty="0">
                <a:solidFill>
                  <a:srgbClr val="000090"/>
                </a:solidFill>
              </a:rPr>
              <a:t>deals with the detection, treatment, analysis, prediction and prevention of a disease, injury, illness or any other</a:t>
            </a:r>
            <a:endParaRPr lang="en-US" sz="1600" i="1" dirty="0">
              <a:solidFill>
                <a:srgbClr val="000090"/>
              </a:solidFill>
              <a:latin typeface="+mj-lt"/>
              <a:cs typeface="Arial"/>
            </a:endParaRPr>
          </a:p>
        </p:txBody>
      </p:sp>
      <p:sp>
        <p:nvSpPr>
          <p:cNvPr id="10" name="Rectangle 3"/>
          <p:cNvSpPr>
            <a:spLocks/>
          </p:cNvSpPr>
          <p:nvPr/>
        </p:nvSpPr>
        <p:spPr bwMode="auto">
          <a:xfrm>
            <a:off x="1227667" y="3282948"/>
            <a:ext cx="6316133" cy="243205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lstStyle/>
          <a:p>
            <a:pPr algn="just">
              <a:spcBef>
                <a:spcPct val="20000"/>
              </a:spcBef>
              <a:buClr>
                <a:srgbClr val="CCECFF"/>
              </a:buClr>
            </a:pPr>
            <a:r>
              <a:rPr lang="en-US" sz="3200" b="1" i="1" dirty="0">
                <a:solidFill>
                  <a:srgbClr val="FF0000"/>
                </a:solidFill>
                <a:cs typeface="Arial"/>
              </a:rPr>
              <a:t>Good quality </a:t>
            </a:r>
            <a:r>
              <a:rPr lang="en-US" sz="2800" dirty="0"/>
              <a:t>: -services to all people, whenever and wherever they need them. </a:t>
            </a:r>
          </a:p>
          <a:p>
            <a:pPr algn="just">
              <a:spcBef>
                <a:spcPct val="20000"/>
              </a:spcBef>
              <a:buClr>
                <a:srgbClr val="CCECFF"/>
              </a:buClr>
            </a:pPr>
            <a:r>
              <a:rPr lang="en-US" sz="2800" dirty="0"/>
              <a:t>-provides reliable information for proper diagnosis, on which decisions can be based.</a:t>
            </a:r>
            <a:endParaRPr lang="en-US" sz="1600" i="1" dirty="0">
              <a:solidFill>
                <a:schemeClr val="bg1"/>
              </a:solidFill>
              <a:latin typeface="+mj-lt"/>
              <a:cs typeface="Arial"/>
            </a:endParaRPr>
          </a:p>
        </p:txBody>
      </p:sp>
      <p:sp>
        <p:nvSpPr>
          <p:cNvPr id="2" name="Rectangle 1"/>
          <p:cNvSpPr/>
          <p:nvPr/>
        </p:nvSpPr>
        <p:spPr>
          <a:xfrm>
            <a:off x="7810500" y="1651000"/>
            <a:ext cx="4381500" cy="338554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1"/>
            <a:r>
              <a:rPr lang="en-US" sz="2800" dirty="0"/>
              <a:t>Roles of AI</a:t>
            </a:r>
          </a:p>
          <a:p>
            <a:pPr lvl="1"/>
            <a:endParaRPr lang="en-US" sz="2800" dirty="0"/>
          </a:p>
          <a:p>
            <a:pPr lvl="1"/>
            <a:r>
              <a:rPr lang="en-US" sz="2800" dirty="0"/>
              <a:t>Medical Image Mining</a:t>
            </a:r>
          </a:p>
          <a:p>
            <a:pPr lvl="1"/>
            <a:r>
              <a:rPr lang="en-US" sz="2800" dirty="0"/>
              <a:t>Computer Aided Diagnosis </a:t>
            </a:r>
          </a:p>
          <a:p>
            <a:pPr lvl="1"/>
            <a:r>
              <a:rPr lang="en-US" sz="2800" dirty="0"/>
              <a:t>Detection System</a:t>
            </a:r>
          </a:p>
          <a:p>
            <a:pPr lvl="1"/>
            <a:r>
              <a:rPr lang="en-US" sz="2800" dirty="0"/>
              <a:t>Health Care Systems</a:t>
            </a:r>
          </a:p>
          <a:p>
            <a:endParaRPr lang="en-US" dirty="0"/>
          </a:p>
        </p:txBody>
      </p:sp>
    </p:spTree>
    <p:extLst>
      <p:ext uri="{BB962C8B-B14F-4D97-AF65-F5344CB8AC3E}">
        <p14:creationId xmlns:p14="http://schemas.microsoft.com/office/powerpoint/2010/main" val="1336789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6FD0C-E427-43CB-99C6-D6DDEEA65F4A}"/>
              </a:ext>
            </a:extLst>
          </p:cNvPr>
          <p:cNvSpPr>
            <a:spLocks noGrp="1"/>
          </p:cNvSpPr>
          <p:nvPr>
            <p:ph type="title"/>
          </p:nvPr>
        </p:nvSpPr>
        <p:spPr>
          <a:xfrm>
            <a:off x="4064000" y="274639"/>
            <a:ext cx="7518400" cy="989618"/>
          </a:xfrm>
        </p:spPr>
        <p:txBody>
          <a:bodyPr/>
          <a:lstStyle/>
          <a:p>
            <a:r>
              <a:rPr lang="en-US" dirty="0"/>
              <a:t>Image mining</a:t>
            </a:r>
            <a:endParaRPr lang="en-ID" dirty="0"/>
          </a:p>
        </p:txBody>
      </p:sp>
      <p:pic>
        <p:nvPicPr>
          <p:cNvPr id="4" name="Picture 3">
            <a:extLst>
              <a:ext uri="{FF2B5EF4-FFF2-40B4-BE49-F238E27FC236}">
                <a16:creationId xmlns:a16="http://schemas.microsoft.com/office/drawing/2014/main" id="{3AD96428-B935-4454-9129-04CA21DD2C9D}"/>
              </a:ext>
            </a:extLst>
          </p:cNvPr>
          <p:cNvPicPr>
            <a:picLocks noChangeAspect="1"/>
          </p:cNvPicPr>
          <p:nvPr/>
        </p:nvPicPr>
        <p:blipFill>
          <a:blip r:embed="rId2"/>
          <a:stretch>
            <a:fillRect/>
          </a:stretch>
        </p:blipFill>
        <p:spPr>
          <a:xfrm>
            <a:off x="1060770" y="3441701"/>
            <a:ext cx="10070460" cy="2634215"/>
          </a:xfrm>
          <a:prstGeom prst="rect">
            <a:avLst/>
          </a:prstGeom>
        </p:spPr>
      </p:pic>
      <p:sp>
        <p:nvSpPr>
          <p:cNvPr id="3" name="Text Placeholder 2">
            <a:extLst>
              <a:ext uri="{FF2B5EF4-FFF2-40B4-BE49-F238E27FC236}">
                <a16:creationId xmlns:a16="http://schemas.microsoft.com/office/drawing/2014/main" id="{CA36A5E6-0AD5-4A2B-B392-150C783F9199}"/>
              </a:ext>
            </a:extLst>
          </p:cNvPr>
          <p:cNvSpPr>
            <a:spLocks noGrp="1"/>
          </p:cNvSpPr>
          <p:nvPr>
            <p:ph type="body" idx="1"/>
          </p:nvPr>
        </p:nvSpPr>
        <p:spPr>
          <a:xfrm>
            <a:off x="2209800" y="1264257"/>
            <a:ext cx="9372601" cy="1731396"/>
          </a:xfrm>
        </p:spPr>
        <p:txBody>
          <a:bodyPr>
            <a:normAutofit fontScale="92500"/>
          </a:bodyPr>
          <a:lstStyle/>
          <a:p>
            <a:r>
              <a:rPr lang="en-US" sz="2400" dirty="0"/>
              <a:t>Image mining has become necessary to use data mining techniques such as </a:t>
            </a:r>
            <a:r>
              <a:rPr lang="en-US" sz="2400" i="1" dirty="0"/>
              <a:t>classification </a:t>
            </a:r>
            <a:r>
              <a:rPr lang="en-US" sz="2400" dirty="0"/>
              <a:t>and </a:t>
            </a:r>
            <a:r>
              <a:rPr lang="en-US" sz="2400" i="1" dirty="0"/>
              <a:t>clustering </a:t>
            </a:r>
          </a:p>
          <a:p>
            <a:r>
              <a:rPr lang="en-US" sz="2400" dirty="0"/>
              <a:t>Helps </a:t>
            </a:r>
            <a:r>
              <a:rPr lang="en-US" sz="2400" dirty="0">
                <a:solidFill>
                  <a:srgbClr val="FF0000"/>
                </a:solidFill>
              </a:rPr>
              <a:t>decision support and prediction systems </a:t>
            </a:r>
            <a:r>
              <a:rPr lang="en-US" sz="2400" dirty="0"/>
              <a:t>in the field of healthcare</a:t>
            </a:r>
          </a:p>
          <a:p>
            <a:r>
              <a:rPr lang="en-US" sz="2400" dirty="0"/>
              <a:t>Help to prepare some methods for diagnosis, prognosis, decision making</a:t>
            </a:r>
            <a:endParaRPr lang="en-ID" sz="2400" dirty="0"/>
          </a:p>
        </p:txBody>
      </p:sp>
    </p:spTree>
    <p:extLst>
      <p:ext uri="{BB962C8B-B14F-4D97-AF65-F5344CB8AC3E}">
        <p14:creationId xmlns:p14="http://schemas.microsoft.com/office/powerpoint/2010/main" val="3973341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609600" y="-133"/>
            <a:ext cx="7315200" cy="1625733"/>
          </a:xfrm>
          <a:prstGeom prst="rect">
            <a:avLst/>
          </a:prstGeom>
        </p:spPr>
        <p:txBody>
          <a:bodyPr spcFirstLastPara="1" wrap="square" lIns="0" tIns="0" rIns="0" bIns="0" anchor="ctr" anchorCtr="0">
            <a:noAutofit/>
          </a:bodyPr>
          <a:lstStyle/>
          <a:p>
            <a:r>
              <a:rPr lang="en-US" sz="3200" dirty="0"/>
              <a:t>Function Amniotic Fluid</a:t>
            </a:r>
            <a:endParaRPr sz="3200" dirty="0"/>
          </a:p>
        </p:txBody>
      </p:sp>
      <p:sp>
        <p:nvSpPr>
          <p:cNvPr id="174" name="Google Shape;174;p18"/>
          <p:cNvSpPr txBox="1">
            <a:spLocks noGrp="1"/>
          </p:cNvSpPr>
          <p:nvPr>
            <p:ph type="body" idx="1"/>
          </p:nvPr>
        </p:nvSpPr>
        <p:spPr>
          <a:xfrm>
            <a:off x="345634" y="2403565"/>
            <a:ext cx="5931949" cy="3686400"/>
          </a:xfrm>
          <a:prstGeom prst="rect">
            <a:avLst/>
          </a:prstGeom>
        </p:spPr>
        <p:txBody>
          <a:bodyPr spcFirstLastPara="1" wrap="square" lIns="0" tIns="0" rIns="0" bIns="0" anchor="t" anchorCtr="0">
            <a:noAutofit/>
          </a:bodyPr>
          <a:lstStyle/>
          <a:p>
            <a:r>
              <a:rPr dirty="0"/>
              <a:t>Function</a:t>
            </a:r>
          </a:p>
          <a:p>
            <a:pPr marL="101597" indent="0" algn="just">
              <a:buNone/>
            </a:pPr>
            <a:r>
              <a:rPr lang="en-US" sz="2100" dirty="0"/>
              <a:t>Amniotic fluid as a nutrient for the fetus and fetal protector and the umbilical cord from impact during pregnancy</a:t>
            </a:r>
            <a:r>
              <a:rPr lang="id-ID" sz="2100" dirty="0"/>
              <a:t> </a:t>
            </a:r>
            <a:r>
              <a:rPr lang="en-US" sz="2100" dirty="0"/>
              <a:t>(Ten Broek </a:t>
            </a:r>
            <a:r>
              <a:rPr lang="en-US" sz="2100" dirty="0" err="1"/>
              <a:t>dkk</a:t>
            </a:r>
            <a:r>
              <a:rPr lang="en-US" sz="2100" dirty="0"/>
              <a:t>., 2013</a:t>
            </a:r>
            <a:r>
              <a:rPr lang="id-ID" sz="2100" dirty="0"/>
              <a:t>).</a:t>
            </a:r>
            <a:endParaRPr lang="en-US" sz="2100" dirty="0"/>
          </a:p>
          <a:p>
            <a:pPr marL="101597" indent="0" algn="just">
              <a:buNone/>
            </a:pPr>
            <a:r>
              <a:rPr lang="en-US" sz="2100" dirty="0">
                <a:latin typeface="+mj-lt"/>
                <a:ea typeface="Times New Roman" panose="02020603050405020304" pitchFamily="18" charset="0"/>
              </a:rPr>
              <a:t>Also, it is used to protect the fetus and the umbilical cord in the event of an impact as well as pressure on the uterine wall, respectively</a:t>
            </a:r>
            <a:endParaRPr lang="en-US" sz="1900" dirty="0">
              <a:latin typeface="+mj-lt"/>
            </a:endParaRPr>
          </a:p>
          <a:p>
            <a:pPr marL="101597" indent="0" algn="just">
              <a:buNone/>
            </a:pPr>
            <a:endParaRPr lang="en-US" sz="2100" dirty="0"/>
          </a:p>
          <a:p>
            <a:pPr marL="101597" indent="0" algn="just">
              <a:buNone/>
            </a:pPr>
            <a:endParaRPr lang="id-ID" sz="2100" dirty="0"/>
          </a:p>
          <a:p>
            <a:pPr marL="101597" indent="0">
              <a:buNone/>
            </a:pPr>
            <a:endParaRPr lang="id-ID" sz="2400" dirty="0"/>
          </a:p>
          <a:p>
            <a:endParaRPr dirty="0"/>
          </a:p>
        </p:txBody>
      </p:sp>
      <p:sp>
        <p:nvSpPr>
          <p:cNvPr id="175" name="Google Shape;175;p18"/>
          <p:cNvSpPr txBox="1">
            <a:spLocks noGrp="1"/>
          </p:cNvSpPr>
          <p:nvPr>
            <p:ph type="sldNum" idx="12"/>
          </p:nvPr>
        </p:nvSpPr>
        <p:spPr>
          <a:prstGeom prst="rect">
            <a:avLst/>
          </a:prstGeom>
        </p:spPr>
        <p:txBody>
          <a:bodyPr spcFirstLastPara="1" wrap="square" lIns="0" tIns="0" rIns="0" bIns="0" anchor="b" anchorCtr="0">
            <a:noAutofit/>
          </a:bodyPr>
          <a:lstStyle/>
          <a:p>
            <a:pPr algn="l"/>
            <a:fld id="{00000000-1234-1234-1234-123412341234}" type="slidenum">
              <a:rPr lang="en"/>
              <a:pPr algn="l"/>
              <a:t>17</a:t>
            </a:fld>
            <a:endParaRPr/>
          </a:p>
        </p:txBody>
      </p:sp>
      <p:pic>
        <p:nvPicPr>
          <p:cNvPr id="2" name="Picture 1"/>
          <p:cNvPicPr>
            <a:picLocks noChangeAspect="1"/>
          </p:cNvPicPr>
          <p:nvPr/>
        </p:nvPicPr>
        <p:blipFill>
          <a:blip r:embed="rId3"/>
          <a:stretch>
            <a:fillRect/>
          </a:stretch>
        </p:blipFill>
        <p:spPr>
          <a:xfrm>
            <a:off x="7924801" y="2574219"/>
            <a:ext cx="3155816" cy="3155816"/>
          </a:xfrm>
          <a:prstGeom prst="rect">
            <a:avLst/>
          </a:prstGeom>
        </p:spPr>
      </p:pic>
    </p:spTree>
    <p:extLst>
      <p:ext uri="{BB962C8B-B14F-4D97-AF65-F5344CB8AC3E}">
        <p14:creationId xmlns:p14="http://schemas.microsoft.com/office/powerpoint/2010/main" val="96252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3789574" y="198371"/>
            <a:ext cx="5277491" cy="1153023"/>
          </a:xfrm>
          <a:prstGeom prst="rect">
            <a:avLst/>
          </a:prstGeom>
        </p:spPr>
        <p:txBody>
          <a:bodyPr spcFirstLastPara="1" wrap="square" lIns="0" tIns="0" rIns="0" bIns="0" anchor="ctr" anchorCtr="0">
            <a:noAutofit/>
          </a:bodyPr>
          <a:lstStyle/>
          <a:p>
            <a:r>
              <a:rPr lang="en-US" sz="3200" dirty="0"/>
              <a:t>Examination in Amniotic Fluid</a:t>
            </a:r>
            <a:endParaRPr sz="3200" dirty="0"/>
          </a:p>
        </p:txBody>
      </p:sp>
      <p:sp>
        <p:nvSpPr>
          <p:cNvPr id="174" name="Google Shape;174;p18"/>
          <p:cNvSpPr txBox="1">
            <a:spLocks noGrp="1"/>
          </p:cNvSpPr>
          <p:nvPr>
            <p:ph type="body" idx="1"/>
          </p:nvPr>
        </p:nvSpPr>
        <p:spPr>
          <a:xfrm>
            <a:off x="345634" y="1314219"/>
            <a:ext cx="4453345" cy="1808109"/>
          </a:xfrm>
          <a:prstGeom prst="rect">
            <a:avLst/>
          </a:prstGeom>
        </p:spPr>
        <p:txBody>
          <a:bodyPr spcFirstLastPara="1" wrap="square" lIns="0" tIns="0" rIns="0" bIns="0" anchor="t" anchorCtr="0">
            <a:noAutofit/>
          </a:bodyPr>
          <a:lstStyle/>
          <a:p>
            <a:r>
              <a:rPr dirty="0"/>
              <a:t>Examination</a:t>
            </a:r>
          </a:p>
          <a:p>
            <a:pPr marL="101597" indent="0" algn="just">
              <a:buNone/>
            </a:pPr>
            <a:r>
              <a:rPr lang="en-US" sz="1900" dirty="0">
                <a:latin typeface="Times New Roman" panose="02020603050405020304" pitchFamily="18" charset="0"/>
                <a:ea typeface="Times New Roman" panose="02020603050405020304" pitchFamily="18" charset="0"/>
              </a:rPr>
              <a:t>The amount of volume and condition (echogenic or clear) of the fluid is examined by a doctor using an ultrasound machine.</a:t>
            </a:r>
            <a:endParaRPr lang="id-ID" sz="1900" dirty="0"/>
          </a:p>
          <a:p>
            <a:endParaRPr dirty="0"/>
          </a:p>
        </p:txBody>
      </p:sp>
      <p:sp>
        <p:nvSpPr>
          <p:cNvPr id="175" name="Google Shape;175;p18"/>
          <p:cNvSpPr txBox="1">
            <a:spLocks noGrp="1"/>
          </p:cNvSpPr>
          <p:nvPr>
            <p:ph type="sldNum" idx="12"/>
          </p:nvPr>
        </p:nvSpPr>
        <p:spPr>
          <a:prstGeom prst="rect">
            <a:avLst/>
          </a:prstGeom>
        </p:spPr>
        <p:txBody>
          <a:bodyPr spcFirstLastPara="1" wrap="square" lIns="0" tIns="0" rIns="0" bIns="0" anchor="b" anchorCtr="0">
            <a:noAutofit/>
          </a:bodyPr>
          <a:lstStyle/>
          <a:p>
            <a:pPr algn="l"/>
            <a:fld id="{00000000-1234-1234-1234-123412341234}" type="slidenum">
              <a:rPr lang="en"/>
              <a:pPr algn="l"/>
              <a:t>18</a:t>
            </a:fld>
            <a:endParaRPr/>
          </a:p>
        </p:txBody>
      </p:sp>
      <p:sp>
        <p:nvSpPr>
          <p:cNvPr id="19" name="Google Shape;174;p18">
            <a:extLst>
              <a:ext uri="{FF2B5EF4-FFF2-40B4-BE49-F238E27FC236}">
                <a16:creationId xmlns:a16="http://schemas.microsoft.com/office/drawing/2014/main" id="{D934E378-2F25-476F-9B45-B76D6B3C9696}"/>
              </a:ext>
            </a:extLst>
          </p:cNvPr>
          <p:cNvSpPr txBox="1">
            <a:spLocks/>
          </p:cNvSpPr>
          <p:nvPr/>
        </p:nvSpPr>
        <p:spPr>
          <a:xfrm>
            <a:off x="320413" y="2973229"/>
            <a:ext cx="4453344" cy="3686400"/>
          </a:xfrm>
          <a:prstGeom prst="rect">
            <a:avLst/>
          </a:prstGeom>
        </p:spPr>
        <p:txBody>
          <a:bodyPr spcFirstLastPara="1" vert="horz" wrap="square" lIns="0" tIns="0" rIns="0" bIns="0" rtlCol="0" anchor="t" anchorCtr="0">
            <a:noAutofit/>
          </a:bodyPr>
          <a:lstStyle>
            <a:lvl1pPr marL="457200" lvl="0" indent="-381000" algn="l" defTabSz="685800" rtl="0" eaLnBrk="1" latinLnBrk="0" hangingPunct="1">
              <a:spcBef>
                <a:spcPts val="600"/>
              </a:spcBef>
              <a:spcAft>
                <a:spcPts val="0"/>
              </a:spcAft>
              <a:buSzPts val="2400"/>
              <a:buFont typeface="Arial" pitchFamily="34" charset="0"/>
              <a:buChar char="▰"/>
              <a:defRPr sz="2400" kern="1200">
                <a:solidFill>
                  <a:schemeClr val="tx1"/>
                </a:solidFill>
                <a:latin typeface="+mn-lt"/>
                <a:ea typeface="+mn-ea"/>
                <a:cs typeface="+mn-cs"/>
              </a:defRPr>
            </a:lvl1pPr>
            <a:lvl2pPr marL="914400" lvl="1" indent="-381000" algn="l" defTabSz="685800" rtl="0" eaLnBrk="1" latinLnBrk="0" hangingPunct="1">
              <a:spcBef>
                <a:spcPts val="0"/>
              </a:spcBef>
              <a:spcAft>
                <a:spcPts val="0"/>
              </a:spcAft>
              <a:buSzPts val="2400"/>
              <a:buFont typeface="Arial" pitchFamily="34" charset="0"/>
              <a:buChar char="▰"/>
              <a:defRPr sz="2100" kern="1200">
                <a:solidFill>
                  <a:schemeClr val="tx1"/>
                </a:solidFill>
                <a:latin typeface="+mn-lt"/>
                <a:ea typeface="+mn-ea"/>
                <a:cs typeface="+mn-cs"/>
              </a:defRPr>
            </a:lvl2pPr>
            <a:lvl3pPr marL="1371600" lvl="2" indent="-381000" algn="l" defTabSz="685800" rtl="0" eaLnBrk="1" latinLnBrk="0" hangingPunct="1">
              <a:spcBef>
                <a:spcPts val="0"/>
              </a:spcBef>
              <a:spcAft>
                <a:spcPts val="0"/>
              </a:spcAft>
              <a:buSzPts val="2400"/>
              <a:buFont typeface="Arial" pitchFamily="34" charset="0"/>
              <a:buChar char="▰"/>
              <a:defRPr sz="1800" kern="1200">
                <a:solidFill>
                  <a:schemeClr val="tx1"/>
                </a:solidFill>
                <a:latin typeface="+mn-lt"/>
                <a:ea typeface="+mn-ea"/>
                <a:cs typeface="+mn-cs"/>
              </a:defRPr>
            </a:lvl3pPr>
            <a:lvl4pPr marL="1828800" lvl="3"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4pPr>
            <a:lvl5pPr marL="2286000" lvl="4"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5pPr>
            <a:lvl6pPr marL="2743200" lvl="5"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6pPr>
            <a:lvl7pPr marL="3200400" lvl="6"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7pPr>
            <a:lvl8pPr marL="3657600" lvl="7"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8pPr>
            <a:lvl9pPr marL="4114800" lvl="8"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9pPr>
          </a:lstStyle>
          <a:p>
            <a:pPr>
              <a:buClrTx/>
            </a:pPr>
            <a:r>
              <a:rPr lang="en-US" dirty="0"/>
              <a:t>Examination Result</a:t>
            </a:r>
            <a:endParaRPr lang="en-US" sz="2700" dirty="0"/>
          </a:p>
          <a:p>
            <a:pPr>
              <a:buClrTx/>
              <a:buFont typeface="Wingdings" panose="05000000000000000000" pitchFamily="2" charset="2"/>
              <a:buChar char="ü"/>
            </a:pPr>
            <a:r>
              <a:rPr lang="en-US" sz="1900" dirty="0">
                <a:latin typeface="Times New Roman" panose="02020603050405020304" pitchFamily="18" charset="0"/>
                <a:cs typeface="Times New Roman" panose="02020603050405020304" pitchFamily="18" charset="0"/>
              </a:rPr>
              <a:t>Oligohydramnios is low volume of amniotic fluid (length MVP &lt; 2 cm).</a:t>
            </a:r>
          </a:p>
          <a:p>
            <a:pPr>
              <a:buClrTx/>
              <a:buFont typeface="Wingdings" panose="05000000000000000000" pitchFamily="2" charset="2"/>
              <a:buChar char="ü"/>
            </a:pPr>
            <a:r>
              <a:rPr lang="en-US" sz="1900" dirty="0">
                <a:latin typeface="Times New Roman" panose="02020603050405020304" pitchFamily="18" charset="0"/>
                <a:cs typeface="Times New Roman" panose="02020603050405020304" pitchFamily="18" charset="0"/>
              </a:rPr>
              <a:t>Polyhydramnios is excess of amniotic fluid (length MVP &gt; 8 cm)</a:t>
            </a:r>
          </a:p>
          <a:p>
            <a:pPr>
              <a:buClrTx/>
              <a:buFont typeface="Wingdings" panose="05000000000000000000" pitchFamily="2" charset="2"/>
              <a:buChar char="ü"/>
            </a:pPr>
            <a:r>
              <a:rPr lang="en-US" sz="1900" dirty="0">
                <a:latin typeface="Times New Roman" panose="02020603050405020304" pitchFamily="18" charset="0"/>
                <a:cs typeface="Times New Roman" panose="02020603050405020304" pitchFamily="18" charset="0"/>
              </a:rPr>
              <a:t>Normal (length MVP 2-8 CM)</a:t>
            </a:r>
          </a:p>
          <a:p>
            <a:pPr>
              <a:buClrTx/>
              <a:buFont typeface="Wingdings" panose="05000000000000000000" pitchFamily="2" charset="2"/>
              <a:buChar char="ü"/>
            </a:pPr>
            <a:r>
              <a:rPr lang="en-US" sz="1900" dirty="0">
                <a:latin typeface="Times New Roman" panose="02020603050405020304" pitchFamily="18" charset="0"/>
                <a:cs typeface="Times New Roman" panose="02020603050405020304" pitchFamily="18" charset="0"/>
              </a:rPr>
              <a:t>The Condition of the Amniotic Fluid based on </a:t>
            </a:r>
            <a:r>
              <a:rPr lang="en-US" sz="1900" dirty="0">
                <a:latin typeface="Times New Roman" panose="02020603050405020304" pitchFamily="18" charset="0"/>
                <a:ea typeface="Times New Roman" panose="02020603050405020304" pitchFamily="18" charset="0"/>
                <a:cs typeface="Times New Roman" panose="02020603050405020304" pitchFamily="18" charset="0"/>
              </a:rPr>
              <a:t>the intensity of gray or opaque in the amniotic fluid</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ea typeface="Times New Roman" panose="02020603050405020304" pitchFamily="18" charset="0"/>
                <a:cs typeface="Times New Roman" panose="02020603050405020304" pitchFamily="18" charset="0"/>
              </a:rPr>
              <a:t>area</a:t>
            </a:r>
            <a:endParaRPr lang="en-US" sz="1900" dirty="0">
              <a:latin typeface="Times New Roman" panose="02020603050405020304" pitchFamily="18" charset="0"/>
              <a:cs typeface="Times New Roman" panose="02020603050405020304" pitchFamily="18" charset="0"/>
            </a:endParaRPr>
          </a:p>
          <a:p>
            <a:pPr>
              <a:buClrTx/>
            </a:pPr>
            <a:endParaRPr lang="en-US" sz="2700" dirty="0"/>
          </a:p>
        </p:txBody>
      </p:sp>
      <p:pic>
        <p:nvPicPr>
          <p:cNvPr id="3" name="Picture 2">
            <a:extLst>
              <a:ext uri="{FF2B5EF4-FFF2-40B4-BE49-F238E27FC236}">
                <a16:creationId xmlns:a16="http://schemas.microsoft.com/office/drawing/2014/main" id="{0D5D30F3-E9B3-418E-9154-B486FAB1AD7E}"/>
              </a:ext>
            </a:extLst>
          </p:cNvPr>
          <p:cNvPicPr>
            <a:picLocks noChangeAspect="1"/>
          </p:cNvPicPr>
          <p:nvPr/>
        </p:nvPicPr>
        <p:blipFill>
          <a:blip r:embed="rId3"/>
          <a:stretch>
            <a:fillRect/>
          </a:stretch>
        </p:blipFill>
        <p:spPr>
          <a:xfrm>
            <a:off x="5955353" y="1498021"/>
            <a:ext cx="2997692" cy="1930979"/>
          </a:xfrm>
          <a:prstGeom prst="rect">
            <a:avLst/>
          </a:prstGeom>
        </p:spPr>
      </p:pic>
      <p:pic>
        <p:nvPicPr>
          <p:cNvPr id="8" name="Picture 7">
            <a:extLst>
              <a:ext uri="{FF2B5EF4-FFF2-40B4-BE49-F238E27FC236}">
                <a16:creationId xmlns:a16="http://schemas.microsoft.com/office/drawing/2014/main" id="{CEA4C20E-4212-4492-9460-E82AC086CB82}"/>
              </a:ext>
            </a:extLst>
          </p:cNvPr>
          <p:cNvPicPr/>
          <p:nvPr/>
        </p:nvPicPr>
        <p:blipFill>
          <a:blip r:embed="rId4"/>
          <a:stretch>
            <a:fillRect/>
          </a:stretch>
        </p:blipFill>
        <p:spPr>
          <a:xfrm>
            <a:off x="9067065" y="1491699"/>
            <a:ext cx="2749683" cy="1923253"/>
          </a:xfrm>
          <a:prstGeom prst="rect">
            <a:avLst/>
          </a:prstGeom>
        </p:spPr>
      </p:pic>
      <p:sp>
        <p:nvSpPr>
          <p:cNvPr id="11" name="Rounded Rectangle 8">
            <a:extLst>
              <a:ext uri="{FF2B5EF4-FFF2-40B4-BE49-F238E27FC236}">
                <a16:creationId xmlns:a16="http://schemas.microsoft.com/office/drawing/2014/main" id="{90DDE826-23CA-4649-B79A-CF5624C40B20}"/>
              </a:ext>
            </a:extLst>
          </p:cNvPr>
          <p:cNvSpPr/>
          <p:nvPr/>
        </p:nvSpPr>
        <p:spPr>
          <a:xfrm>
            <a:off x="9732789" y="3534076"/>
            <a:ext cx="1807227" cy="4020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1600" dirty="0">
                <a:solidFill>
                  <a:schemeClr val="tx1"/>
                </a:solidFill>
              </a:rPr>
              <a:t>Oligohydramnios echogenic</a:t>
            </a:r>
            <a:endParaRPr lang="id-ID" sz="1600" dirty="0"/>
          </a:p>
        </p:txBody>
      </p:sp>
      <p:pic>
        <p:nvPicPr>
          <p:cNvPr id="13" name="Picture 12">
            <a:extLst>
              <a:ext uri="{FF2B5EF4-FFF2-40B4-BE49-F238E27FC236}">
                <a16:creationId xmlns:a16="http://schemas.microsoft.com/office/drawing/2014/main" id="{8AE49AB5-2D89-4704-A813-1E103936C8EC}"/>
              </a:ext>
            </a:extLst>
          </p:cNvPr>
          <p:cNvPicPr/>
          <p:nvPr/>
        </p:nvPicPr>
        <p:blipFill>
          <a:blip r:embed="rId5"/>
          <a:stretch>
            <a:fillRect/>
          </a:stretch>
        </p:blipFill>
        <p:spPr>
          <a:xfrm>
            <a:off x="7526840" y="4295083"/>
            <a:ext cx="2852409" cy="1751248"/>
          </a:xfrm>
          <a:prstGeom prst="rect">
            <a:avLst/>
          </a:prstGeom>
        </p:spPr>
      </p:pic>
      <p:sp>
        <p:nvSpPr>
          <p:cNvPr id="16" name="Rounded Rectangle 15">
            <a:extLst>
              <a:ext uri="{FF2B5EF4-FFF2-40B4-BE49-F238E27FC236}">
                <a16:creationId xmlns:a16="http://schemas.microsoft.com/office/drawing/2014/main" id="{060C7993-F7B4-44E7-9FFE-2331DB722A70}"/>
              </a:ext>
            </a:extLst>
          </p:cNvPr>
          <p:cNvSpPr/>
          <p:nvPr/>
        </p:nvSpPr>
        <p:spPr>
          <a:xfrm>
            <a:off x="8051400" y="6060379"/>
            <a:ext cx="2031331" cy="4020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1600" dirty="0" err="1">
                <a:solidFill>
                  <a:schemeClr val="tx1"/>
                </a:solidFill>
              </a:rPr>
              <a:t>Poligohydramnios</a:t>
            </a:r>
            <a:r>
              <a:rPr lang="en-US" sz="1600" dirty="0">
                <a:solidFill>
                  <a:schemeClr val="tx1"/>
                </a:solidFill>
              </a:rPr>
              <a:t> Clear</a:t>
            </a:r>
            <a:endParaRPr lang="id-ID" sz="1600" dirty="0"/>
          </a:p>
        </p:txBody>
      </p:sp>
      <p:sp>
        <p:nvSpPr>
          <p:cNvPr id="20" name="Rounded Rectangle 15">
            <a:extLst>
              <a:ext uri="{FF2B5EF4-FFF2-40B4-BE49-F238E27FC236}">
                <a16:creationId xmlns:a16="http://schemas.microsoft.com/office/drawing/2014/main" id="{7AB30C91-3EE3-41FE-8732-D284122B31DA}"/>
              </a:ext>
            </a:extLst>
          </p:cNvPr>
          <p:cNvSpPr/>
          <p:nvPr/>
        </p:nvSpPr>
        <p:spPr>
          <a:xfrm>
            <a:off x="6402581" y="3414952"/>
            <a:ext cx="2031331" cy="4020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1600" dirty="0">
                <a:solidFill>
                  <a:schemeClr val="tx1"/>
                </a:solidFill>
              </a:rPr>
              <a:t>Normal Clear</a:t>
            </a:r>
            <a:endParaRPr lang="id-ID" sz="1600" dirty="0"/>
          </a:p>
        </p:txBody>
      </p:sp>
    </p:spTree>
    <p:extLst>
      <p:ext uri="{BB962C8B-B14F-4D97-AF65-F5344CB8AC3E}">
        <p14:creationId xmlns:p14="http://schemas.microsoft.com/office/powerpoint/2010/main" val="2099914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3705002" y="225632"/>
            <a:ext cx="7315200" cy="821448"/>
          </a:xfrm>
          <a:prstGeom prst="rect">
            <a:avLst/>
          </a:prstGeom>
        </p:spPr>
        <p:txBody>
          <a:bodyPr spcFirstLastPara="1" wrap="square" lIns="0" tIns="0" rIns="0" bIns="0" anchor="ctr" anchorCtr="0">
            <a:noAutofit/>
          </a:bodyPr>
          <a:lstStyle/>
          <a:p>
            <a:r>
              <a:rPr lang="en-US" sz="2400" dirty="0">
                <a:latin typeface="Times New Roman" panose="02020603050405020304" pitchFamily="18" charset="0"/>
                <a:ea typeface="Times New Roman" panose="02020603050405020304" pitchFamily="18" charset="0"/>
              </a:rPr>
              <a:t>The process of examining amniotic fluid by a doctor</a:t>
            </a:r>
            <a:endParaRPr sz="3200" dirty="0"/>
          </a:p>
        </p:txBody>
      </p:sp>
      <p:sp>
        <p:nvSpPr>
          <p:cNvPr id="174" name="Google Shape;174;p18"/>
          <p:cNvSpPr txBox="1">
            <a:spLocks noGrp="1"/>
          </p:cNvSpPr>
          <p:nvPr>
            <p:ph type="body" idx="1"/>
          </p:nvPr>
        </p:nvSpPr>
        <p:spPr>
          <a:xfrm>
            <a:off x="553396" y="1458249"/>
            <a:ext cx="4656237" cy="821448"/>
          </a:xfrm>
          <a:prstGeom prst="rect">
            <a:avLst/>
          </a:prstGeom>
        </p:spPr>
        <p:txBody>
          <a:bodyPr spcFirstLastPara="1" wrap="square" lIns="0" tIns="0" rIns="0" bIns="0" anchor="t" anchorCtr="0">
            <a:noAutofit/>
          </a:bodyPr>
          <a:lstStyle/>
          <a:p>
            <a:r>
              <a:rPr lang="en-US" sz="2100" dirty="0">
                <a:latin typeface="Times New Roman" panose="02020603050405020304" pitchFamily="18" charset="0"/>
                <a:ea typeface="Times New Roman" panose="02020603050405020304" pitchFamily="18" charset="0"/>
              </a:rPr>
              <a:t>The process of examining amniotic fluid by a doctor </a:t>
            </a:r>
            <a:endParaRPr lang="en-US" sz="2100" dirty="0"/>
          </a:p>
          <a:p>
            <a:pPr marL="101597" indent="0">
              <a:buNone/>
            </a:pPr>
            <a:endParaRPr lang="en-US" sz="2700" dirty="0"/>
          </a:p>
          <a:p>
            <a:pPr marL="101597" indent="0">
              <a:buNone/>
            </a:pPr>
            <a:endParaRPr lang="en-US" sz="2700" dirty="0"/>
          </a:p>
          <a:p>
            <a:pPr marL="101597" indent="0">
              <a:buNone/>
            </a:pPr>
            <a:endParaRPr lang="en-US" sz="2700" dirty="0"/>
          </a:p>
          <a:p>
            <a:pPr marL="101597" indent="0">
              <a:buNone/>
            </a:pPr>
            <a:endParaRPr lang="en-US" dirty="0"/>
          </a:p>
          <a:p>
            <a:pPr marL="101597" indent="0">
              <a:buNone/>
            </a:pPr>
            <a:endParaRPr lang="en-US" dirty="0"/>
          </a:p>
          <a:p>
            <a:pPr marL="101597" indent="0">
              <a:buNone/>
            </a:pPr>
            <a:endParaRPr lang="en-US" dirty="0"/>
          </a:p>
          <a:p>
            <a:pPr marL="101597" indent="0">
              <a:buNone/>
            </a:pPr>
            <a:endParaRPr dirty="0"/>
          </a:p>
          <a:p>
            <a:pPr marL="101597" indent="0">
              <a:buNone/>
            </a:pPr>
            <a:endParaRPr sz="2100" dirty="0"/>
          </a:p>
          <a:p>
            <a:pPr marL="101597" indent="0">
              <a:buNone/>
            </a:pPr>
            <a:endParaRPr sz="2400" dirty="0"/>
          </a:p>
        </p:txBody>
      </p:sp>
      <p:sp>
        <p:nvSpPr>
          <p:cNvPr id="175" name="Google Shape;175;p18"/>
          <p:cNvSpPr txBox="1">
            <a:spLocks noGrp="1"/>
          </p:cNvSpPr>
          <p:nvPr>
            <p:ph type="sldNum" idx="12"/>
          </p:nvPr>
        </p:nvSpPr>
        <p:spPr>
          <a:prstGeom prst="rect">
            <a:avLst/>
          </a:prstGeom>
        </p:spPr>
        <p:txBody>
          <a:bodyPr spcFirstLastPara="1" wrap="square" lIns="0" tIns="0" rIns="0" bIns="0" anchor="b" anchorCtr="0">
            <a:noAutofit/>
          </a:bodyPr>
          <a:lstStyle/>
          <a:p>
            <a:pPr algn="l"/>
            <a:fld id="{00000000-1234-1234-1234-123412341234}" type="slidenum">
              <a:rPr lang="en"/>
              <a:pPr algn="l"/>
              <a:t>19</a:t>
            </a:fld>
            <a:endParaRPr/>
          </a:p>
        </p:txBody>
      </p:sp>
      <p:sp>
        <p:nvSpPr>
          <p:cNvPr id="8" name="Google Shape;174;p18"/>
          <p:cNvSpPr txBox="1">
            <a:spLocks/>
          </p:cNvSpPr>
          <p:nvPr/>
        </p:nvSpPr>
        <p:spPr>
          <a:xfrm>
            <a:off x="5460275" y="1458249"/>
            <a:ext cx="6444343" cy="2885440"/>
          </a:xfrm>
          <a:prstGeom prst="rect">
            <a:avLst/>
          </a:prstGeom>
        </p:spPr>
        <p:txBody>
          <a:bodyPr spcFirstLastPara="1" vert="horz" wrap="square" lIns="0" tIns="0" rIns="0" bIns="0" rtlCol="0" anchor="t" anchorCtr="0">
            <a:noAutofit/>
          </a:bodyPr>
          <a:lstStyle>
            <a:lvl1pPr marL="457200" lvl="0" indent="-381000" algn="l" defTabSz="685800" rtl="0" eaLnBrk="1" latinLnBrk="0" hangingPunct="1">
              <a:spcBef>
                <a:spcPts val="600"/>
              </a:spcBef>
              <a:spcAft>
                <a:spcPts val="0"/>
              </a:spcAft>
              <a:buSzPts val="2400"/>
              <a:buFont typeface="Arial" pitchFamily="34" charset="0"/>
              <a:buChar char="▰"/>
              <a:defRPr sz="2400" kern="1200">
                <a:solidFill>
                  <a:schemeClr val="tx1"/>
                </a:solidFill>
                <a:latin typeface="+mn-lt"/>
                <a:ea typeface="+mn-ea"/>
                <a:cs typeface="+mn-cs"/>
              </a:defRPr>
            </a:lvl1pPr>
            <a:lvl2pPr marL="914400" lvl="1" indent="-381000" algn="l" defTabSz="685800" rtl="0" eaLnBrk="1" latinLnBrk="0" hangingPunct="1">
              <a:spcBef>
                <a:spcPts val="0"/>
              </a:spcBef>
              <a:spcAft>
                <a:spcPts val="0"/>
              </a:spcAft>
              <a:buSzPts val="2400"/>
              <a:buFont typeface="Arial" pitchFamily="34" charset="0"/>
              <a:buChar char="▰"/>
              <a:defRPr sz="2100" kern="1200">
                <a:solidFill>
                  <a:schemeClr val="tx1"/>
                </a:solidFill>
                <a:latin typeface="+mn-lt"/>
                <a:ea typeface="+mn-ea"/>
                <a:cs typeface="+mn-cs"/>
              </a:defRPr>
            </a:lvl2pPr>
            <a:lvl3pPr marL="1371600" lvl="2" indent="-381000" algn="l" defTabSz="685800" rtl="0" eaLnBrk="1" latinLnBrk="0" hangingPunct="1">
              <a:spcBef>
                <a:spcPts val="0"/>
              </a:spcBef>
              <a:spcAft>
                <a:spcPts val="0"/>
              </a:spcAft>
              <a:buSzPts val="2400"/>
              <a:buFont typeface="Arial" pitchFamily="34" charset="0"/>
              <a:buChar char="▰"/>
              <a:defRPr sz="1800" kern="1200">
                <a:solidFill>
                  <a:schemeClr val="tx1"/>
                </a:solidFill>
                <a:latin typeface="+mn-lt"/>
                <a:ea typeface="+mn-ea"/>
                <a:cs typeface="+mn-cs"/>
              </a:defRPr>
            </a:lvl3pPr>
            <a:lvl4pPr marL="1828800" lvl="3"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4pPr>
            <a:lvl5pPr marL="2286000" lvl="4"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5pPr>
            <a:lvl6pPr marL="2743200" lvl="5"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6pPr>
            <a:lvl7pPr marL="3200400" lvl="6"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7pPr>
            <a:lvl8pPr marL="3657600" lvl="7"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8pPr>
            <a:lvl9pPr marL="4114800" lvl="8" indent="-381000" algn="l" defTabSz="685800" rtl="0" eaLnBrk="1" latinLnBrk="0" hangingPunct="1">
              <a:spcBef>
                <a:spcPts val="0"/>
              </a:spcBef>
              <a:spcAft>
                <a:spcPts val="0"/>
              </a:spcAft>
              <a:buSzPts val="2400"/>
              <a:buFont typeface="Arial" pitchFamily="34" charset="0"/>
              <a:buChar char="▰"/>
              <a:defRPr sz="1500" kern="1200">
                <a:solidFill>
                  <a:schemeClr val="tx1"/>
                </a:solidFill>
                <a:latin typeface="+mn-lt"/>
                <a:ea typeface="+mn-ea"/>
                <a:cs typeface="+mn-cs"/>
              </a:defRPr>
            </a:lvl9pPr>
          </a:lstStyle>
          <a:p>
            <a:pPr algn="just">
              <a:buClrTx/>
            </a:pPr>
            <a:r>
              <a:rPr lang="en-US" sz="2700" dirty="0"/>
              <a:t>Main Purpose  </a:t>
            </a:r>
          </a:p>
          <a:p>
            <a:pPr marL="101597" indent="0" algn="just">
              <a:buNone/>
            </a:pPr>
            <a:r>
              <a:rPr lang="en-US" sz="1900" dirty="0">
                <a:latin typeface="Times New Roman" panose="02020603050405020304" pitchFamily="18" charset="0"/>
                <a:ea typeface="Times New Roman" panose="02020603050405020304" pitchFamily="18" charset="0"/>
              </a:rPr>
              <a:t>The process in the red box is a process that assisted completed using our proposed model (combination of rule based and machine learning algorithm (Random Forest) to classify Amniotic Fluid into six categories as </a:t>
            </a:r>
            <a:r>
              <a:rPr lang="en-US" sz="1900" dirty="0" err="1">
                <a:latin typeface="Times New Roman" panose="02020603050405020304" pitchFamily="18" charset="0"/>
                <a:ea typeface="Times New Roman" panose="02020603050405020304" pitchFamily="18" charset="0"/>
              </a:rPr>
              <a:t>Oligohydramnion</a:t>
            </a:r>
            <a:r>
              <a:rPr lang="en-US" sz="1900" dirty="0">
                <a:latin typeface="Times New Roman" panose="02020603050405020304" pitchFamily="18" charset="0"/>
                <a:ea typeface="Times New Roman" panose="02020603050405020304" pitchFamily="18" charset="0"/>
              </a:rPr>
              <a:t> Clear, </a:t>
            </a:r>
            <a:r>
              <a:rPr lang="en-US" sz="1900" dirty="0" err="1">
                <a:latin typeface="Times New Roman" panose="02020603050405020304" pitchFamily="18" charset="0"/>
                <a:ea typeface="Times New Roman" panose="02020603050405020304" pitchFamily="18" charset="0"/>
              </a:rPr>
              <a:t>Oligohydramnion</a:t>
            </a:r>
            <a:r>
              <a:rPr lang="en-US" sz="1900" dirty="0">
                <a:latin typeface="Times New Roman" panose="02020603050405020304" pitchFamily="18" charset="0"/>
                <a:ea typeface="Times New Roman" panose="02020603050405020304" pitchFamily="18" charset="0"/>
              </a:rPr>
              <a:t> Echogenic, </a:t>
            </a:r>
            <a:r>
              <a:rPr lang="en-US" sz="1900" dirty="0" err="1">
                <a:latin typeface="Times New Roman" panose="02020603050405020304" pitchFamily="18" charset="0"/>
                <a:ea typeface="Times New Roman" panose="02020603050405020304" pitchFamily="18" charset="0"/>
              </a:rPr>
              <a:t>Poligohydramnion</a:t>
            </a:r>
            <a:r>
              <a:rPr lang="en-US" sz="1900" dirty="0">
                <a:latin typeface="Times New Roman" panose="02020603050405020304" pitchFamily="18" charset="0"/>
                <a:ea typeface="Times New Roman" panose="02020603050405020304" pitchFamily="18" charset="0"/>
              </a:rPr>
              <a:t> Clear, </a:t>
            </a:r>
            <a:r>
              <a:rPr lang="en-US" sz="1900" dirty="0" err="1">
                <a:latin typeface="Times New Roman" panose="02020603050405020304" pitchFamily="18" charset="0"/>
                <a:ea typeface="Times New Roman" panose="02020603050405020304" pitchFamily="18" charset="0"/>
              </a:rPr>
              <a:t>Polygohydramnion</a:t>
            </a:r>
            <a:r>
              <a:rPr lang="en-US" sz="1900" dirty="0">
                <a:latin typeface="Times New Roman" panose="02020603050405020304" pitchFamily="18" charset="0"/>
                <a:ea typeface="Times New Roman" panose="02020603050405020304" pitchFamily="18" charset="0"/>
              </a:rPr>
              <a:t> Echogenic, Normal Clear, and Normal Echogenic.</a:t>
            </a:r>
          </a:p>
          <a:p>
            <a:pPr marL="101597" indent="0">
              <a:buNone/>
            </a:pPr>
            <a:endParaRPr lang="en-US" sz="2100" dirty="0"/>
          </a:p>
        </p:txBody>
      </p:sp>
      <p:pic>
        <p:nvPicPr>
          <p:cNvPr id="6" name="Picture 5" descr="Text&#10;&#10;Description automatically generated">
            <a:extLst>
              <a:ext uri="{FF2B5EF4-FFF2-40B4-BE49-F238E27FC236}">
                <a16:creationId xmlns:a16="http://schemas.microsoft.com/office/drawing/2014/main" id="{38E295FB-FF7E-4BF1-B664-2AB60070418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633" y="2327198"/>
            <a:ext cx="4096955" cy="4139852"/>
          </a:xfrm>
          <a:prstGeom prst="rect">
            <a:avLst/>
          </a:prstGeom>
          <a:noFill/>
          <a:ln>
            <a:noFill/>
          </a:ln>
        </p:spPr>
      </p:pic>
    </p:spTree>
    <p:extLst>
      <p:ext uri="{BB962C8B-B14F-4D97-AF65-F5344CB8AC3E}">
        <p14:creationId xmlns:p14="http://schemas.microsoft.com/office/powerpoint/2010/main" val="145159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500"/>
                                        <p:tgtEl>
                                          <p:spTgt spid="17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
                                            <p:txEl>
                                              <p:pRg st="0" end="0"/>
                                            </p:txEl>
                                          </p:spTgt>
                                        </p:tgtEl>
                                        <p:attrNameLst>
                                          <p:attrName>style.visibility</p:attrName>
                                        </p:attrNameLst>
                                      </p:cBhvr>
                                      <p:to>
                                        <p:strVal val="visible"/>
                                      </p:to>
                                    </p:set>
                                    <p:animEffect transition="in" filter="fade">
                                      <p:cBhvr>
                                        <p:cTn id="10" dur="500"/>
                                        <p:tgtEl>
                                          <p:spTgt spid="17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P spid="174" grpId="0" build="p"/>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3761562" y="287751"/>
            <a:ext cx="7315200" cy="821448"/>
          </a:xfrm>
          <a:prstGeom prst="rect">
            <a:avLst/>
          </a:prstGeom>
        </p:spPr>
        <p:txBody>
          <a:bodyPr spcFirstLastPara="1" wrap="square" lIns="0" tIns="0" rIns="0" bIns="0" anchor="ctr" anchorCtr="0">
            <a:noAutofit/>
          </a:bodyPr>
          <a:lstStyle/>
          <a:p>
            <a:r>
              <a:rPr lang="en-US" sz="2400" dirty="0">
                <a:latin typeface="Times New Roman" panose="02020603050405020304" pitchFamily="18" charset="0"/>
                <a:ea typeface="Times New Roman" panose="02020603050405020304" pitchFamily="18" charset="0"/>
              </a:rPr>
              <a:t>Our Proposed Model for Classification of Amniotic Fluid</a:t>
            </a:r>
            <a:endParaRPr sz="3200" dirty="0"/>
          </a:p>
        </p:txBody>
      </p:sp>
      <p:sp>
        <p:nvSpPr>
          <p:cNvPr id="175" name="Google Shape;175;p18"/>
          <p:cNvSpPr txBox="1">
            <a:spLocks noGrp="1"/>
          </p:cNvSpPr>
          <p:nvPr>
            <p:ph type="sldNum" idx="12"/>
          </p:nvPr>
        </p:nvSpPr>
        <p:spPr>
          <a:prstGeom prst="rect">
            <a:avLst/>
          </a:prstGeom>
        </p:spPr>
        <p:txBody>
          <a:bodyPr spcFirstLastPara="1" wrap="square" lIns="0" tIns="0" rIns="0" bIns="0" anchor="b" anchorCtr="0">
            <a:noAutofit/>
          </a:bodyPr>
          <a:lstStyle/>
          <a:p>
            <a:pPr algn="l"/>
            <a:fld id="{00000000-1234-1234-1234-123412341234}" type="slidenum">
              <a:rPr lang="en"/>
              <a:pPr algn="l"/>
              <a:t>20</a:t>
            </a:fld>
            <a:endParaRPr/>
          </a:p>
        </p:txBody>
      </p:sp>
      <p:pic>
        <p:nvPicPr>
          <p:cNvPr id="7" name="Picture 6">
            <a:extLst>
              <a:ext uri="{FF2B5EF4-FFF2-40B4-BE49-F238E27FC236}">
                <a16:creationId xmlns:a16="http://schemas.microsoft.com/office/drawing/2014/main" id="{D6389CA2-6108-47F7-A45D-0FAED2C94CE9}"/>
              </a:ext>
            </a:extLst>
          </p:cNvPr>
          <p:cNvPicPr/>
          <p:nvPr/>
        </p:nvPicPr>
        <p:blipFill>
          <a:blip r:embed="rId3" cstate="print"/>
          <a:srcRect/>
          <a:stretch>
            <a:fillRect/>
          </a:stretch>
        </p:blipFill>
        <p:spPr>
          <a:xfrm>
            <a:off x="1561193" y="1562274"/>
            <a:ext cx="8505916" cy="4833260"/>
          </a:xfrm>
          <a:prstGeom prst="rect">
            <a:avLst/>
          </a:prstGeom>
          <a:ln>
            <a:noFill/>
          </a:ln>
        </p:spPr>
      </p:pic>
    </p:spTree>
    <p:extLst>
      <p:ext uri="{BB962C8B-B14F-4D97-AF65-F5344CB8AC3E}">
        <p14:creationId xmlns:p14="http://schemas.microsoft.com/office/powerpoint/2010/main" val="381823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3828807" y="415995"/>
            <a:ext cx="8363193" cy="717685"/>
          </a:xfrm>
          <a:prstGeom prst="rect">
            <a:avLst/>
          </a:prstGeom>
        </p:spPr>
        <p:txBody>
          <a:bodyPr spcFirstLastPara="1" wrap="square" lIns="0" tIns="0" rIns="0" bIns="0" anchor="ctr" anchorCtr="0">
            <a:noAutofit/>
          </a:bodyPr>
          <a:lstStyle/>
          <a:p>
            <a:r>
              <a:rPr lang="en-US" sz="3200" dirty="0"/>
              <a:t>Result of segmentation and SDP method for Volume Amniotic Fluids</a:t>
            </a:r>
            <a:endParaRPr sz="3200" dirty="0"/>
          </a:p>
        </p:txBody>
      </p:sp>
      <p:sp>
        <p:nvSpPr>
          <p:cNvPr id="175" name="Google Shape;175;p18"/>
          <p:cNvSpPr txBox="1">
            <a:spLocks noGrp="1"/>
          </p:cNvSpPr>
          <p:nvPr>
            <p:ph type="sldNum" idx="12"/>
          </p:nvPr>
        </p:nvSpPr>
        <p:spPr>
          <a:prstGeom prst="rect">
            <a:avLst/>
          </a:prstGeom>
        </p:spPr>
        <p:txBody>
          <a:bodyPr spcFirstLastPara="1" wrap="square" lIns="0" tIns="0" rIns="0" bIns="0" anchor="b" anchorCtr="0">
            <a:noAutofit/>
          </a:bodyPr>
          <a:lstStyle/>
          <a:p>
            <a:pPr algn="l"/>
            <a:fld id="{00000000-1234-1234-1234-123412341234}" type="slidenum">
              <a:rPr lang="en"/>
              <a:pPr algn="l"/>
              <a:t>21</a:t>
            </a:fld>
            <a:endParaRPr/>
          </a:p>
        </p:txBody>
      </p:sp>
      <p:pic>
        <p:nvPicPr>
          <p:cNvPr id="18" name="Picture 17">
            <a:extLst>
              <a:ext uri="{FF2B5EF4-FFF2-40B4-BE49-F238E27FC236}">
                <a16:creationId xmlns:a16="http://schemas.microsoft.com/office/drawing/2014/main" id="{FD8CC197-86A6-4A60-B01D-8D64628D6FC3}"/>
              </a:ext>
            </a:extLst>
          </p:cNvPr>
          <p:cNvPicPr/>
          <p:nvPr/>
        </p:nvPicPr>
        <p:blipFill>
          <a:blip r:embed="rId3" cstate="print"/>
          <a:srcRect/>
          <a:stretch>
            <a:fillRect/>
          </a:stretch>
        </p:blipFill>
        <p:spPr>
          <a:xfrm>
            <a:off x="153477" y="1569901"/>
            <a:ext cx="5724808" cy="3566281"/>
          </a:xfrm>
          <a:prstGeom prst="rect">
            <a:avLst/>
          </a:prstGeom>
          <a:ln>
            <a:noFill/>
          </a:ln>
        </p:spPr>
      </p:pic>
      <p:pic>
        <p:nvPicPr>
          <p:cNvPr id="19" name="Picture 18">
            <a:extLst>
              <a:ext uri="{FF2B5EF4-FFF2-40B4-BE49-F238E27FC236}">
                <a16:creationId xmlns:a16="http://schemas.microsoft.com/office/drawing/2014/main" id="{4705144B-9AAC-4191-A6A4-68638EFE9421}"/>
              </a:ext>
            </a:extLst>
          </p:cNvPr>
          <p:cNvPicPr/>
          <p:nvPr/>
        </p:nvPicPr>
        <p:blipFill>
          <a:blip r:embed="rId4" cstate="print"/>
          <a:srcRect/>
          <a:stretch>
            <a:fillRect/>
          </a:stretch>
        </p:blipFill>
        <p:spPr>
          <a:xfrm>
            <a:off x="6145542" y="1569902"/>
            <a:ext cx="5892981" cy="3566281"/>
          </a:xfrm>
          <a:prstGeom prst="rect">
            <a:avLst/>
          </a:prstGeom>
          <a:ln>
            <a:noFill/>
          </a:ln>
        </p:spPr>
      </p:pic>
      <p:sp>
        <p:nvSpPr>
          <p:cNvPr id="20" name="TextBox 19">
            <a:extLst>
              <a:ext uri="{FF2B5EF4-FFF2-40B4-BE49-F238E27FC236}">
                <a16:creationId xmlns:a16="http://schemas.microsoft.com/office/drawing/2014/main" id="{F7D2D9E8-4D1F-4040-A111-9161A59B793C}"/>
              </a:ext>
            </a:extLst>
          </p:cNvPr>
          <p:cNvSpPr txBox="1"/>
          <p:nvPr/>
        </p:nvSpPr>
        <p:spPr>
          <a:xfrm>
            <a:off x="217718" y="5136181"/>
            <a:ext cx="5564775" cy="1153907"/>
          </a:xfrm>
          <a:prstGeom prst="rect">
            <a:avLst/>
          </a:prstGeom>
          <a:noFill/>
        </p:spPr>
        <p:txBody>
          <a:bodyPr wrap="square" lIns="121917" tIns="60958" rIns="121917" bIns="60958">
            <a:spAutoFit/>
          </a:bodyPr>
          <a:lstStyle/>
          <a:p>
            <a:pPr algn="just" hangingPunct="0">
              <a:lnSpc>
                <a:spcPts val="1600"/>
              </a:lnSpc>
            </a:pPr>
            <a:r>
              <a:rPr lang="en-US" sz="1900" dirty="0">
                <a:latin typeface="Times New Roman" panose="02020603050405020304" pitchFamily="18" charset="0"/>
                <a:ea typeface="Times New Roman" panose="02020603050405020304" pitchFamily="18" charset="0"/>
              </a:rPr>
              <a:t>The example of SDP feature output on the normal volume class. a. is an original image, b. segmentation results, c. edge and deepest area detection as well as selection respectively, and d. SDP results on original image.</a:t>
            </a:r>
          </a:p>
        </p:txBody>
      </p:sp>
      <p:sp>
        <p:nvSpPr>
          <p:cNvPr id="21" name="TextBox 20">
            <a:extLst>
              <a:ext uri="{FF2B5EF4-FFF2-40B4-BE49-F238E27FC236}">
                <a16:creationId xmlns:a16="http://schemas.microsoft.com/office/drawing/2014/main" id="{9E7FC559-0645-4CC2-9D22-584533C9EBBF}"/>
              </a:ext>
            </a:extLst>
          </p:cNvPr>
          <p:cNvSpPr txBox="1"/>
          <p:nvPr/>
        </p:nvSpPr>
        <p:spPr>
          <a:xfrm>
            <a:off x="6006202" y="5136181"/>
            <a:ext cx="5564775" cy="1153907"/>
          </a:xfrm>
          <a:prstGeom prst="rect">
            <a:avLst/>
          </a:prstGeom>
          <a:noFill/>
        </p:spPr>
        <p:txBody>
          <a:bodyPr wrap="square" lIns="121917" tIns="60958" rIns="121917" bIns="60958">
            <a:spAutoFit/>
          </a:bodyPr>
          <a:lstStyle/>
          <a:p>
            <a:pPr algn="just" hangingPunct="0">
              <a:lnSpc>
                <a:spcPts val="1600"/>
              </a:lnSpc>
            </a:pPr>
            <a:r>
              <a:rPr lang="en-US" sz="1900" dirty="0">
                <a:latin typeface="Times New Roman" panose="02020603050405020304" pitchFamily="18" charset="0"/>
                <a:ea typeface="Times New Roman" panose="02020603050405020304" pitchFamily="18" charset="0"/>
              </a:rPr>
              <a:t>The example of SDP feature output on the oligohydramnios volume class. a. is an original image, b. segmentation results, c. edge and deepest area detection as well as selection respectively, and d. SDP results on original image.</a:t>
            </a:r>
          </a:p>
        </p:txBody>
      </p:sp>
    </p:spTree>
    <p:extLst>
      <p:ext uri="{BB962C8B-B14F-4D97-AF65-F5344CB8AC3E}">
        <p14:creationId xmlns:p14="http://schemas.microsoft.com/office/powerpoint/2010/main" val="2822361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3817856" y="389107"/>
            <a:ext cx="8135332" cy="717685"/>
          </a:xfrm>
          <a:prstGeom prst="rect">
            <a:avLst/>
          </a:prstGeom>
        </p:spPr>
        <p:txBody>
          <a:bodyPr spcFirstLastPara="1" wrap="square" lIns="0" tIns="0" rIns="0" bIns="0" anchor="ctr" anchorCtr="0">
            <a:noAutofit/>
          </a:bodyPr>
          <a:lstStyle/>
          <a:p>
            <a:r>
              <a:rPr lang="en-US" sz="3200" dirty="0"/>
              <a:t>Result of SDP method for Volume Amniotic Fluids</a:t>
            </a:r>
            <a:endParaRPr sz="3200" dirty="0"/>
          </a:p>
        </p:txBody>
      </p:sp>
      <p:sp>
        <p:nvSpPr>
          <p:cNvPr id="175" name="Google Shape;175;p18"/>
          <p:cNvSpPr txBox="1">
            <a:spLocks noGrp="1"/>
          </p:cNvSpPr>
          <p:nvPr>
            <p:ph type="sldNum" idx="12"/>
          </p:nvPr>
        </p:nvSpPr>
        <p:spPr>
          <a:prstGeom prst="rect">
            <a:avLst/>
          </a:prstGeom>
        </p:spPr>
        <p:txBody>
          <a:bodyPr spcFirstLastPara="1" wrap="square" lIns="0" tIns="0" rIns="0" bIns="0" anchor="b" anchorCtr="0">
            <a:noAutofit/>
          </a:bodyPr>
          <a:lstStyle/>
          <a:p>
            <a:pPr algn="l"/>
            <a:fld id="{00000000-1234-1234-1234-123412341234}" type="slidenum">
              <a:rPr lang="en"/>
              <a:pPr algn="l"/>
              <a:t>22</a:t>
            </a:fld>
            <a:endParaRPr/>
          </a:p>
        </p:txBody>
      </p:sp>
      <p:pic>
        <p:nvPicPr>
          <p:cNvPr id="6" name="Picture 5">
            <a:extLst>
              <a:ext uri="{FF2B5EF4-FFF2-40B4-BE49-F238E27FC236}">
                <a16:creationId xmlns:a16="http://schemas.microsoft.com/office/drawing/2014/main" id="{8A99DFFB-2C6B-4B83-8160-4B26E1A337C4}"/>
              </a:ext>
            </a:extLst>
          </p:cNvPr>
          <p:cNvPicPr/>
          <p:nvPr/>
        </p:nvPicPr>
        <p:blipFill>
          <a:blip r:embed="rId3" cstate="print"/>
          <a:srcRect/>
          <a:stretch>
            <a:fillRect/>
          </a:stretch>
        </p:blipFill>
        <p:spPr>
          <a:xfrm>
            <a:off x="345635" y="1649852"/>
            <a:ext cx="6098709" cy="3584001"/>
          </a:xfrm>
          <a:prstGeom prst="rect">
            <a:avLst/>
          </a:prstGeom>
          <a:ln>
            <a:noFill/>
          </a:ln>
        </p:spPr>
      </p:pic>
      <p:sp>
        <p:nvSpPr>
          <p:cNvPr id="7" name="TextBox 6">
            <a:extLst>
              <a:ext uri="{FF2B5EF4-FFF2-40B4-BE49-F238E27FC236}">
                <a16:creationId xmlns:a16="http://schemas.microsoft.com/office/drawing/2014/main" id="{5B4CB8BE-A3DE-483D-842E-9F1799A88DDC}"/>
              </a:ext>
            </a:extLst>
          </p:cNvPr>
          <p:cNvSpPr txBox="1"/>
          <p:nvPr/>
        </p:nvSpPr>
        <p:spPr>
          <a:xfrm>
            <a:off x="345634" y="5358504"/>
            <a:ext cx="6447052" cy="958378"/>
          </a:xfrm>
          <a:prstGeom prst="rect">
            <a:avLst/>
          </a:prstGeom>
          <a:noFill/>
        </p:spPr>
        <p:txBody>
          <a:bodyPr wrap="square" lIns="121917" tIns="60958" rIns="121917" bIns="60958">
            <a:spAutoFit/>
          </a:bodyPr>
          <a:lstStyle/>
          <a:p>
            <a:pPr algn="just" hangingPunct="0">
              <a:lnSpc>
                <a:spcPts val="1600"/>
              </a:lnSpc>
            </a:pPr>
            <a:r>
              <a:rPr lang="en-US" sz="1900" dirty="0">
                <a:latin typeface="Times New Roman" panose="02020603050405020304" pitchFamily="18" charset="0"/>
                <a:ea typeface="Times New Roman" panose="02020603050405020304" pitchFamily="18" charset="0"/>
              </a:rPr>
              <a:t>The example of SDP feature output on the </a:t>
            </a:r>
            <a:r>
              <a:rPr lang="en-US" sz="1900" dirty="0" err="1">
                <a:latin typeface="Times New Roman" panose="02020603050405020304" pitchFamily="18" charset="0"/>
                <a:ea typeface="Times New Roman" panose="02020603050405020304" pitchFamily="18" charset="0"/>
              </a:rPr>
              <a:t>poligohydramnios</a:t>
            </a:r>
            <a:r>
              <a:rPr lang="en-US" sz="1900" dirty="0">
                <a:latin typeface="Times New Roman" panose="02020603050405020304" pitchFamily="18" charset="0"/>
                <a:ea typeface="Times New Roman" panose="02020603050405020304" pitchFamily="18" charset="0"/>
              </a:rPr>
              <a:t> volume class. a. is an original image, b. segmentation results, c. edge and deepest area detection as well as selection respectively, and d. SDP results on original image.</a:t>
            </a:r>
          </a:p>
        </p:txBody>
      </p:sp>
    </p:spTree>
    <p:extLst>
      <p:ext uri="{BB962C8B-B14F-4D97-AF65-F5344CB8AC3E}">
        <p14:creationId xmlns:p14="http://schemas.microsoft.com/office/powerpoint/2010/main" val="4188802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E017B-F851-4367-9667-2C2485F1094F}"/>
              </a:ext>
            </a:extLst>
          </p:cNvPr>
          <p:cNvSpPr>
            <a:spLocks noGrp="1"/>
          </p:cNvSpPr>
          <p:nvPr>
            <p:ph type="title"/>
          </p:nvPr>
        </p:nvSpPr>
        <p:spPr>
          <a:xfrm>
            <a:off x="3441700" y="365125"/>
            <a:ext cx="7912100" cy="523875"/>
          </a:xfrm>
        </p:spPr>
        <p:txBody>
          <a:bodyPr>
            <a:normAutofit fontScale="90000"/>
          </a:bodyPr>
          <a:lstStyle/>
          <a:p>
            <a:r>
              <a:rPr lang="en-US" sz="3600" dirty="0"/>
              <a:t>Computer Aided Diagnosis System</a:t>
            </a:r>
            <a:endParaRPr lang="en-ID" sz="3600" dirty="0"/>
          </a:p>
        </p:txBody>
      </p:sp>
      <p:sp>
        <p:nvSpPr>
          <p:cNvPr id="3" name="Text Placeholder 2">
            <a:extLst>
              <a:ext uri="{FF2B5EF4-FFF2-40B4-BE49-F238E27FC236}">
                <a16:creationId xmlns:a16="http://schemas.microsoft.com/office/drawing/2014/main" id="{DFF0622A-6CCD-4C2C-B16E-103221BDB12D}"/>
              </a:ext>
            </a:extLst>
          </p:cNvPr>
          <p:cNvSpPr>
            <a:spLocks noGrp="1"/>
          </p:cNvSpPr>
          <p:nvPr>
            <p:ph type="body" idx="1"/>
          </p:nvPr>
        </p:nvSpPr>
        <p:spPr>
          <a:xfrm>
            <a:off x="609600" y="1307207"/>
            <a:ext cx="10972800" cy="4819095"/>
          </a:xfrm>
        </p:spPr>
        <p:txBody>
          <a:bodyPr/>
          <a:lstStyle/>
          <a:p>
            <a:r>
              <a:rPr lang="en-US" sz="2800" dirty="0"/>
              <a:t>The main goal is to identify abnormal signs at an earliest that a human professional fails to find.</a:t>
            </a:r>
            <a:endParaRPr lang="en-ID" sz="2800" dirty="0"/>
          </a:p>
        </p:txBody>
      </p:sp>
      <p:pic>
        <p:nvPicPr>
          <p:cNvPr id="4" name="Picture 3">
            <a:extLst>
              <a:ext uri="{FF2B5EF4-FFF2-40B4-BE49-F238E27FC236}">
                <a16:creationId xmlns:a16="http://schemas.microsoft.com/office/drawing/2014/main" id="{2D0D9C41-65E1-4438-9340-5E429FBEA0DC}"/>
              </a:ext>
            </a:extLst>
          </p:cNvPr>
          <p:cNvPicPr>
            <a:picLocks noChangeAspect="1"/>
          </p:cNvPicPr>
          <p:nvPr/>
        </p:nvPicPr>
        <p:blipFill>
          <a:blip r:embed="rId2"/>
          <a:stretch>
            <a:fillRect/>
          </a:stretch>
        </p:blipFill>
        <p:spPr>
          <a:xfrm>
            <a:off x="1749844" y="2517820"/>
            <a:ext cx="7887139" cy="3822556"/>
          </a:xfrm>
          <a:prstGeom prst="rect">
            <a:avLst/>
          </a:prstGeom>
        </p:spPr>
      </p:pic>
    </p:spTree>
    <p:extLst>
      <p:ext uri="{BB962C8B-B14F-4D97-AF65-F5344CB8AC3E}">
        <p14:creationId xmlns:p14="http://schemas.microsoft.com/office/powerpoint/2010/main" val="1792984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7E344A-B8BC-47C9-9FD6-3B2C1AB1CD35}"/>
              </a:ext>
            </a:extLst>
          </p:cNvPr>
          <p:cNvSpPr/>
          <p:nvPr/>
        </p:nvSpPr>
        <p:spPr>
          <a:xfrm>
            <a:off x="3223793" y="460570"/>
            <a:ext cx="9076267" cy="461665"/>
          </a:xfrm>
          <a:prstGeom prst="rect">
            <a:avLst/>
          </a:prstGeom>
        </p:spPr>
        <p:txBody>
          <a:bodyPr wrap="square">
            <a:spAutoFit/>
          </a:bodyPr>
          <a:lstStyle/>
          <a:p>
            <a:r>
              <a:rPr lang="en-US" sz="2400" dirty="0"/>
              <a:t>Mammographic Density for identification of risk factor of breast cancer</a:t>
            </a:r>
            <a:endParaRPr lang="en-ID" sz="2400" dirty="0"/>
          </a:p>
        </p:txBody>
      </p:sp>
      <p:pic>
        <p:nvPicPr>
          <p:cNvPr id="4" name="Picture 3">
            <a:extLst>
              <a:ext uri="{FF2B5EF4-FFF2-40B4-BE49-F238E27FC236}">
                <a16:creationId xmlns:a16="http://schemas.microsoft.com/office/drawing/2014/main" id="{30B013A6-B858-4688-BFC9-89F4EA05CBFA}"/>
              </a:ext>
            </a:extLst>
          </p:cNvPr>
          <p:cNvPicPr>
            <a:picLocks noChangeAspect="1"/>
          </p:cNvPicPr>
          <p:nvPr/>
        </p:nvPicPr>
        <p:blipFill>
          <a:blip r:embed="rId2"/>
          <a:stretch>
            <a:fillRect/>
          </a:stretch>
        </p:blipFill>
        <p:spPr>
          <a:xfrm>
            <a:off x="356091" y="1276350"/>
            <a:ext cx="11835909" cy="4497767"/>
          </a:xfrm>
          <a:prstGeom prst="rect">
            <a:avLst/>
          </a:prstGeom>
        </p:spPr>
      </p:pic>
    </p:spTree>
    <p:extLst>
      <p:ext uri="{BB962C8B-B14F-4D97-AF65-F5344CB8AC3E}">
        <p14:creationId xmlns:p14="http://schemas.microsoft.com/office/powerpoint/2010/main" val="890845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41CCD-9D26-441B-A659-B2DF92202714}"/>
              </a:ext>
            </a:extLst>
          </p:cNvPr>
          <p:cNvSpPr>
            <a:spLocks noGrp="1"/>
          </p:cNvSpPr>
          <p:nvPr>
            <p:ph type="title"/>
          </p:nvPr>
        </p:nvSpPr>
        <p:spPr>
          <a:xfrm>
            <a:off x="3893270" y="274639"/>
            <a:ext cx="7689130" cy="778554"/>
          </a:xfrm>
        </p:spPr>
        <p:txBody>
          <a:bodyPr/>
          <a:lstStyle/>
          <a:p>
            <a:r>
              <a:rPr lang="en-US" sz="3600" dirty="0"/>
              <a:t>Examples CAD</a:t>
            </a:r>
            <a:endParaRPr lang="en-ID" sz="3600" dirty="0"/>
          </a:p>
        </p:txBody>
      </p:sp>
      <p:sp>
        <p:nvSpPr>
          <p:cNvPr id="3" name="Text Placeholder 2">
            <a:extLst>
              <a:ext uri="{FF2B5EF4-FFF2-40B4-BE49-F238E27FC236}">
                <a16:creationId xmlns:a16="http://schemas.microsoft.com/office/drawing/2014/main" id="{F1505001-E4FC-4A77-84A1-5D7DB96F1C55}"/>
              </a:ext>
            </a:extLst>
          </p:cNvPr>
          <p:cNvSpPr>
            <a:spLocks noGrp="1"/>
          </p:cNvSpPr>
          <p:nvPr>
            <p:ph type="body" idx="1"/>
          </p:nvPr>
        </p:nvSpPr>
        <p:spPr>
          <a:xfrm>
            <a:off x="958391" y="1124540"/>
            <a:ext cx="10972800" cy="4945201"/>
          </a:xfrm>
        </p:spPr>
        <p:txBody>
          <a:bodyPr/>
          <a:lstStyle/>
          <a:p>
            <a:pPr marL="114300" indent="0">
              <a:buNone/>
            </a:pPr>
            <a:r>
              <a:rPr lang="en-US" sz="2400" dirty="0"/>
              <a:t>Combination of Porous Trabecular with Anthropometric Features for Osteoporosis Screening </a:t>
            </a:r>
            <a:endParaRPr lang="en-ID" sz="2400" dirty="0"/>
          </a:p>
        </p:txBody>
      </p:sp>
      <p:pic>
        <p:nvPicPr>
          <p:cNvPr id="4" name="Picture 3">
            <a:extLst>
              <a:ext uri="{FF2B5EF4-FFF2-40B4-BE49-F238E27FC236}">
                <a16:creationId xmlns:a16="http://schemas.microsoft.com/office/drawing/2014/main" id="{311FA6AF-AD94-4EE2-BACD-EA7FA6B0402B}"/>
              </a:ext>
            </a:extLst>
          </p:cNvPr>
          <p:cNvPicPr>
            <a:picLocks noChangeAspect="1"/>
          </p:cNvPicPr>
          <p:nvPr/>
        </p:nvPicPr>
        <p:blipFill>
          <a:blip r:embed="rId2"/>
          <a:stretch>
            <a:fillRect/>
          </a:stretch>
        </p:blipFill>
        <p:spPr>
          <a:xfrm>
            <a:off x="173810" y="2202997"/>
            <a:ext cx="11844381" cy="3000375"/>
          </a:xfrm>
          <a:prstGeom prst="rect">
            <a:avLst/>
          </a:prstGeom>
        </p:spPr>
      </p:pic>
    </p:spTree>
    <p:extLst>
      <p:ext uri="{BB962C8B-B14F-4D97-AF65-F5344CB8AC3E}">
        <p14:creationId xmlns:p14="http://schemas.microsoft.com/office/powerpoint/2010/main" val="474873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7E344A-B8BC-47C9-9FD6-3B2C1AB1CD35}"/>
              </a:ext>
            </a:extLst>
          </p:cNvPr>
          <p:cNvSpPr/>
          <p:nvPr/>
        </p:nvSpPr>
        <p:spPr>
          <a:xfrm>
            <a:off x="999067" y="281461"/>
            <a:ext cx="9076267" cy="461665"/>
          </a:xfrm>
          <a:prstGeom prst="rect">
            <a:avLst/>
          </a:prstGeom>
        </p:spPr>
        <p:txBody>
          <a:bodyPr wrap="square">
            <a:spAutoFit/>
          </a:bodyPr>
          <a:lstStyle/>
          <a:p>
            <a:r>
              <a:rPr lang="en-US" sz="2400" dirty="0"/>
              <a:t>Mammographic Density for identification of risk factor of breast cancer</a:t>
            </a:r>
            <a:endParaRPr lang="en-ID" sz="2400" dirty="0"/>
          </a:p>
        </p:txBody>
      </p:sp>
      <p:pic>
        <p:nvPicPr>
          <p:cNvPr id="4" name="Picture 3">
            <a:extLst>
              <a:ext uri="{FF2B5EF4-FFF2-40B4-BE49-F238E27FC236}">
                <a16:creationId xmlns:a16="http://schemas.microsoft.com/office/drawing/2014/main" id="{30B013A6-B858-4688-BFC9-89F4EA05CBFA}"/>
              </a:ext>
            </a:extLst>
          </p:cNvPr>
          <p:cNvPicPr>
            <a:picLocks noChangeAspect="1"/>
          </p:cNvPicPr>
          <p:nvPr/>
        </p:nvPicPr>
        <p:blipFill>
          <a:blip r:embed="rId2"/>
          <a:stretch>
            <a:fillRect/>
          </a:stretch>
        </p:blipFill>
        <p:spPr>
          <a:xfrm>
            <a:off x="356091" y="1276350"/>
            <a:ext cx="11835909" cy="4497767"/>
          </a:xfrm>
          <a:prstGeom prst="rect">
            <a:avLst/>
          </a:prstGeom>
        </p:spPr>
      </p:pic>
    </p:spTree>
    <p:extLst>
      <p:ext uri="{BB962C8B-B14F-4D97-AF65-F5344CB8AC3E}">
        <p14:creationId xmlns:p14="http://schemas.microsoft.com/office/powerpoint/2010/main" val="928140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957" y="274640"/>
            <a:ext cx="10337443" cy="388623"/>
          </a:xfrm>
        </p:spPr>
        <p:txBody>
          <a:bodyPr>
            <a:normAutofit fontScale="90000"/>
          </a:bodyPr>
          <a:lstStyle/>
          <a:p>
            <a:br>
              <a:rPr lang="id-ID" dirty="0"/>
            </a:br>
            <a:r>
              <a:rPr lang="en-US" sz="3100" dirty="0"/>
              <a:t>CAD for</a:t>
            </a:r>
            <a:r>
              <a:rPr lang="id-ID" sz="3100" dirty="0"/>
              <a:t> identification </a:t>
            </a:r>
            <a:r>
              <a:rPr lang="id-ID" sz="3100" dirty="0" err="1"/>
              <a:t>of</a:t>
            </a:r>
            <a:r>
              <a:rPr lang="id-ID" sz="3100" dirty="0"/>
              <a:t> </a:t>
            </a:r>
            <a:br>
              <a:rPr lang="en-US" sz="3100" dirty="0"/>
            </a:br>
            <a:r>
              <a:rPr lang="id-ID" sz="3100" dirty="0"/>
              <a:t>Malaria </a:t>
            </a:r>
            <a:r>
              <a:rPr lang="en-US" sz="3100" dirty="0"/>
              <a:t>p</a:t>
            </a:r>
            <a:r>
              <a:rPr lang="id-ID" sz="3100" dirty="0" err="1"/>
              <a:t>arasite</a:t>
            </a:r>
            <a:r>
              <a:rPr lang="id-ID" sz="3100" dirty="0"/>
              <a:t> </a:t>
            </a:r>
            <a:r>
              <a:rPr lang="id-ID" sz="3100" dirty="0" err="1"/>
              <a:t>and</a:t>
            </a:r>
            <a:r>
              <a:rPr lang="id-ID" sz="3100" dirty="0"/>
              <a:t> </a:t>
            </a:r>
            <a:r>
              <a:rPr lang="en-US" sz="3100" dirty="0" err="1"/>
              <a:t>i</a:t>
            </a:r>
            <a:r>
              <a:rPr lang="id-ID" sz="3100" dirty="0" err="1"/>
              <a:t>ts</a:t>
            </a:r>
            <a:r>
              <a:rPr lang="id-ID" sz="3100" dirty="0"/>
              <a:t> life-cycle stages</a:t>
            </a:r>
          </a:p>
        </p:txBody>
      </p:sp>
      <p:pic>
        <p:nvPicPr>
          <p:cNvPr id="3" name="Picture 2" descr="D:\bahan s3-4 sep 2015\sem 3\Proposal desertasi_2013\jurnal untuk cari data penelitian\Balai Laboratorium Kesehatan Sumatera Utara\photo mikroskop digital\20140523_11003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917" y="1440418"/>
            <a:ext cx="5303407" cy="3686175"/>
          </a:xfrm>
          <a:prstGeom prst="rect">
            <a:avLst/>
          </a:prstGeom>
          <a:noFill/>
          <a:ln>
            <a:noFill/>
          </a:ln>
        </p:spPr>
      </p:pic>
      <p:grpSp>
        <p:nvGrpSpPr>
          <p:cNvPr id="4" name="Group 3"/>
          <p:cNvGrpSpPr/>
          <p:nvPr/>
        </p:nvGrpSpPr>
        <p:grpSpPr>
          <a:xfrm>
            <a:off x="253971" y="4376743"/>
            <a:ext cx="2667019" cy="1635626"/>
            <a:chOff x="3570477" y="2996294"/>
            <a:chExt cx="1349874" cy="1349874"/>
          </a:xfrm>
        </p:grpSpPr>
        <p:sp>
          <p:nvSpPr>
            <p:cNvPr id="5" name="Oval 4"/>
            <p:cNvSpPr/>
            <p:nvPr/>
          </p:nvSpPr>
          <p:spPr>
            <a:xfrm>
              <a:off x="3570477" y="2996294"/>
              <a:ext cx="1349874" cy="1349874"/>
            </a:xfrm>
            <a:prstGeom prst="ellipse">
              <a:avLst/>
            </a:prstGeom>
          </p:spPr>
          <p:style>
            <a:lnRef idx="1">
              <a:schemeClr val="accent3"/>
            </a:lnRef>
            <a:fillRef idx="2">
              <a:schemeClr val="accent3"/>
            </a:fillRef>
            <a:effectRef idx="1">
              <a:schemeClr val="accent3"/>
            </a:effectRef>
            <a:fontRef idx="minor">
              <a:schemeClr val="dk1"/>
            </a:fontRef>
          </p:style>
        </p:sp>
        <p:sp>
          <p:nvSpPr>
            <p:cNvPr id="6" name="Oval 4"/>
            <p:cNvSpPr/>
            <p:nvPr/>
          </p:nvSpPr>
          <p:spPr>
            <a:xfrm>
              <a:off x="3768162" y="3193978"/>
              <a:ext cx="954504" cy="954506"/>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id-ID" i="1" kern="1200" dirty="0"/>
                <a:t>Diagnostic assistance</a:t>
              </a:r>
              <a:r>
                <a:rPr lang="id-ID" kern="1200" dirty="0"/>
                <a:t>.</a:t>
              </a:r>
              <a:r>
                <a:rPr lang="id-ID" sz="1200" kern="1200" dirty="0"/>
                <a:t>   </a:t>
              </a:r>
            </a:p>
          </p:txBody>
        </p:sp>
      </p:grpSp>
      <p:grpSp>
        <p:nvGrpSpPr>
          <p:cNvPr id="7" name="Group 6">
            <a:extLst>
              <a:ext uri="{FF2B5EF4-FFF2-40B4-BE49-F238E27FC236}">
                <a16:creationId xmlns:a16="http://schemas.microsoft.com/office/drawing/2014/main" id="{2B2030D8-8343-4DF5-8619-5E10C49D3FBC}"/>
              </a:ext>
            </a:extLst>
          </p:cNvPr>
          <p:cNvGrpSpPr>
            <a:grpSpLocks/>
          </p:cNvGrpSpPr>
          <p:nvPr/>
        </p:nvGrpSpPr>
        <p:grpSpPr>
          <a:xfrm>
            <a:off x="6692900" y="1440418"/>
            <a:ext cx="4368800" cy="4760356"/>
            <a:chOff x="-110807" y="1"/>
            <a:chExt cx="2695575" cy="4133849"/>
          </a:xfrm>
        </p:grpSpPr>
        <p:sp>
          <p:nvSpPr>
            <p:cNvPr id="8" name="Parallelogram 7">
              <a:extLst>
                <a:ext uri="{FF2B5EF4-FFF2-40B4-BE49-F238E27FC236}">
                  <a16:creationId xmlns:a16="http://schemas.microsoft.com/office/drawing/2014/main" id="{267DB75A-6E8E-42F2-B14A-F3CD549ABFC1}"/>
                </a:ext>
              </a:extLst>
            </p:cNvPr>
            <p:cNvSpPr>
              <a:spLocks/>
            </p:cNvSpPr>
            <p:nvPr/>
          </p:nvSpPr>
          <p:spPr bwMode="auto">
            <a:xfrm>
              <a:off x="612775" y="1"/>
              <a:ext cx="1373505" cy="265428"/>
            </a:xfrm>
            <a:prstGeom prst="parallelogram">
              <a:avLst>
                <a:gd name="adj" fmla="val 25385"/>
              </a:avLst>
            </a:prstGeom>
            <a:solidFill>
              <a:srgbClr val="FFFFFF"/>
            </a:solidFill>
            <a:ln w="12700">
              <a:solidFill>
                <a:srgbClr val="F79646"/>
              </a:solidFill>
              <a:miter lim="800000"/>
              <a:headEnd/>
              <a:tailEnd/>
            </a:ln>
          </p:spPr>
          <p:txBody>
            <a:bodyPr rot="0" vert="horz" wrap="square" lIns="91440" tIns="45720" rIns="91440" bIns="45720" anchor="ctr" anchorCtr="0" upright="1">
              <a:noAutofit/>
            </a:bodyPr>
            <a:lstStyle/>
            <a:p>
              <a:pPr indent="144145" algn="just" hangingPunct="0">
                <a:lnSpc>
                  <a:spcPts val="1200"/>
                </a:lnSpc>
                <a:spcAft>
                  <a:spcPts val="0"/>
                </a:spcAft>
              </a:pPr>
              <a:r>
                <a:rPr lang="en-US" sz="1000" dirty="0">
                  <a:effectLst/>
                  <a:latin typeface="Times New Roman" panose="02020603050405020304" pitchFamily="18" charset="0"/>
                  <a:ea typeface="Times New Roman" panose="02020603050405020304" pitchFamily="18" charset="0"/>
                </a:rPr>
                <a:t>Blood smear image</a:t>
              </a:r>
              <a:endParaRPr lang="en-ID" sz="1000" dirty="0">
                <a:effectLst/>
                <a:latin typeface="Times New Roman" panose="02020603050405020304" pitchFamily="18" charset="0"/>
                <a:ea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63CC1A56-B9C2-475E-AFDD-1F7DB920251C}"/>
                </a:ext>
              </a:extLst>
            </p:cNvPr>
            <p:cNvCxnSpPr>
              <a:cxnSpLocks/>
            </p:cNvCxnSpPr>
            <p:nvPr/>
          </p:nvCxnSpPr>
          <p:spPr bwMode="auto">
            <a:xfrm>
              <a:off x="1257300" y="323850"/>
              <a:ext cx="6985" cy="152400"/>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10" name="Text Box 3">
              <a:extLst>
                <a:ext uri="{FF2B5EF4-FFF2-40B4-BE49-F238E27FC236}">
                  <a16:creationId xmlns:a16="http://schemas.microsoft.com/office/drawing/2014/main" id="{0EF84CCD-C5F4-4BFD-9138-602429DDC592}"/>
                </a:ext>
              </a:extLst>
            </p:cNvPr>
            <p:cNvSpPr txBox="1">
              <a:spLocks/>
            </p:cNvSpPr>
            <p:nvPr/>
          </p:nvSpPr>
          <p:spPr bwMode="auto">
            <a:xfrm>
              <a:off x="1000125" y="495300"/>
              <a:ext cx="508866" cy="237490"/>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indent="144145" algn="just" hangingPunct="0">
                <a:lnSpc>
                  <a:spcPts val="1200"/>
                </a:lnSpc>
                <a:spcAft>
                  <a:spcPts val="0"/>
                </a:spcAft>
              </a:pPr>
              <a:r>
                <a:rPr lang="en-US" sz="1000">
                  <a:effectLst/>
                  <a:latin typeface="Times New Roman" panose="02020603050405020304" pitchFamily="18" charset="0"/>
                  <a:ea typeface="Times New Roman" panose="02020603050405020304" pitchFamily="18" charset="0"/>
                </a:rPr>
                <a:t>ROI</a:t>
              </a:r>
              <a:endParaRPr lang="en-ID" sz="1000">
                <a:effectLst/>
                <a:latin typeface="Times New Roman" panose="02020603050405020304" pitchFamily="18" charset="0"/>
                <a:ea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500C969A-B815-4FB0-A8AF-C6DF8CED3FC7}"/>
                </a:ext>
              </a:extLst>
            </p:cNvPr>
            <p:cNvCxnSpPr>
              <a:cxnSpLocks/>
            </p:cNvCxnSpPr>
            <p:nvPr/>
          </p:nvCxnSpPr>
          <p:spPr bwMode="auto">
            <a:xfrm>
              <a:off x="1228725" y="762000"/>
              <a:ext cx="6350" cy="152400"/>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12" name="Text Box 5">
              <a:extLst>
                <a:ext uri="{FF2B5EF4-FFF2-40B4-BE49-F238E27FC236}">
                  <a16:creationId xmlns:a16="http://schemas.microsoft.com/office/drawing/2014/main" id="{9E0DFE18-AFD9-49C0-9F54-9C5081966947}"/>
                </a:ext>
              </a:extLst>
            </p:cNvPr>
            <p:cNvSpPr txBox="1">
              <a:spLocks/>
            </p:cNvSpPr>
            <p:nvPr/>
          </p:nvSpPr>
          <p:spPr bwMode="auto">
            <a:xfrm>
              <a:off x="542925" y="933450"/>
              <a:ext cx="1373505" cy="258445"/>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indent="144145" algn="just" hangingPunct="0">
                <a:lnSpc>
                  <a:spcPts val="1200"/>
                </a:lnSpc>
                <a:spcAft>
                  <a:spcPts val="0"/>
                </a:spcAft>
              </a:pPr>
              <a:r>
                <a:rPr lang="en-US" sz="1000">
                  <a:effectLst/>
                  <a:latin typeface="Times New Roman" panose="02020603050405020304" pitchFamily="18" charset="0"/>
                  <a:ea typeface="Times New Roman" panose="02020603050405020304" pitchFamily="18" charset="0"/>
                </a:rPr>
                <a:t>Contrast stretching</a:t>
              </a:r>
              <a:endParaRPr lang="en-ID" sz="1000">
                <a:effectLst/>
                <a:latin typeface="Times New Roman" panose="02020603050405020304" pitchFamily="18" charset="0"/>
                <a:ea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E88C8291-0BA4-4374-863D-41183FF2834F}"/>
                </a:ext>
              </a:extLst>
            </p:cNvPr>
            <p:cNvCxnSpPr>
              <a:cxnSpLocks/>
            </p:cNvCxnSpPr>
            <p:nvPr/>
          </p:nvCxnSpPr>
          <p:spPr bwMode="auto">
            <a:xfrm>
              <a:off x="1257300" y="1200150"/>
              <a:ext cx="6985" cy="152400"/>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14" name="Text Box 7">
              <a:extLst>
                <a:ext uri="{FF2B5EF4-FFF2-40B4-BE49-F238E27FC236}">
                  <a16:creationId xmlns:a16="http://schemas.microsoft.com/office/drawing/2014/main" id="{FBA125A4-EB4C-4FEB-B6CD-AA60510C0534}"/>
                </a:ext>
              </a:extLst>
            </p:cNvPr>
            <p:cNvSpPr txBox="1">
              <a:spLocks/>
            </p:cNvSpPr>
            <p:nvPr/>
          </p:nvSpPr>
          <p:spPr bwMode="auto">
            <a:xfrm>
              <a:off x="400050" y="1390650"/>
              <a:ext cx="1586230" cy="284480"/>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indent="144145" algn="ctr" hangingPunct="0">
                <a:lnSpc>
                  <a:spcPts val="1200"/>
                </a:lnSpc>
                <a:spcAft>
                  <a:spcPts val="0"/>
                </a:spcAft>
              </a:pPr>
              <a:r>
                <a:rPr lang="en-US" sz="1000" dirty="0">
                  <a:effectLst/>
                  <a:latin typeface="Times New Roman" panose="02020603050405020304" pitchFamily="18" charset="0"/>
                  <a:ea typeface="Times New Roman" panose="02020603050405020304" pitchFamily="18" charset="0"/>
                </a:rPr>
                <a:t>Otsu thresholding</a:t>
              </a:r>
              <a:endParaRPr lang="en-ID" sz="1000" dirty="0">
                <a:effectLst/>
                <a:latin typeface="Times New Roman" panose="02020603050405020304" pitchFamily="18" charset="0"/>
                <a:ea typeface="Times New Roman" panose="02020603050405020304" pitchFamily="18" charset="0"/>
              </a:endParaRPr>
            </a:p>
          </p:txBody>
        </p:sp>
        <p:cxnSp>
          <p:nvCxnSpPr>
            <p:cNvPr id="15" name="Straight Arrow Connector 14">
              <a:extLst>
                <a:ext uri="{FF2B5EF4-FFF2-40B4-BE49-F238E27FC236}">
                  <a16:creationId xmlns:a16="http://schemas.microsoft.com/office/drawing/2014/main" id="{414D54D0-ADEA-46FB-857B-F089D7F74642}"/>
                </a:ext>
              </a:extLst>
            </p:cNvPr>
            <p:cNvCxnSpPr>
              <a:cxnSpLocks/>
            </p:cNvCxnSpPr>
            <p:nvPr/>
          </p:nvCxnSpPr>
          <p:spPr bwMode="auto">
            <a:xfrm>
              <a:off x="1257300" y="1676400"/>
              <a:ext cx="6985" cy="152400"/>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16" name="Text Box 9">
              <a:extLst>
                <a:ext uri="{FF2B5EF4-FFF2-40B4-BE49-F238E27FC236}">
                  <a16:creationId xmlns:a16="http://schemas.microsoft.com/office/drawing/2014/main" id="{C9E9E14F-2DCA-4F54-B41F-A4CD6766F23D}"/>
                </a:ext>
              </a:extLst>
            </p:cNvPr>
            <p:cNvSpPr txBox="1">
              <a:spLocks/>
            </p:cNvSpPr>
            <p:nvPr/>
          </p:nvSpPr>
          <p:spPr bwMode="auto">
            <a:xfrm>
              <a:off x="628650" y="1847850"/>
              <a:ext cx="1258570" cy="304165"/>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indent="144145" algn="just" hangingPunct="0">
                <a:lnSpc>
                  <a:spcPts val="1200"/>
                </a:lnSpc>
                <a:spcAft>
                  <a:spcPts val="0"/>
                </a:spcAft>
              </a:pPr>
              <a:r>
                <a:rPr lang="en-US" sz="1000" dirty="0">
                  <a:effectLst/>
                  <a:latin typeface="Times New Roman" panose="02020603050405020304" pitchFamily="18" charset="0"/>
                  <a:ea typeface="Times New Roman" panose="02020603050405020304" pitchFamily="18" charset="0"/>
                </a:rPr>
                <a:t>Features extraction</a:t>
              </a:r>
              <a:endParaRPr lang="en-ID" sz="1000" dirty="0">
                <a:effectLst/>
                <a:latin typeface="Times New Roman" panose="02020603050405020304" pitchFamily="18" charset="0"/>
                <a:ea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485EAE8E-0621-45C2-9769-0B42F4570F2D}"/>
                </a:ext>
              </a:extLst>
            </p:cNvPr>
            <p:cNvCxnSpPr>
              <a:cxnSpLocks/>
            </p:cNvCxnSpPr>
            <p:nvPr/>
          </p:nvCxnSpPr>
          <p:spPr bwMode="auto">
            <a:xfrm>
              <a:off x="1276350" y="2181225"/>
              <a:ext cx="6350" cy="152400"/>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18" name="Parallelogram 17">
              <a:extLst>
                <a:ext uri="{FF2B5EF4-FFF2-40B4-BE49-F238E27FC236}">
                  <a16:creationId xmlns:a16="http://schemas.microsoft.com/office/drawing/2014/main" id="{4A469C5C-C23F-4413-8896-0F8C0785B8C1}"/>
                </a:ext>
              </a:extLst>
            </p:cNvPr>
            <p:cNvSpPr>
              <a:spLocks/>
            </p:cNvSpPr>
            <p:nvPr/>
          </p:nvSpPr>
          <p:spPr bwMode="auto">
            <a:xfrm>
              <a:off x="419100" y="2343150"/>
              <a:ext cx="1621790" cy="298450"/>
            </a:xfrm>
            <a:prstGeom prst="parallelogram">
              <a:avLst>
                <a:gd name="adj" fmla="val 25384"/>
              </a:avLst>
            </a:prstGeom>
            <a:solidFill>
              <a:srgbClr val="FFFFFF"/>
            </a:solidFill>
            <a:ln w="12700">
              <a:solidFill>
                <a:srgbClr val="F79646"/>
              </a:solidFill>
              <a:miter lim="800000"/>
              <a:headEnd/>
              <a:tailEnd/>
            </a:ln>
          </p:spPr>
          <p:txBody>
            <a:bodyPr rot="0" vert="horz" wrap="square" lIns="91440" tIns="45720" rIns="91440" bIns="45720" anchor="ctr" anchorCtr="0" upright="1">
              <a:noAutofit/>
            </a:bodyPr>
            <a:lstStyle/>
            <a:p>
              <a:pPr indent="144145" algn="just" hangingPunct="0">
                <a:lnSpc>
                  <a:spcPts val="1200"/>
                </a:lnSpc>
                <a:spcAft>
                  <a:spcPts val="0"/>
                </a:spcAft>
              </a:pPr>
              <a:r>
                <a:rPr lang="en-US" sz="1000" dirty="0">
                  <a:effectLst/>
                  <a:latin typeface="Times New Roman" panose="02020603050405020304" pitchFamily="18" charset="0"/>
                  <a:ea typeface="Times New Roman" panose="02020603050405020304" pitchFamily="18" charset="0"/>
                </a:rPr>
                <a:t>Feature database</a:t>
              </a:r>
              <a:endParaRPr lang="en-ID" sz="1000" dirty="0">
                <a:effectLst/>
                <a:latin typeface="Times New Roman" panose="02020603050405020304" pitchFamily="18" charset="0"/>
                <a:ea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B8D0EB8E-FB68-4370-811A-060F23BB6FE9}"/>
                </a:ext>
              </a:extLst>
            </p:cNvPr>
            <p:cNvCxnSpPr>
              <a:cxnSpLocks/>
            </p:cNvCxnSpPr>
            <p:nvPr/>
          </p:nvCxnSpPr>
          <p:spPr bwMode="auto">
            <a:xfrm>
              <a:off x="1276350" y="2657475"/>
              <a:ext cx="6350" cy="152400"/>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20" name="Text Box 13">
              <a:extLst>
                <a:ext uri="{FF2B5EF4-FFF2-40B4-BE49-F238E27FC236}">
                  <a16:creationId xmlns:a16="http://schemas.microsoft.com/office/drawing/2014/main" id="{B76CC330-007F-4676-AA54-C878E381D5B3}"/>
                </a:ext>
              </a:extLst>
            </p:cNvPr>
            <p:cNvSpPr txBox="1">
              <a:spLocks/>
            </p:cNvSpPr>
            <p:nvPr/>
          </p:nvSpPr>
          <p:spPr bwMode="auto">
            <a:xfrm>
              <a:off x="717868" y="2852420"/>
              <a:ext cx="927101" cy="243205"/>
            </a:xfrm>
            <a:prstGeom prst="rect">
              <a:avLst/>
            </a:prstGeom>
            <a:solidFill>
              <a:srgbClr val="FFFFFF"/>
            </a:solidFill>
            <a:ln w="6350">
              <a:solidFill>
                <a:srgbClr val="000000"/>
              </a:solidFill>
              <a:miter lim="800000"/>
              <a:headEnd/>
              <a:tailEnd/>
            </a:ln>
          </p:spPr>
          <p:txBody>
            <a:bodyPr rot="0" vert="horz" wrap="square" lIns="91440" tIns="45720" rIns="91440" bIns="45720" anchor="t" anchorCtr="0" upright="1">
              <a:noAutofit/>
            </a:bodyPr>
            <a:lstStyle/>
            <a:p>
              <a:pPr indent="144145" algn="just" hangingPunct="0">
                <a:lnSpc>
                  <a:spcPts val="1200"/>
                </a:lnSpc>
                <a:spcAft>
                  <a:spcPts val="0"/>
                </a:spcAft>
              </a:pPr>
              <a:r>
                <a:rPr lang="en-US" sz="1000" dirty="0">
                  <a:effectLst/>
                  <a:latin typeface="Times New Roman" panose="02020603050405020304" pitchFamily="18" charset="0"/>
                  <a:ea typeface="Times New Roman" panose="02020603050405020304" pitchFamily="18" charset="0"/>
                </a:rPr>
                <a:t>Identifier</a:t>
              </a:r>
              <a:endParaRPr lang="en-ID" sz="1000" dirty="0">
                <a:effectLst/>
                <a:latin typeface="Times New Roman" panose="02020603050405020304" pitchFamily="18" charset="0"/>
                <a:ea typeface="Times New Roman" panose="02020603050405020304" pitchFamily="18" charset="0"/>
              </a:endParaRPr>
            </a:p>
          </p:txBody>
        </p:sp>
        <p:cxnSp>
          <p:nvCxnSpPr>
            <p:cNvPr id="21" name="Straight Arrow Connector 20">
              <a:extLst>
                <a:ext uri="{FF2B5EF4-FFF2-40B4-BE49-F238E27FC236}">
                  <a16:creationId xmlns:a16="http://schemas.microsoft.com/office/drawing/2014/main" id="{59FAE188-FB4D-4F80-953A-FCEE1F321397}"/>
                </a:ext>
              </a:extLst>
            </p:cNvPr>
            <p:cNvCxnSpPr>
              <a:cxnSpLocks/>
            </p:cNvCxnSpPr>
            <p:nvPr/>
          </p:nvCxnSpPr>
          <p:spPr bwMode="auto">
            <a:xfrm>
              <a:off x="1276350" y="3095625"/>
              <a:ext cx="6985" cy="151765"/>
            </a:xfrm>
            <a:prstGeom prst="straightConnector1">
              <a:avLst/>
            </a:prstGeom>
            <a:noFill/>
            <a:ln w="6350">
              <a:solidFill>
                <a:srgbClr val="4F81BD"/>
              </a:solidFill>
              <a:miter lim="800000"/>
              <a:headEnd/>
              <a:tailEnd type="triangle" w="med" len="med"/>
            </a:ln>
            <a:extLst>
              <a:ext uri="{909E8E84-426E-40dd-AFC4-6F175D3DCCD1}">
                <a14:hiddenFill xmlns="" xmlns:a14="http://schemas.microsoft.com/office/drawing/2010/main">
                  <a:noFill/>
                </a14:hiddenFill>
              </a:ext>
            </a:extLst>
          </p:spPr>
        </p:cxnSp>
        <p:sp>
          <p:nvSpPr>
            <p:cNvPr id="22" name="Parallelogram 21">
              <a:extLst>
                <a:ext uri="{FF2B5EF4-FFF2-40B4-BE49-F238E27FC236}">
                  <a16:creationId xmlns:a16="http://schemas.microsoft.com/office/drawing/2014/main" id="{0AD0226F-3E49-4417-93C4-C2CE9A584782}"/>
                </a:ext>
              </a:extLst>
            </p:cNvPr>
            <p:cNvSpPr>
              <a:spLocks/>
            </p:cNvSpPr>
            <p:nvPr/>
          </p:nvSpPr>
          <p:spPr bwMode="auto">
            <a:xfrm>
              <a:off x="152400" y="3238500"/>
              <a:ext cx="2312035" cy="334645"/>
            </a:xfrm>
            <a:prstGeom prst="parallelogram">
              <a:avLst>
                <a:gd name="adj" fmla="val 25365"/>
              </a:avLst>
            </a:prstGeom>
            <a:solidFill>
              <a:srgbClr val="FFFFFF"/>
            </a:solidFill>
            <a:ln w="12700">
              <a:solidFill>
                <a:srgbClr val="F79646"/>
              </a:solidFill>
              <a:miter lim="800000"/>
              <a:headEnd/>
              <a:tailEnd/>
            </a:ln>
          </p:spPr>
          <p:txBody>
            <a:bodyPr rot="0" vert="horz" wrap="square" lIns="91440" tIns="45720" rIns="91440" bIns="45720" anchor="ctr" anchorCtr="0" upright="1">
              <a:noAutofit/>
            </a:bodyPr>
            <a:lstStyle/>
            <a:p>
              <a:pPr indent="144145" algn="just" hangingPunct="0">
                <a:lnSpc>
                  <a:spcPts val="1200"/>
                </a:lnSpc>
                <a:spcAft>
                  <a:spcPts val="0"/>
                </a:spcAft>
              </a:pPr>
              <a:r>
                <a:rPr lang="en-US" sz="1000">
                  <a:effectLst/>
                  <a:latin typeface="Times New Roman" panose="02020603050405020304" pitchFamily="18" charset="0"/>
                  <a:ea typeface="Times New Roman" panose="02020603050405020304" pitchFamily="18" charset="0"/>
                </a:rPr>
                <a:t>Plasmodium and its life stage</a:t>
              </a:r>
              <a:endParaRPr lang="en-ID" sz="1000">
                <a:effectLst/>
                <a:latin typeface="Times New Roman" panose="02020603050405020304" pitchFamily="18" charset="0"/>
                <a:ea typeface="Times New Roman" panose="02020603050405020304" pitchFamily="18" charset="0"/>
              </a:endParaRPr>
            </a:p>
          </p:txBody>
        </p:sp>
        <p:sp>
          <p:nvSpPr>
            <p:cNvPr id="23" name="Text Box 16">
              <a:extLst>
                <a:ext uri="{FF2B5EF4-FFF2-40B4-BE49-F238E27FC236}">
                  <a16:creationId xmlns:a16="http://schemas.microsoft.com/office/drawing/2014/main" id="{CEA25506-7D77-4141-9959-C5DC17C06F7A}"/>
                </a:ext>
              </a:extLst>
            </p:cNvPr>
            <p:cNvSpPr txBox="1">
              <a:spLocks/>
            </p:cNvSpPr>
            <p:nvPr/>
          </p:nvSpPr>
          <p:spPr bwMode="auto">
            <a:xfrm>
              <a:off x="-110807" y="3686175"/>
              <a:ext cx="2695575" cy="447675"/>
            </a:xfrm>
            <a:prstGeom prst="rect">
              <a:avLst/>
            </a:prstGeom>
            <a:solidFill>
              <a:srgbClr val="FFFFFF"/>
            </a:solidFill>
            <a:ln w="6350">
              <a:solidFill>
                <a:sysClr val="window" lastClr="FFFFFF"/>
              </a:solidFill>
              <a:miter lim="800000"/>
              <a:headEnd/>
              <a:tailEnd/>
            </a:ln>
          </p:spPr>
          <p:txBody>
            <a:bodyPr rot="0" vert="horz" wrap="square" lIns="91440" tIns="45720" rIns="91440" bIns="45720" anchor="t" anchorCtr="0" upright="1">
              <a:noAutofit/>
            </a:bodyPr>
            <a:lstStyle/>
            <a:p>
              <a:pPr indent="144145" algn="l" hangingPunct="0">
                <a:lnSpc>
                  <a:spcPts val="1200"/>
                </a:lnSpc>
                <a:spcAft>
                  <a:spcPts val="0"/>
                </a:spcAft>
              </a:pPr>
              <a:r>
                <a:rPr lang="en-US" sz="900" dirty="0">
                  <a:effectLst/>
                  <a:latin typeface="Times New Roman" panose="02020603050405020304" pitchFamily="18" charset="0"/>
                  <a:ea typeface="Times New Roman" panose="02020603050405020304" pitchFamily="18" charset="0"/>
                </a:rPr>
                <a:t>Detection of the malaria parasite and its life stage</a:t>
              </a:r>
              <a:endParaRPr lang="en-ID" sz="1000"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4042659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36071A-2737-4FE1-BBF7-34193C93CD23}"/>
              </a:ext>
            </a:extLst>
          </p:cNvPr>
          <p:cNvSpPr/>
          <p:nvPr/>
        </p:nvSpPr>
        <p:spPr>
          <a:xfrm>
            <a:off x="728133" y="284491"/>
            <a:ext cx="9279467" cy="954107"/>
          </a:xfrm>
          <a:prstGeom prst="rect">
            <a:avLst/>
          </a:prstGeom>
        </p:spPr>
        <p:txBody>
          <a:bodyPr wrap="square">
            <a:spAutoFit/>
          </a:bodyPr>
          <a:lstStyle/>
          <a:p>
            <a:r>
              <a:rPr lang="en-ID" sz="2800" dirty="0"/>
              <a:t>Hypertension Drug Suitability Evaluation Based on Patient's Condition</a:t>
            </a:r>
          </a:p>
        </p:txBody>
      </p:sp>
      <p:sp>
        <p:nvSpPr>
          <p:cNvPr id="3" name="Rectangle 2">
            <a:extLst>
              <a:ext uri="{FF2B5EF4-FFF2-40B4-BE49-F238E27FC236}">
                <a16:creationId xmlns:a16="http://schemas.microsoft.com/office/drawing/2014/main" id="{3A39EC5B-7A1F-45E4-AF36-E28E3A41A5C2}"/>
              </a:ext>
            </a:extLst>
          </p:cNvPr>
          <p:cNvSpPr>
            <a:spLocks noChangeArrowheads="1"/>
          </p:cNvSpPr>
          <p:nvPr/>
        </p:nvSpPr>
        <p:spPr bwMode="auto">
          <a:xfrm>
            <a:off x="1744133" y="1707634"/>
            <a:ext cx="1846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graphicFrame>
        <p:nvGraphicFramePr>
          <p:cNvPr id="4" name="Object 3">
            <a:extLst>
              <a:ext uri="{FF2B5EF4-FFF2-40B4-BE49-F238E27FC236}">
                <a16:creationId xmlns:a16="http://schemas.microsoft.com/office/drawing/2014/main" id="{52A0A652-B5DB-400A-BA21-87FC673ECC82}"/>
              </a:ext>
            </a:extLst>
          </p:cNvPr>
          <p:cNvGraphicFramePr>
            <a:graphicFrameLocks noChangeAspect="1"/>
          </p:cNvGraphicFramePr>
          <p:nvPr>
            <p:extLst>
              <p:ext uri="{D42A27DB-BD31-4B8C-83A1-F6EECF244321}">
                <p14:modId xmlns:p14="http://schemas.microsoft.com/office/powerpoint/2010/main" val="3422397541"/>
              </p:ext>
            </p:extLst>
          </p:nvPr>
        </p:nvGraphicFramePr>
        <p:xfrm>
          <a:off x="1254276" y="1541235"/>
          <a:ext cx="10438891" cy="3643081"/>
        </p:xfrm>
        <a:graphic>
          <a:graphicData uri="http://schemas.openxmlformats.org/presentationml/2006/ole">
            <mc:AlternateContent xmlns:mc="http://schemas.openxmlformats.org/markup-compatibility/2006">
              <mc:Choice xmlns:v="urn:schemas-microsoft-com:vml" Requires="v">
                <p:oleObj spid="_x0000_s5136" name="Visio" r:id="rId3" imgW="9766499" imgH="6458158" progId="Visio.Drawing.11">
                  <p:embed/>
                </p:oleObj>
              </mc:Choice>
              <mc:Fallback>
                <p:oleObj name="Visio" r:id="rId3" imgW="9766499" imgH="6458158" progId="Visio.Drawing.11">
                  <p:embed/>
                  <p:pic>
                    <p:nvPicPr>
                      <p:cNvPr id="0" name=""/>
                      <p:cNvPicPr>
                        <a:picLocks noChangeAspect="1" noChangeArrowheads="1"/>
                      </p:cNvPicPr>
                      <p:nvPr/>
                    </p:nvPicPr>
                    <p:blipFill>
                      <a:blip r:embed="rId4"/>
                      <a:srcRect/>
                      <a:stretch>
                        <a:fillRect/>
                      </a:stretch>
                    </p:blipFill>
                    <p:spPr bwMode="auto">
                      <a:xfrm>
                        <a:off x="1254276" y="1541235"/>
                        <a:ext cx="10438891" cy="3643081"/>
                      </a:xfrm>
                      <a:prstGeom prst="rect">
                        <a:avLst/>
                      </a:prstGeom>
                      <a:noFill/>
                    </p:spPr>
                  </p:pic>
                </p:oleObj>
              </mc:Fallback>
            </mc:AlternateContent>
          </a:graphicData>
        </a:graphic>
      </p:graphicFrame>
    </p:spTree>
    <p:extLst>
      <p:ext uri="{BB962C8B-B14F-4D97-AF65-F5344CB8AC3E}">
        <p14:creationId xmlns:p14="http://schemas.microsoft.com/office/powerpoint/2010/main" val="395286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C893D-5A5A-4FB7-9753-570C82F2A340}"/>
              </a:ext>
            </a:extLst>
          </p:cNvPr>
          <p:cNvSpPr>
            <a:spLocks noGrp="1"/>
          </p:cNvSpPr>
          <p:nvPr>
            <p:ph type="title"/>
          </p:nvPr>
        </p:nvSpPr>
        <p:spPr>
          <a:xfrm>
            <a:off x="3810000" y="365125"/>
            <a:ext cx="7543800" cy="561975"/>
          </a:xfrm>
        </p:spPr>
        <p:txBody>
          <a:bodyPr>
            <a:normAutofit fontScale="90000"/>
          </a:bodyPr>
          <a:lstStyle/>
          <a:p>
            <a:r>
              <a:rPr lang="en-US" dirty="0"/>
              <a:t>Clinical Decision Support System</a:t>
            </a:r>
            <a:endParaRPr lang="en-ID" dirty="0"/>
          </a:p>
        </p:txBody>
      </p:sp>
      <p:sp>
        <p:nvSpPr>
          <p:cNvPr id="3" name="Text Placeholder 2">
            <a:extLst>
              <a:ext uri="{FF2B5EF4-FFF2-40B4-BE49-F238E27FC236}">
                <a16:creationId xmlns:a16="http://schemas.microsoft.com/office/drawing/2014/main" id="{C1CDAE49-9CA8-44F5-8F32-A8C32453C52D}"/>
              </a:ext>
            </a:extLst>
          </p:cNvPr>
          <p:cNvSpPr>
            <a:spLocks noGrp="1"/>
          </p:cNvSpPr>
          <p:nvPr>
            <p:ph type="body" idx="1"/>
          </p:nvPr>
        </p:nvSpPr>
        <p:spPr/>
        <p:txBody>
          <a:bodyPr/>
          <a:lstStyle/>
          <a:p>
            <a:r>
              <a:rPr lang="en-US" dirty="0"/>
              <a:t>A </a:t>
            </a:r>
            <a:r>
              <a:rPr lang="en-US" b="1" dirty="0"/>
              <a:t>clinical decision support system</a:t>
            </a:r>
            <a:r>
              <a:rPr lang="en-US" dirty="0"/>
              <a:t> (CDSS) is a health information technology </a:t>
            </a:r>
            <a:r>
              <a:rPr lang="en-US" b="1" dirty="0"/>
              <a:t>system</a:t>
            </a:r>
            <a:r>
              <a:rPr lang="en-US" dirty="0"/>
              <a:t> that is designed to provide physicians and other health professionals with </a:t>
            </a:r>
            <a:r>
              <a:rPr lang="en-US" b="1" dirty="0"/>
              <a:t>clinical decision support</a:t>
            </a:r>
            <a:r>
              <a:rPr lang="en-US" dirty="0"/>
              <a:t>(CDS), that is, assistance with </a:t>
            </a:r>
            <a:r>
              <a:rPr lang="en-US" b="1" dirty="0"/>
              <a:t>clinical decision</a:t>
            </a:r>
            <a:r>
              <a:rPr lang="en-US" dirty="0"/>
              <a:t>-</a:t>
            </a:r>
            <a:r>
              <a:rPr lang="en-US" b="1" dirty="0"/>
              <a:t>making</a:t>
            </a:r>
            <a:r>
              <a:rPr lang="en-US" dirty="0"/>
              <a:t> tasks.</a:t>
            </a:r>
            <a:endParaRPr lang="en-ID" dirty="0"/>
          </a:p>
        </p:txBody>
      </p:sp>
    </p:spTree>
    <p:extLst>
      <p:ext uri="{BB962C8B-B14F-4D97-AF65-F5344CB8AC3E}">
        <p14:creationId xmlns:p14="http://schemas.microsoft.com/office/powerpoint/2010/main" val="2763928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2AC13884-1987-4BBF-83FC-9F603AE7FA12}"/>
              </a:ext>
            </a:extLst>
          </p:cNvPr>
          <p:cNvPicPr>
            <a:picLocks noChangeAspect="1"/>
          </p:cNvPicPr>
          <p:nvPr/>
        </p:nvPicPr>
        <p:blipFill>
          <a:blip r:embed="rId2"/>
          <a:stretch>
            <a:fillRect/>
          </a:stretch>
        </p:blipFill>
        <p:spPr>
          <a:xfrm>
            <a:off x="539585" y="1121624"/>
            <a:ext cx="9775908" cy="5193734"/>
          </a:xfrm>
          <a:prstGeom prst="rect">
            <a:avLst/>
          </a:prstGeom>
        </p:spPr>
      </p:pic>
      <p:sp>
        <p:nvSpPr>
          <p:cNvPr id="6" name="TextBox 5">
            <a:extLst>
              <a:ext uri="{FF2B5EF4-FFF2-40B4-BE49-F238E27FC236}">
                <a16:creationId xmlns:a16="http://schemas.microsoft.com/office/drawing/2014/main" id="{A88B8A62-1C6A-4655-978E-E3503C215B54}"/>
              </a:ext>
            </a:extLst>
          </p:cNvPr>
          <p:cNvSpPr txBox="1"/>
          <p:nvPr/>
        </p:nvSpPr>
        <p:spPr>
          <a:xfrm>
            <a:off x="3737523" y="330663"/>
            <a:ext cx="5629524" cy="461665"/>
          </a:xfrm>
          <a:prstGeom prst="rect">
            <a:avLst/>
          </a:prstGeom>
          <a:noFill/>
        </p:spPr>
        <p:txBody>
          <a:bodyPr wrap="square" rtlCol="0">
            <a:spAutoFit/>
          </a:bodyPr>
          <a:lstStyle/>
          <a:p>
            <a:pPr algn="ctr"/>
            <a:r>
              <a:rPr lang="en-US" sz="2400" b="1" dirty="0"/>
              <a:t>Decision Support System</a:t>
            </a:r>
          </a:p>
        </p:txBody>
      </p:sp>
    </p:spTree>
    <p:extLst>
      <p:ext uri="{BB962C8B-B14F-4D97-AF65-F5344CB8AC3E}">
        <p14:creationId xmlns:p14="http://schemas.microsoft.com/office/powerpoint/2010/main" val="1623257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86458D30-09DD-41EB-9509-BF14428D348D}"/>
              </a:ext>
            </a:extLst>
          </p:cNvPr>
          <p:cNvPicPr>
            <a:picLocks noChangeAspect="1"/>
          </p:cNvPicPr>
          <p:nvPr/>
        </p:nvPicPr>
        <p:blipFill>
          <a:blip r:embed="rId2"/>
          <a:stretch>
            <a:fillRect/>
          </a:stretch>
        </p:blipFill>
        <p:spPr>
          <a:xfrm>
            <a:off x="1718585" y="1561745"/>
            <a:ext cx="8215903" cy="4231554"/>
          </a:xfrm>
          <a:prstGeom prst="rect">
            <a:avLst/>
          </a:prstGeom>
        </p:spPr>
      </p:pic>
      <p:sp>
        <p:nvSpPr>
          <p:cNvPr id="3" name="TextBox 2">
            <a:extLst>
              <a:ext uri="{FF2B5EF4-FFF2-40B4-BE49-F238E27FC236}">
                <a16:creationId xmlns:a16="http://schemas.microsoft.com/office/drawing/2014/main" id="{BD1ECED8-C4DA-47D7-9B23-D2DF0F9686FB}"/>
              </a:ext>
            </a:extLst>
          </p:cNvPr>
          <p:cNvSpPr txBox="1"/>
          <p:nvPr/>
        </p:nvSpPr>
        <p:spPr>
          <a:xfrm>
            <a:off x="3783282" y="352705"/>
            <a:ext cx="7130877" cy="461665"/>
          </a:xfrm>
          <a:prstGeom prst="rect">
            <a:avLst/>
          </a:prstGeom>
          <a:noFill/>
        </p:spPr>
        <p:txBody>
          <a:bodyPr wrap="square" rtlCol="0">
            <a:spAutoFit/>
          </a:bodyPr>
          <a:lstStyle/>
          <a:p>
            <a:pPr algn="ctr"/>
            <a:r>
              <a:rPr lang="en-US" sz="2400" b="1" dirty="0"/>
              <a:t>Clinical Decision Support System:</a:t>
            </a:r>
          </a:p>
        </p:txBody>
      </p:sp>
    </p:spTree>
    <p:extLst>
      <p:ext uri="{BB962C8B-B14F-4D97-AF65-F5344CB8AC3E}">
        <p14:creationId xmlns:p14="http://schemas.microsoft.com/office/powerpoint/2010/main" val="1273162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EC32A9-D6CF-4AB8-BFAC-6F1057493A49}"/>
              </a:ext>
            </a:extLst>
          </p:cNvPr>
          <p:cNvPicPr>
            <a:picLocks noChangeAspect="1"/>
          </p:cNvPicPr>
          <p:nvPr/>
        </p:nvPicPr>
        <p:blipFill>
          <a:blip r:embed="rId2"/>
          <a:stretch>
            <a:fillRect/>
          </a:stretch>
        </p:blipFill>
        <p:spPr>
          <a:xfrm>
            <a:off x="1516766" y="-104775"/>
            <a:ext cx="10147300" cy="6353175"/>
          </a:xfrm>
          <a:prstGeom prst="rect">
            <a:avLst/>
          </a:prstGeom>
        </p:spPr>
      </p:pic>
      <p:sp>
        <p:nvSpPr>
          <p:cNvPr id="3" name="TextBox 2">
            <a:extLst>
              <a:ext uri="{FF2B5EF4-FFF2-40B4-BE49-F238E27FC236}">
                <a16:creationId xmlns:a16="http://schemas.microsoft.com/office/drawing/2014/main" id="{7FB8AEA0-E8F1-43C3-A439-C28A8AE49305}"/>
              </a:ext>
            </a:extLst>
          </p:cNvPr>
          <p:cNvSpPr txBox="1"/>
          <p:nvPr/>
        </p:nvSpPr>
        <p:spPr>
          <a:xfrm>
            <a:off x="1816100" y="0"/>
            <a:ext cx="2235200" cy="1938992"/>
          </a:xfrm>
          <a:prstGeom prst="rect">
            <a:avLst/>
          </a:prstGeom>
          <a:noFill/>
        </p:spPr>
        <p:txBody>
          <a:bodyPr wrap="square" rtlCol="0">
            <a:spAutoFit/>
          </a:bodyPr>
          <a:lstStyle/>
          <a:p>
            <a:pPr algn="ctr"/>
            <a:r>
              <a:rPr lang="en-US" sz="2400" b="1" dirty="0"/>
              <a:t>Medical expert group decisions for handling </a:t>
            </a:r>
            <a:r>
              <a:rPr lang="en-US" sz="2400" b="1" dirty="0" err="1"/>
              <a:t>hemorrage</a:t>
            </a:r>
            <a:r>
              <a:rPr lang="en-US" sz="2400" b="1" dirty="0"/>
              <a:t> stroke</a:t>
            </a:r>
          </a:p>
        </p:txBody>
      </p:sp>
    </p:spTree>
    <p:extLst>
      <p:ext uri="{BB962C8B-B14F-4D97-AF65-F5344CB8AC3E}">
        <p14:creationId xmlns:p14="http://schemas.microsoft.com/office/powerpoint/2010/main" val="2062532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19F926-55FA-4E40-882A-AFDDED28B0BC}"/>
              </a:ext>
            </a:extLst>
          </p:cNvPr>
          <p:cNvPicPr>
            <a:picLocks noChangeAspect="1"/>
          </p:cNvPicPr>
          <p:nvPr/>
        </p:nvPicPr>
        <p:blipFill>
          <a:blip r:embed="rId2"/>
          <a:stretch>
            <a:fillRect/>
          </a:stretch>
        </p:blipFill>
        <p:spPr>
          <a:xfrm>
            <a:off x="2983072" y="0"/>
            <a:ext cx="9208928" cy="6858000"/>
          </a:xfrm>
          <a:prstGeom prst="rect">
            <a:avLst/>
          </a:prstGeom>
        </p:spPr>
      </p:pic>
      <p:sp>
        <p:nvSpPr>
          <p:cNvPr id="3" name="TextBox 2">
            <a:extLst>
              <a:ext uri="{FF2B5EF4-FFF2-40B4-BE49-F238E27FC236}">
                <a16:creationId xmlns:a16="http://schemas.microsoft.com/office/drawing/2014/main" id="{3D621B42-B715-4FA4-8B7F-91AD51E20FDD}"/>
              </a:ext>
            </a:extLst>
          </p:cNvPr>
          <p:cNvSpPr txBox="1"/>
          <p:nvPr/>
        </p:nvSpPr>
        <p:spPr>
          <a:xfrm>
            <a:off x="360460" y="1431235"/>
            <a:ext cx="2258169" cy="1569660"/>
          </a:xfrm>
          <a:prstGeom prst="rect">
            <a:avLst/>
          </a:prstGeom>
          <a:noFill/>
        </p:spPr>
        <p:txBody>
          <a:bodyPr wrap="square" rtlCol="0">
            <a:spAutoFit/>
          </a:bodyPr>
          <a:lstStyle/>
          <a:p>
            <a:pPr algn="ctr"/>
            <a:r>
              <a:rPr lang="en-US" sz="2400" b="1" dirty="0"/>
              <a:t>GCDSS: Medical expert group decisions for handling</a:t>
            </a:r>
          </a:p>
        </p:txBody>
      </p:sp>
      <p:sp>
        <p:nvSpPr>
          <p:cNvPr id="4" name="TextBox 3">
            <a:extLst>
              <a:ext uri="{FF2B5EF4-FFF2-40B4-BE49-F238E27FC236}">
                <a16:creationId xmlns:a16="http://schemas.microsoft.com/office/drawing/2014/main" id="{3A5E33E9-CFFD-4A8E-BC5B-51BD1FA8AE2E}"/>
              </a:ext>
            </a:extLst>
          </p:cNvPr>
          <p:cNvSpPr txBox="1"/>
          <p:nvPr/>
        </p:nvSpPr>
        <p:spPr>
          <a:xfrm>
            <a:off x="233459" y="3045337"/>
            <a:ext cx="2622612" cy="461665"/>
          </a:xfrm>
          <a:prstGeom prst="rect">
            <a:avLst/>
          </a:prstGeom>
          <a:noFill/>
        </p:spPr>
        <p:txBody>
          <a:bodyPr wrap="square" rtlCol="0">
            <a:spAutoFit/>
          </a:bodyPr>
          <a:lstStyle/>
          <a:p>
            <a:pPr algn="ctr"/>
            <a:r>
              <a:rPr lang="en-US" sz="2400" b="1" dirty="0" err="1"/>
              <a:t>hemorrage</a:t>
            </a:r>
            <a:r>
              <a:rPr lang="en-US" sz="2400" b="1" dirty="0"/>
              <a:t> stroke</a:t>
            </a:r>
          </a:p>
        </p:txBody>
      </p:sp>
    </p:spTree>
    <p:extLst>
      <p:ext uri="{BB962C8B-B14F-4D97-AF65-F5344CB8AC3E}">
        <p14:creationId xmlns:p14="http://schemas.microsoft.com/office/powerpoint/2010/main" val="20331252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1239E2-388D-490B-930E-24379239F7F4}"/>
              </a:ext>
            </a:extLst>
          </p:cNvPr>
          <p:cNvPicPr>
            <a:picLocks noChangeAspect="1"/>
          </p:cNvPicPr>
          <p:nvPr/>
        </p:nvPicPr>
        <p:blipFill>
          <a:blip r:embed="rId2"/>
          <a:stretch>
            <a:fillRect/>
          </a:stretch>
        </p:blipFill>
        <p:spPr>
          <a:xfrm>
            <a:off x="1193549" y="1034996"/>
            <a:ext cx="6462116" cy="2762304"/>
          </a:xfrm>
          <a:prstGeom prst="rect">
            <a:avLst/>
          </a:prstGeom>
        </p:spPr>
      </p:pic>
      <p:sp>
        <p:nvSpPr>
          <p:cNvPr id="3" name="Cloud 2">
            <a:extLst>
              <a:ext uri="{FF2B5EF4-FFF2-40B4-BE49-F238E27FC236}">
                <a16:creationId xmlns:a16="http://schemas.microsoft.com/office/drawing/2014/main" id="{1ED6581B-CD9C-4FE9-9C2B-4BA05CDD6F85}"/>
              </a:ext>
            </a:extLst>
          </p:cNvPr>
          <p:cNvSpPr/>
          <p:nvPr/>
        </p:nvSpPr>
        <p:spPr>
          <a:xfrm>
            <a:off x="5424571" y="3429000"/>
            <a:ext cx="5175696" cy="239400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What are the problems?</a:t>
            </a:r>
            <a:endParaRPr lang="en-ID" sz="1800" dirty="0"/>
          </a:p>
        </p:txBody>
      </p:sp>
    </p:spTree>
    <p:extLst>
      <p:ext uri="{BB962C8B-B14F-4D97-AF65-F5344CB8AC3E}">
        <p14:creationId xmlns:p14="http://schemas.microsoft.com/office/powerpoint/2010/main" val="3204441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9" name="Picture 11" descr="C:\Users\olive\AppData\Local\Microsoft\Windows\Temporary Internet Files\Content.IE5\5RYQ4IQT\MC900320708[1].wmf"/>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4376062" y="597468"/>
            <a:ext cx="3698628" cy="3196776"/>
          </a:xfrm>
          <a:prstGeom prst="rect">
            <a:avLst/>
          </a:prstGeom>
          <a:noFill/>
          <a:extLst>
            <a:ext uri="{909E8E84-426E-40dd-AFC4-6F175D3DCCD1}">
              <a14:hiddenFill xmlns="" xmlns:a14="http://schemas.microsoft.com/office/drawing/2010/main">
                <a:solidFill>
                  <a:srgbClr val="FFFFFF"/>
                </a:solidFill>
              </a14:hiddenFill>
            </a:ext>
          </a:extLst>
        </p:spPr>
      </p:pic>
      <p:sp>
        <p:nvSpPr>
          <p:cNvPr id="7" name="Cloud Callout 6"/>
          <p:cNvSpPr/>
          <p:nvPr/>
        </p:nvSpPr>
        <p:spPr>
          <a:xfrm>
            <a:off x="174289" y="636308"/>
            <a:ext cx="3773532" cy="1602693"/>
          </a:xfrm>
          <a:prstGeom prst="cloudCallout">
            <a:avLst>
              <a:gd name="adj1" fmla="val 60216"/>
              <a:gd name="adj2" fmla="val 44828"/>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dirty="0">
                <a:solidFill>
                  <a:schemeClr val="accent5">
                    <a:lumMod val="75000"/>
                  </a:schemeClr>
                </a:solidFill>
              </a:rPr>
              <a:t>When did I give right medication?</a:t>
            </a:r>
          </a:p>
        </p:txBody>
      </p:sp>
      <p:sp>
        <p:nvSpPr>
          <p:cNvPr id="20" name="Cloud Callout 19"/>
          <p:cNvSpPr/>
          <p:nvPr/>
        </p:nvSpPr>
        <p:spPr>
          <a:xfrm>
            <a:off x="152259" y="4148388"/>
            <a:ext cx="3648407" cy="1556792"/>
          </a:xfrm>
          <a:prstGeom prst="cloudCallout">
            <a:avLst>
              <a:gd name="adj1" fmla="val 65952"/>
              <a:gd name="adj2" fmla="val -61263"/>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5">
                    <a:lumMod val="75000"/>
                  </a:schemeClr>
                </a:solidFill>
              </a:rPr>
              <a:t>Hospital doctor must do a re-examination</a:t>
            </a:r>
            <a:r>
              <a:rPr lang="en-IE" b="1" dirty="0">
                <a:solidFill>
                  <a:schemeClr val="accent5">
                    <a:lumMod val="75000"/>
                  </a:schemeClr>
                </a:solidFill>
              </a:rPr>
              <a:t>.</a:t>
            </a:r>
          </a:p>
        </p:txBody>
      </p:sp>
      <p:pic>
        <p:nvPicPr>
          <p:cNvPr id="18" name="Picture 17" descr="Pill_Box.jpg"/>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7000"/>
                    </a14:imgEffect>
                  </a14:imgLayer>
                </a14:imgProps>
              </a:ext>
            </a:extLst>
          </a:blip>
          <a:stretch>
            <a:fillRect/>
          </a:stretch>
        </p:blipFill>
        <p:spPr>
          <a:xfrm>
            <a:off x="8616223" y="2367729"/>
            <a:ext cx="3382903" cy="1254642"/>
          </a:xfrm>
          <a:prstGeom prst="rect">
            <a:avLst/>
          </a:prstGeom>
        </p:spPr>
      </p:pic>
      <p:pic>
        <p:nvPicPr>
          <p:cNvPr id="19" name="Picture 18" descr="MET02.jpg"/>
          <p:cNvPicPr preferRelativeResize="0">
            <a:picLocks/>
          </p:cNvPicPr>
          <p:nvPr/>
        </p:nvPicPr>
        <p:blipFill>
          <a:blip r:embed="rId6" cstate="print"/>
          <a:stretch>
            <a:fillRect/>
          </a:stretch>
        </p:blipFill>
        <p:spPr>
          <a:xfrm>
            <a:off x="10856101" y="3734996"/>
            <a:ext cx="1056000" cy="903600"/>
          </a:xfrm>
          <a:prstGeom prst="rect">
            <a:avLst/>
          </a:prstGeom>
        </p:spPr>
      </p:pic>
      <p:pic>
        <p:nvPicPr>
          <p:cNvPr id="21" name="Picture 20" descr="Ventolin-inhaler.jpg"/>
          <p:cNvPicPr>
            <a:picLocks noChangeAspect="1"/>
          </p:cNvPicPr>
          <p:nvPr/>
        </p:nvPicPr>
        <p:blipFill>
          <a:blip r:embed="rId7" cstate="print"/>
          <a:stretch>
            <a:fillRect/>
          </a:stretch>
        </p:blipFill>
        <p:spPr>
          <a:xfrm>
            <a:off x="8687461" y="3135945"/>
            <a:ext cx="1057241" cy="910123"/>
          </a:xfrm>
          <a:prstGeom prst="rect">
            <a:avLst/>
          </a:prstGeom>
        </p:spPr>
      </p:pic>
      <p:pic>
        <p:nvPicPr>
          <p:cNvPr id="22" name="Picture 21" descr="0131_WVvaccine.jpg"/>
          <p:cNvPicPr preferRelativeResize="0">
            <a:picLocks/>
          </p:cNvPicPr>
          <p:nvPr/>
        </p:nvPicPr>
        <p:blipFill>
          <a:blip r:embed="rId8" cstate="print"/>
          <a:stretch>
            <a:fillRect/>
          </a:stretch>
        </p:blipFill>
        <p:spPr>
          <a:xfrm>
            <a:off x="9723492" y="3734996"/>
            <a:ext cx="1056000" cy="903600"/>
          </a:xfrm>
          <a:prstGeom prst="rect">
            <a:avLst/>
          </a:prstGeom>
        </p:spPr>
      </p:pic>
      <p:sp>
        <p:nvSpPr>
          <p:cNvPr id="24" name="Title 1"/>
          <p:cNvSpPr txBox="1">
            <a:spLocks/>
          </p:cNvSpPr>
          <p:nvPr/>
        </p:nvSpPr>
        <p:spPr>
          <a:xfrm>
            <a:off x="3311855" y="0"/>
            <a:ext cx="9057945" cy="752128"/>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t>The referral system is still a serious problem</a:t>
            </a:r>
            <a:endParaRPr lang="en-IE" b="1" i="1" dirty="0"/>
          </a:p>
        </p:txBody>
      </p:sp>
      <p:sp>
        <p:nvSpPr>
          <p:cNvPr id="17" name="Cloud Callout 16"/>
          <p:cNvSpPr/>
          <p:nvPr/>
        </p:nvSpPr>
        <p:spPr>
          <a:xfrm>
            <a:off x="1592642" y="5000605"/>
            <a:ext cx="3648407" cy="1556792"/>
          </a:xfrm>
          <a:prstGeom prst="cloudCallout">
            <a:avLst>
              <a:gd name="adj1" fmla="val 42033"/>
              <a:gd name="adj2" fmla="val -83103"/>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dirty="0">
                <a:solidFill>
                  <a:schemeClr val="accent5">
                    <a:lumMod val="75000"/>
                  </a:schemeClr>
                </a:solidFill>
              </a:rPr>
              <a:t>Difficult to get referral hospital that suits to patient’s conditions</a:t>
            </a:r>
          </a:p>
        </p:txBody>
      </p:sp>
      <p:pic>
        <p:nvPicPr>
          <p:cNvPr id="23" name="Picture 3" descr="C:\Users\olive\AppData\Local\Microsoft\Windows\Temporary Internet Files\Content.IE5\KD4APYU0\google_notebook[1].png"/>
          <p:cNvPicPr>
            <a:picLocks noChangeAspect="1" noChangeArrowheads="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89003" y="4555921"/>
            <a:ext cx="2201828" cy="1651371"/>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Cloud Callout 6">
            <a:extLst>
              <a:ext uri="{FF2B5EF4-FFF2-40B4-BE49-F238E27FC236}">
                <a16:creationId xmlns:a16="http://schemas.microsoft.com/office/drawing/2014/main" id="{D7DEB602-C344-4244-AE53-E2280DF1F913}"/>
              </a:ext>
            </a:extLst>
          </p:cNvPr>
          <p:cNvSpPr/>
          <p:nvPr/>
        </p:nvSpPr>
        <p:spPr>
          <a:xfrm>
            <a:off x="191559" y="634987"/>
            <a:ext cx="3773532" cy="1602693"/>
          </a:xfrm>
          <a:prstGeom prst="cloudCallout">
            <a:avLst>
              <a:gd name="adj1" fmla="val 60216"/>
              <a:gd name="adj2" fmla="val 44828"/>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dirty="0">
                <a:solidFill>
                  <a:schemeClr val="accent5">
                    <a:lumMod val="75000"/>
                  </a:schemeClr>
                </a:solidFill>
              </a:rPr>
              <a:t>When, where did patient give right medication?</a:t>
            </a:r>
          </a:p>
        </p:txBody>
      </p:sp>
      <p:sp>
        <p:nvSpPr>
          <p:cNvPr id="9" name="Cloud Callout 8"/>
          <p:cNvSpPr/>
          <p:nvPr/>
        </p:nvSpPr>
        <p:spPr>
          <a:xfrm>
            <a:off x="99128" y="1740308"/>
            <a:ext cx="3629499" cy="1710190"/>
          </a:xfrm>
          <a:prstGeom prst="cloudCallout">
            <a:avLst>
              <a:gd name="adj1" fmla="val 65288"/>
              <a:gd name="adj2" fmla="val 4478"/>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accent5">
                    <a:lumMod val="75000"/>
                  </a:schemeClr>
                </a:solidFill>
              </a:rPr>
              <a:t>wait to get a referral hospital</a:t>
            </a:r>
          </a:p>
        </p:txBody>
      </p:sp>
      <p:sp>
        <p:nvSpPr>
          <p:cNvPr id="8" name="Cloud Callout 7"/>
          <p:cNvSpPr/>
          <p:nvPr/>
        </p:nvSpPr>
        <p:spPr>
          <a:xfrm>
            <a:off x="21925" y="2904972"/>
            <a:ext cx="3833599" cy="1584176"/>
          </a:xfrm>
          <a:prstGeom prst="cloudCallout">
            <a:avLst>
              <a:gd name="adj1" fmla="val 60196"/>
              <a:gd name="adj2" fmla="val -27524"/>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b="1" dirty="0">
                <a:solidFill>
                  <a:schemeClr val="accent5">
                    <a:lumMod val="75000"/>
                  </a:schemeClr>
                </a:solidFill>
              </a:rPr>
              <a:t>Sta</a:t>
            </a:r>
            <a:r>
              <a:rPr lang="en-US" b="1" dirty="0" err="1">
                <a:solidFill>
                  <a:schemeClr val="accent5">
                    <a:lumMod val="75000"/>
                  </a:schemeClr>
                </a:solidFill>
              </a:rPr>
              <a:t>cking</a:t>
            </a:r>
            <a:r>
              <a:rPr lang="en-US" b="1" dirty="0">
                <a:solidFill>
                  <a:schemeClr val="accent5">
                    <a:lumMod val="75000"/>
                  </a:schemeClr>
                </a:solidFill>
              </a:rPr>
              <a:t> patients in large hospitals</a:t>
            </a:r>
            <a:endParaRPr lang="en-IE" b="1" dirty="0">
              <a:solidFill>
                <a:schemeClr val="accent5">
                  <a:lumMod val="75000"/>
                </a:schemeClr>
              </a:solidFill>
            </a:endParaRPr>
          </a:p>
        </p:txBody>
      </p:sp>
      <p:sp>
        <p:nvSpPr>
          <p:cNvPr id="25" name="Cloud Callout 16">
            <a:extLst>
              <a:ext uri="{FF2B5EF4-FFF2-40B4-BE49-F238E27FC236}">
                <a16:creationId xmlns:a16="http://schemas.microsoft.com/office/drawing/2014/main" id="{ED437974-A387-4E95-B204-2BC5A5BF8B7B}"/>
              </a:ext>
            </a:extLst>
          </p:cNvPr>
          <p:cNvSpPr/>
          <p:nvPr/>
        </p:nvSpPr>
        <p:spPr>
          <a:xfrm>
            <a:off x="5230447" y="4018180"/>
            <a:ext cx="4899701" cy="2381890"/>
          </a:xfrm>
          <a:prstGeom prst="cloudCallout">
            <a:avLst>
              <a:gd name="adj1" fmla="val -47467"/>
              <a:gd name="adj2" fmla="val -55522"/>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b="1" dirty="0">
                <a:solidFill>
                  <a:schemeClr val="accent5">
                    <a:lumMod val="75000"/>
                  </a:schemeClr>
                </a:solidFill>
              </a:rPr>
              <a:t>Hospital rejections: </a:t>
            </a:r>
          </a:p>
          <a:p>
            <a:pPr marL="285750">
              <a:buFontTx/>
              <a:buChar char="-"/>
            </a:pPr>
            <a:r>
              <a:rPr lang="en-IE" b="1" dirty="0">
                <a:solidFill>
                  <a:schemeClr val="accent5">
                    <a:lumMod val="75000"/>
                  </a:schemeClr>
                </a:solidFill>
              </a:rPr>
              <a:t>rooms: full of patients,</a:t>
            </a:r>
          </a:p>
          <a:p>
            <a:pPr marL="285750">
              <a:buFontTx/>
              <a:buChar char="-"/>
            </a:pPr>
            <a:r>
              <a:rPr lang="en-IE" b="1" dirty="0">
                <a:solidFill>
                  <a:schemeClr val="accent5">
                    <a:lumMod val="75000"/>
                  </a:schemeClr>
                </a:solidFill>
              </a:rPr>
              <a:t>unable to handle medically</a:t>
            </a:r>
          </a:p>
          <a:p>
            <a:pPr marL="285750">
              <a:buFontTx/>
              <a:buChar char="-"/>
            </a:pPr>
            <a:r>
              <a:rPr lang="en-IE" b="1" dirty="0">
                <a:solidFill>
                  <a:schemeClr val="accent5">
                    <a:lumMod val="75000"/>
                  </a:schemeClr>
                </a:solidFill>
              </a:rPr>
              <a:t>patient: </a:t>
            </a:r>
            <a:r>
              <a:rPr lang="en-US" b="1" dirty="0">
                <a:solidFill>
                  <a:schemeClr val="accent5">
                    <a:lumMod val="75000"/>
                  </a:schemeClr>
                </a:solidFill>
              </a:rPr>
              <a:t>unable to provide initial guarantee of care.</a:t>
            </a:r>
            <a:endParaRPr lang="en-IE" b="1" dirty="0">
              <a:solidFill>
                <a:schemeClr val="accent5">
                  <a:lumMod val="75000"/>
                </a:schemeClr>
              </a:solidFill>
            </a:endParaRPr>
          </a:p>
        </p:txBody>
      </p:sp>
      <p:sp>
        <p:nvSpPr>
          <p:cNvPr id="11" name="Cloud 10">
            <a:extLst>
              <a:ext uri="{FF2B5EF4-FFF2-40B4-BE49-F238E27FC236}">
                <a16:creationId xmlns:a16="http://schemas.microsoft.com/office/drawing/2014/main" id="{5ED43E4D-9B18-4D9F-934D-7E9F848A030B}"/>
              </a:ext>
            </a:extLst>
          </p:cNvPr>
          <p:cNvSpPr/>
          <p:nvPr/>
        </p:nvSpPr>
        <p:spPr>
          <a:xfrm>
            <a:off x="7232654" y="529946"/>
            <a:ext cx="4369361" cy="19941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Developed the Smart </a:t>
            </a:r>
            <a:r>
              <a:rPr lang="en-US" sz="1800" dirty="0" err="1"/>
              <a:t>Refferal</a:t>
            </a:r>
            <a:r>
              <a:rPr lang="en-US" sz="1800" dirty="0"/>
              <a:t> System (appropriate to patient’s conditions)</a:t>
            </a:r>
            <a:endParaRPr lang="en-ID" sz="1800" dirty="0"/>
          </a:p>
        </p:txBody>
      </p:sp>
    </p:spTree>
    <p:extLst>
      <p:ext uri="{BB962C8B-B14F-4D97-AF65-F5344CB8AC3E}">
        <p14:creationId xmlns:p14="http://schemas.microsoft.com/office/powerpoint/2010/main" val="276599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59"/>
                                        </p:tgtEl>
                                        <p:attrNameLst>
                                          <p:attrName>style.visibility</p:attrName>
                                        </p:attrNameLst>
                                      </p:cBhvr>
                                      <p:to>
                                        <p:strVal val="visible"/>
                                      </p:to>
                                    </p:set>
                                    <p:animEffect transition="in" filter="fade">
                                      <p:cBhvr>
                                        <p:cTn id="7" dur="2000"/>
                                        <p:tgtEl>
                                          <p:spTgt spid="2059"/>
                                        </p:tgtEl>
                                      </p:cBhvr>
                                    </p:animEffect>
                                    <p:anim calcmode="lin" valueType="num">
                                      <p:cBhvr>
                                        <p:cTn id="8" dur="2000" fill="hold"/>
                                        <p:tgtEl>
                                          <p:spTgt spid="2059"/>
                                        </p:tgtEl>
                                        <p:attrNameLst>
                                          <p:attrName>ppt_x</p:attrName>
                                        </p:attrNameLst>
                                      </p:cBhvr>
                                      <p:tavLst>
                                        <p:tav tm="0">
                                          <p:val>
                                            <p:strVal val="#ppt_x"/>
                                          </p:val>
                                        </p:tav>
                                        <p:tav tm="100000">
                                          <p:val>
                                            <p:strVal val="#ppt_x"/>
                                          </p:val>
                                        </p:tav>
                                      </p:tavLst>
                                    </p:anim>
                                    <p:anim calcmode="lin" valueType="num">
                                      <p:cBhvr>
                                        <p:cTn id="9" dur="2000" fill="hold"/>
                                        <p:tgtEl>
                                          <p:spTgt spid="2059"/>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750"/>
                                        <p:tgtEl>
                                          <p:spTgt spid="7"/>
                                        </p:tgtEl>
                                      </p:cBhvr>
                                    </p:animEffect>
                                    <p:anim calcmode="lin" valueType="num">
                                      <p:cBhvr>
                                        <p:cTn id="14" dur="1750" fill="hold"/>
                                        <p:tgtEl>
                                          <p:spTgt spid="7"/>
                                        </p:tgtEl>
                                        <p:attrNameLst>
                                          <p:attrName>ppt_x</p:attrName>
                                        </p:attrNameLst>
                                      </p:cBhvr>
                                      <p:tavLst>
                                        <p:tav tm="0">
                                          <p:val>
                                            <p:strVal val="#ppt_x"/>
                                          </p:val>
                                        </p:tav>
                                        <p:tav tm="100000">
                                          <p:val>
                                            <p:strVal val="#ppt_x"/>
                                          </p:val>
                                        </p:tav>
                                      </p:tavLst>
                                    </p:anim>
                                    <p:anim calcmode="lin" valueType="num">
                                      <p:cBhvr>
                                        <p:cTn id="15" dur="17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375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750"/>
                                        <p:tgtEl>
                                          <p:spTgt spid="9"/>
                                        </p:tgtEl>
                                      </p:cBhvr>
                                    </p:animEffect>
                                    <p:anim calcmode="lin" valueType="num">
                                      <p:cBhvr>
                                        <p:cTn id="20" dur="1750" fill="hold"/>
                                        <p:tgtEl>
                                          <p:spTgt spid="9"/>
                                        </p:tgtEl>
                                        <p:attrNameLst>
                                          <p:attrName>ppt_x</p:attrName>
                                        </p:attrNameLst>
                                      </p:cBhvr>
                                      <p:tavLst>
                                        <p:tav tm="0">
                                          <p:val>
                                            <p:strVal val="#ppt_x"/>
                                          </p:val>
                                        </p:tav>
                                        <p:tav tm="100000">
                                          <p:val>
                                            <p:strVal val="#ppt_x"/>
                                          </p:val>
                                        </p:tav>
                                      </p:tavLst>
                                    </p:anim>
                                    <p:anim calcmode="lin" valueType="num">
                                      <p:cBhvr>
                                        <p:cTn id="21" dur="17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55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750"/>
                                        <p:tgtEl>
                                          <p:spTgt spid="8"/>
                                        </p:tgtEl>
                                      </p:cBhvr>
                                    </p:animEffect>
                                    <p:anim calcmode="lin" valueType="num">
                                      <p:cBhvr>
                                        <p:cTn id="26" dur="1750" fill="hold"/>
                                        <p:tgtEl>
                                          <p:spTgt spid="8"/>
                                        </p:tgtEl>
                                        <p:attrNameLst>
                                          <p:attrName>ppt_x</p:attrName>
                                        </p:attrNameLst>
                                      </p:cBhvr>
                                      <p:tavLst>
                                        <p:tav tm="0">
                                          <p:val>
                                            <p:strVal val="#ppt_x"/>
                                          </p:val>
                                        </p:tav>
                                        <p:tav tm="100000">
                                          <p:val>
                                            <p:strVal val="#ppt_x"/>
                                          </p:val>
                                        </p:tav>
                                      </p:tavLst>
                                    </p:anim>
                                    <p:anim calcmode="lin" valueType="num">
                                      <p:cBhvr>
                                        <p:cTn id="27" dur="17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7250"/>
                            </p:stCondLst>
                            <p:childTnLst>
                              <p:par>
                                <p:cTn id="29" presetID="42"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750"/>
                                        <p:tgtEl>
                                          <p:spTgt spid="20"/>
                                        </p:tgtEl>
                                      </p:cBhvr>
                                    </p:animEffect>
                                    <p:anim calcmode="lin" valueType="num">
                                      <p:cBhvr>
                                        <p:cTn id="32" dur="1750" fill="hold"/>
                                        <p:tgtEl>
                                          <p:spTgt spid="20"/>
                                        </p:tgtEl>
                                        <p:attrNameLst>
                                          <p:attrName>ppt_x</p:attrName>
                                        </p:attrNameLst>
                                      </p:cBhvr>
                                      <p:tavLst>
                                        <p:tav tm="0">
                                          <p:val>
                                            <p:strVal val="#ppt_x"/>
                                          </p:val>
                                        </p:tav>
                                        <p:tav tm="100000">
                                          <p:val>
                                            <p:strVal val="#ppt_x"/>
                                          </p:val>
                                        </p:tav>
                                      </p:tavLst>
                                    </p:anim>
                                    <p:anim calcmode="lin" valueType="num">
                                      <p:cBhvr>
                                        <p:cTn id="33" dur="175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9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750"/>
                                        <p:tgtEl>
                                          <p:spTgt spid="17"/>
                                        </p:tgtEl>
                                      </p:cBhvr>
                                    </p:animEffect>
                                    <p:anim calcmode="lin" valueType="num">
                                      <p:cBhvr>
                                        <p:cTn id="38" dur="1750" fill="hold"/>
                                        <p:tgtEl>
                                          <p:spTgt spid="17"/>
                                        </p:tgtEl>
                                        <p:attrNameLst>
                                          <p:attrName>ppt_x</p:attrName>
                                        </p:attrNameLst>
                                      </p:cBhvr>
                                      <p:tavLst>
                                        <p:tav tm="0">
                                          <p:val>
                                            <p:strVal val="#ppt_x"/>
                                          </p:val>
                                        </p:tav>
                                        <p:tav tm="100000">
                                          <p:val>
                                            <p:strVal val="#ppt_x"/>
                                          </p:val>
                                        </p:tav>
                                      </p:tavLst>
                                    </p:anim>
                                    <p:anim calcmode="lin" valueType="num">
                                      <p:cBhvr>
                                        <p:cTn id="39" dur="17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20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2000"/>
                                        <p:tgtEl>
                                          <p:spTgt spid="22"/>
                                        </p:tgtEl>
                                      </p:cBhvr>
                                    </p:animEffect>
                                  </p:childTnLst>
                                </p:cTn>
                              </p:par>
                              <p:par>
                                <p:cTn id="51" presetID="10"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20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childTnLst>
                          </p:cTn>
                        </p:par>
                        <p:par>
                          <p:cTn id="59" fill="hold">
                            <p:stCondLst>
                              <p:cond delay="500"/>
                            </p:stCondLst>
                            <p:childTnLst>
                              <p:par>
                                <p:cTn id="60" presetID="42"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750"/>
                                        <p:tgtEl>
                                          <p:spTgt spid="15"/>
                                        </p:tgtEl>
                                      </p:cBhvr>
                                    </p:animEffect>
                                    <p:anim calcmode="lin" valueType="num">
                                      <p:cBhvr>
                                        <p:cTn id="63" dur="1750" fill="hold"/>
                                        <p:tgtEl>
                                          <p:spTgt spid="15"/>
                                        </p:tgtEl>
                                        <p:attrNameLst>
                                          <p:attrName>ppt_x</p:attrName>
                                        </p:attrNameLst>
                                      </p:cBhvr>
                                      <p:tavLst>
                                        <p:tav tm="0">
                                          <p:val>
                                            <p:strVal val="#ppt_x"/>
                                          </p:val>
                                        </p:tav>
                                        <p:tav tm="100000">
                                          <p:val>
                                            <p:strVal val="#ppt_x"/>
                                          </p:val>
                                        </p:tav>
                                      </p:tavLst>
                                    </p:anim>
                                    <p:anim calcmode="lin" valueType="num">
                                      <p:cBhvr>
                                        <p:cTn id="64" dur="175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2250"/>
                            </p:stCondLst>
                            <p:childTnLst>
                              <p:par>
                                <p:cTn id="66" presetID="42"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750"/>
                                        <p:tgtEl>
                                          <p:spTgt spid="25"/>
                                        </p:tgtEl>
                                      </p:cBhvr>
                                    </p:animEffect>
                                    <p:anim calcmode="lin" valueType="num">
                                      <p:cBhvr>
                                        <p:cTn id="69" dur="1750" fill="hold"/>
                                        <p:tgtEl>
                                          <p:spTgt spid="25"/>
                                        </p:tgtEl>
                                        <p:attrNameLst>
                                          <p:attrName>ppt_x</p:attrName>
                                        </p:attrNameLst>
                                      </p:cBhvr>
                                      <p:tavLst>
                                        <p:tav tm="0">
                                          <p:val>
                                            <p:strVal val="#ppt_x"/>
                                          </p:val>
                                        </p:tav>
                                        <p:tav tm="100000">
                                          <p:val>
                                            <p:strVal val="#ppt_x"/>
                                          </p:val>
                                        </p:tav>
                                      </p:tavLst>
                                    </p:anim>
                                    <p:anim calcmode="lin" valueType="num">
                                      <p:cBhvr>
                                        <p:cTn id="70" dur="1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P spid="17" grpId="0" animBg="1"/>
      <p:bldP spid="15" grpId="0" animBg="1"/>
      <p:bldP spid="9" grpId="0" animBg="1"/>
      <p:bldP spid="8"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1299" y="274640"/>
            <a:ext cx="7531099" cy="786718"/>
          </a:xfrm>
        </p:spPr>
        <p:txBody>
          <a:bodyPr/>
          <a:lstStyle/>
          <a:p>
            <a:r>
              <a:rPr lang="en-US" sz="3600" dirty="0"/>
              <a:t>Smart referral system </a:t>
            </a:r>
          </a:p>
        </p:txBody>
      </p:sp>
      <p:sp>
        <p:nvSpPr>
          <p:cNvPr id="3" name="Content Placeholder 2"/>
          <p:cNvSpPr>
            <a:spLocks noGrp="1"/>
          </p:cNvSpPr>
          <p:nvPr>
            <p:ph idx="1"/>
          </p:nvPr>
        </p:nvSpPr>
        <p:spPr>
          <a:xfrm>
            <a:off x="609600" y="1165950"/>
            <a:ext cx="10972800" cy="4526100"/>
          </a:xfrm>
        </p:spPr>
        <p:txBody>
          <a:bodyPr/>
          <a:lstStyle/>
          <a:p>
            <a:r>
              <a:rPr lang="en-US" sz="2800" dirty="0"/>
              <a:t>Generate a smart referral system model to assist doctors or midwives at the community health center (</a:t>
            </a:r>
            <a:r>
              <a:rPr lang="en-US" sz="2800" i="1" dirty="0" err="1"/>
              <a:t>puskesmas</a:t>
            </a:r>
            <a:r>
              <a:rPr lang="en-US" sz="2800" dirty="0"/>
              <a:t>) in determining the referral hospital.</a:t>
            </a:r>
          </a:p>
          <a:p>
            <a:r>
              <a:rPr lang="en-US" sz="2800" dirty="0"/>
              <a:t>Generate parameters to determine referral hospitals that are appropriate to the patient's health, socioeconomic and geographical conditions.</a:t>
            </a:r>
          </a:p>
          <a:p>
            <a:r>
              <a:rPr lang="en-US" sz="2800" dirty="0"/>
              <a:t>Generate a communication model between the community health center (</a:t>
            </a:r>
            <a:r>
              <a:rPr lang="en-US" sz="2800" dirty="0" err="1"/>
              <a:t>puskesmas</a:t>
            </a:r>
            <a:r>
              <a:rPr lang="en-US" sz="2800" dirty="0"/>
              <a:t>) and the referral hospital</a:t>
            </a:r>
            <a:r>
              <a:rPr lang="en-US" dirty="0"/>
              <a:t>.</a:t>
            </a:r>
          </a:p>
        </p:txBody>
      </p:sp>
    </p:spTree>
    <p:extLst>
      <p:ext uri="{BB962C8B-B14F-4D97-AF65-F5344CB8AC3E}">
        <p14:creationId xmlns:p14="http://schemas.microsoft.com/office/powerpoint/2010/main" val="1987808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65" y="1283856"/>
            <a:ext cx="2507703" cy="2565487"/>
          </a:xfrm>
        </p:spPr>
        <p:txBody>
          <a:bodyPr>
            <a:normAutofit fontScale="90000"/>
          </a:bodyPr>
          <a:lstStyle/>
          <a:p>
            <a:r>
              <a:rPr lang="en-US" sz="2800" dirty="0"/>
              <a:t>Developed referral system, suitable to patient’s condition (health, socioeconomic and geographical </a:t>
            </a:r>
          </a:p>
        </p:txBody>
      </p:sp>
      <p:pic>
        <p:nvPicPr>
          <p:cNvPr id="3" name="Picture 2">
            <a:extLst>
              <a:ext uri="{FF2B5EF4-FFF2-40B4-BE49-F238E27FC236}">
                <a16:creationId xmlns:a16="http://schemas.microsoft.com/office/drawing/2014/main" id="{1109C91A-101B-44BA-BD45-E84101624BB6}"/>
              </a:ext>
            </a:extLst>
          </p:cNvPr>
          <p:cNvPicPr>
            <a:picLocks noChangeAspect="1"/>
          </p:cNvPicPr>
          <p:nvPr/>
        </p:nvPicPr>
        <p:blipFill>
          <a:blip r:embed="rId2"/>
          <a:stretch>
            <a:fillRect/>
          </a:stretch>
        </p:blipFill>
        <p:spPr>
          <a:xfrm>
            <a:off x="3006469" y="0"/>
            <a:ext cx="9185532" cy="6858000"/>
          </a:xfrm>
          <a:prstGeom prst="rect">
            <a:avLst/>
          </a:prstGeom>
        </p:spPr>
      </p:pic>
    </p:spTree>
    <p:extLst>
      <p:ext uri="{BB962C8B-B14F-4D97-AF65-F5344CB8AC3E}">
        <p14:creationId xmlns:p14="http://schemas.microsoft.com/office/powerpoint/2010/main" val="864031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9892" y="374552"/>
            <a:ext cx="7733907" cy="1325563"/>
          </a:xfrm>
        </p:spPr>
        <p:txBody>
          <a:bodyPr/>
          <a:lstStyle/>
          <a:p>
            <a:r>
              <a:rPr lang="en-US" sz="3200" dirty="0"/>
              <a:t>Communication Model of </a:t>
            </a:r>
            <a:r>
              <a:rPr lang="en-US" sz="3200" dirty="0" err="1"/>
              <a:t>Puskesmas</a:t>
            </a:r>
            <a:r>
              <a:rPr lang="en-US" sz="3200" dirty="0"/>
              <a:t> and Referral Hospitals</a:t>
            </a:r>
          </a:p>
        </p:txBody>
      </p:sp>
      <p:sp>
        <p:nvSpPr>
          <p:cNvPr id="3" name="Content Placeholder 2"/>
          <p:cNvSpPr>
            <a:spLocks noGrp="1"/>
          </p:cNvSpPr>
          <p:nvPr>
            <p:ph idx="1"/>
          </p:nvPr>
        </p:nvSpPr>
        <p:spPr/>
        <p:txBody>
          <a:bodyPr/>
          <a:lstStyle/>
          <a:p>
            <a:pPr marL="0" indent="0">
              <a:buNone/>
            </a:pPr>
            <a:r>
              <a:rPr lang="en-US" sz="2800" dirty="0"/>
              <a:t>The communication model is the ability of the model to:</a:t>
            </a:r>
          </a:p>
          <a:p>
            <a:r>
              <a:rPr lang="en-US" sz="2800" dirty="0"/>
              <a:t>Contact several hospitals simultaneously.</a:t>
            </a:r>
          </a:p>
          <a:p>
            <a:r>
              <a:rPr lang="en-US" sz="2800" dirty="0" err="1"/>
              <a:t>Puskesmas</a:t>
            </a:r>
            <a:r>
              <a:rPr lang="en-US" sz="2800" dirty="0"/>
              <a:t> can send data to several hospitals simultaneously.</a:t>
            </a:r>
          </a:p>
          <a:p>
            <a:r>
              <a:rPr lang="en-US" sz="2800" dirty="0" err="1"/>
              <a:t>Puskesmas</a:t>
            </a:r>
            <a:r>
              <a:rPr lang="en-US" sz="2800" dirty="0"/>
              <a:t> can receive data from several hospitals simultaneously.</a:t>
            </a:r>
          </a:p>
          <a:p>
            <a:r>
              <a:rPr lang="en-US" sz="2800" dirty="0"/>
              <a:t>The approach used is a web service technology with data format with JSON and data exchange methods with Rest</a:t>
            </a:r>
          </a:p>
        </p:txBody>
      </p:sp>
    </p:spTree>
    <p:extLst>
      <p:ext uri="{BB962C8B-B14F-4D97-AF65-F5344CB8AC3E}">
        <p14:creationId xmlns:p14="http://schemas.microsoft.com/office/powerpoint/2010/main" val="2153033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B48DF-F664-47D4-AFF8-9EA5341D2AC9}"/>
              </a:ext>
            </a:extLst>
          </p:cNvPr>
          <p:cNvSpPr>
            <a:spLocks noGrp="1"/>
          </p:cNvSpPr>
          <p:nvPr>
            <p:ph type="title"/>
          </p:nvPr>
        </p:nvSpPr>
        <p:spPr/>
        <p:txBody>
          <a:bodyPr/>
          <a:lstStyle/>
          <a:p>
            <a:endParaRPr lang="en-ID"/>
          </a:p>
        </p:txBody>
      </p:sp>
      <p:sp>
        <p:nvSpPr>
          <p:cNvPr id="4" name="Content Placeholder 2">
            <a:extLst>
              <a:ext uri="{FF2B5EF4-FFF2-40B4-BE49-F238E27FC236}">
                <a16:creationId xmlns:a16="http://schemas.microsoft.com/office/drawing/2014/main" id="{DD4B42D6-2087-45F6-981B-C6827E754802}"/>
              </a:ext>
            </a:extLst>
          </p:cNvPr>
          <p:cNvSpPr txBox="1">
            <a:spLocks/>
          </p:cNvSpPr>
          <p:nvPr/>
        </p:nvSpPr>
        <p:spPr>
          <a:xfrm>
            <a:off x="3580713" y="3631740"/>
            <a:ext cx="4434613" cy="630013"/>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dirty="0" err="1">
                <a:solidFill>
                  <a:srgbClr val="FF00FF"/>
                </a:solidFill>
                <a:effectLst>
                  <a:outerShdw blurRad="38100" dist="38100" dir="2700000" algn="tl">
                    <a:srgbClr val="000000">
                      <a:alpha val="43137"/>
                    </a:srgbClr>
                  </a:outerShdw>
                </a:effectLst>
                <a:ea typeface="宋体" pitchFamily="2" charset="-122"/>
              </a:rPr>
              <a:t>Terima</a:t>
            </a:r>
            <a:r>
              <a:rPr lang="en-US" altLang="zh-CN" sz="3600" dirty="0">
                <a:solidFill>
                  <a:srgbClr val="FF00FF"/>
                </a:solidFill>
                <a:effectLst>
                  <a:outerShdw blurRad="38100" dist="38100" dir="2700000" algn="tl">
                    <a:srgbClr val="000000">
                      <a:alpha val="43137"/>
                    </a:srgbClr>
                  </a:outerShdw>
                </a:effectLst>
                <a:ea typeface="宋体" pitchFamily="2" charset="-122"/>
              </a:rPr>
              <a:t> </a:t>
            </a:r>
            <a:r>
              <a:rPr lang="en-US" altLang="zh-CN" sz="3600" dirty="0" err="1">
                <a:solidFill>
                  <a:srgbClr val="FF00FF"/>
                </a:solidFill>
                <a:effectLst>
                  <a:outerShdw blurRad="38100" dist="38100" dir="2700000" algn="tl">
                    <a:srgbClr val="000000">
                      <a:alpha val="43137"/>
                    </a:srgbClr>
                  </a:outerShdw>
                </a:effectLst>
                <a:ea typeface="宋体" pitchFamily="2" charset="-122"/>
              </a:rPr>
              <a:t>kasih</a:t>
            </a:r>
            <a:endParaRPr lang="en-US" altLang="zh-CN" sz="3600" dirty="0">
              <a:solidFill>
                <a:srgbClr val="FF00FF"/>
              </a:solidFill>
              <a:effectLst>
                <a:outerShdw blurRad="38100" dist="38100" dir="2700000" algn="tl">
                  <a:srgbClr val="000000">
                    <a:alpha val="43137"/>
                  </a:srgbClr>
                </a:outerShdw>
              </a:effectLst>
              <a:ea typeface="宋体" pitchFamily="2" charset="-122"/>
            </a:endParaRPr>
          </a:p>
          <a:p>
            <a:pPr marL="0" indent="0">
              <a:buNone/>
            </a:pPr>
            <a:endParaRPr lang="en-US" altLang="zh-CN" sz="3600" dirty="0">
              <a:solidFill>
                <a:srgbClr val="FF00FF"/>
              </a:solidFill>
              <a:effectLst>
                <a:outerShdw blurRad="38100" dist="38100" dir="2700000" algn="tl">
                  <a:srgbClr val="000000">
                    <a:alpha val="43137"/>
                  </a:srgbClr>
                </a:outerShdw>
              </a:effectLst>
              <a:ea typeface="宋体" pitchFamily="2" charset="-122"/>
            </a:endParaRPr>
          </a:p>
          <a:p>
            <a:pPr marL="0" indent="0">
              <a:buNone/>
            </a:pPr>
            <a:endParaRPr lang="en-US" altLang="zh-CN" sz="3600" dirty="0">
              <a:solidFill>
                <a:srgbClr val="FF00FF"/>
              </a:solidFill>
              <a:effectLst>
                <a:outerShdw blurRad="38100" dist="38100" dir="2700000" algn="tl">
                  <a:srgbClr val="000000">
                    <a:alpha val="43137"/>
                  </a:srgbClr>
                </a:outerShdw>
              </a:effectLst>
              <a:ea typeface="宋体" pitchFamily="2" charset="-122"/>
            </a:endParaRPr>
          </a:p>
          <a:p>
            <a:pPr marL="0" indent="0">
              <a:buNone/>
            </a:pPr>
            <a:endParaRPr lang="en-US" altLang="zh-CN" sz="3600" dirty="0">
              <a:ea typeface="宋体" pitchFamily="2" charset="-122"/>
            </a:endParaRPr>
          </a:p>
          <a:p>
            <a:pPr marL="0" indent="0">
              <a:buNone/>
            </a:pPr>
            <a:endParaRPr lang="en-IN" altLang="zh-CN" sz="1350" dirty="0">
              <a:ea typeface="宋体" pitchFamily="2" charset="-122"/>
            </a:endParaRPr>
          </a:p>
        </p:txBody>
      </p:sp>
      <p:pic>
        <p:nvPicPr>
          <p:cNvPr id="5" name="Picture 4">
            <a:extLst>
              <a:ext uri="{FF2B5EF4-FFF2-40B4-BE49-F238E27FC236}">
                <a16:creationId xmlns:a16="http://schemas.microsoft.com/office/drawing/2014/main" id="{71A3E03A-DD90-491D-952A-2E2329FD840F}"/>
              </a:ext>
            </a:extLst>
          </p:cNvPr>
          <p:cNvPicPr>
            <a:picLocks noChangeAspect="1"/>
          </p:cNvPicPr>
          <p:nvPr/>
        </p:nvPicPr>
        <p:blipFill rotWithShape="1">
          <a:blip r:embed="rId4"/>
          <a:srcRect r="1" b="1612"/>
          <a:stretch/>
        </p:blipFill>
        <p:spPr>
          <a:xfrm>
            <a:off x="6806414" y="2344881"/>
            <a:ext cx="3974012" cy="4573079"/>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12" name="Audio 11">
            <a:hlinkClick r:id="" action="ppaction://media"/>
            <a:extLst>
              <a:ext uri="{FF2B5EF4-FFF2-40B4-BE49-F238E27FC236}">
                <a16:creationId xmlns:a16="http://schemas.microsoft.com/office/drawing/2014/main" id="{0B1C1E51-06CC-486B-BF97-32687F4A01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45700" y="6235700"/>
            <a:ext cx="406400" cy="406400"/>
          </a:xfrm>
          <a:prstGeom prst="rect">
            <a:avLst/>
          </a:prstGeom>
        </p:spPr>
      </p:pic>
      <p:sp>
        <p:nvSpPr>
          <p:cNvPr id="13" name="Content Placeholder 2">
            <a:extLst>
              <a:ext uri="{FF2B5EF4-FFF2-40B4-BE49-F238E27FC236}">
                <a16:creationId xmlns:a16="http://schemas.microsoft.com/office/drawing/2014/main" id="{40AA6893-1C77-46DC-AD66-D2FC7D0C2440}"/>
              </a:ext>
            </a:extLst>
          </p:cNvPr>
          <p:cNvSpPr txBox="1">
            <a:spLocks/>
          </p:cNvSpPr>
          <p:nvPr/>
        </p:nvSpPr>
        <p:spPr>
          <a:xfrm>
            <a:off x="2448036" y="4903856"/>
            <a:ext cx="4434613" cy="630013"/>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400" dirty="0">
                <a:solidFill>
                  <a:schemeClr val="bg2"/>
                </a:solidFill>
                <a:effectLst>
                  <a:outerShdw blurRad="38100" dist="38100" dir="2700000" algn="tl">
                    <a:srgbClr val="000000">
                      <a:alpha val="43137"/>
                    </a:srgbClr>
                  </a:outerShdw>
                </a:effectLst>
                <a:ea typeface="宋体" pitchFamily="2" charset="-122"/>
              </a:rPr>
              <a:t> </a:t>
            </a:r>
            <a:endParaRPr lang="en-US" altLang="zh-CN" sz="3600" dirty="0">
              <a:solidFill>
                <a:srgbClr val="FF00FF"/>
              </a:solidFill>
              <a:effectLst>
                <a:outerShdw blurRad="38100" dist="38100" dir="2700000" algn="tl">
                  <a:srgbClr val="000000">
                    <a:alpha val="43137"/>
                  </a:srgbClr>
                </a:outerShdw>
              </a:effectLst>
              <a:ea typeface="宋体" pitchFamily="2" charset="-122"/>
            </a:endParaRPr>
          </a:p>
          <a:p>
            <a:pPr marL="0" indent="0">
              <a:buNone/>
            </a:pPr>
            <a:endParaRPr lang="en-US" altLang="zh-CN" sz="3600" dirty="0">
              <a:solidFill>
                <a:srgbClr val="FF00FF"/>
              </a:solidFill>
              <a:effectLst>
                <a:outerShdw blurRad="38100" dist="38100" dir="2700000" algn="tl">
                  <a:srgbClr val="000000">
                    <a:alpha val="43137"/>
                  </a:srgbClr>
                </a:outerShdw>
              </a:effectLst>
              <a:ea typeface="宋体" pitchFamily="2" charset="-122"/>
            </a:endParaRPr>
          </a:p>
          <a:p>
            <a:pPr marL="0" indent="0">
              <a:buNone/>
            </a:pPr>
            <a:endParaRPr lang="en-US" altLang="zh-CN" sz="3600" dirty="0">
              <a:ea typeface="宋体" pitchFamily="2" charset="-122"/>
            </a:endParaRPr>
          </a:p>
          <a:p>
            <a:pPr marL="0" indent="0">
              <a:buNone/>
            </a:pPr>
            <a:endParaRPr lang="en-IN" altLang="zh-CN" sz="1350" dirty="0">
              <a:ea typeface="宋体" pitchFamily="2" charset="-122"/>
            </a:endParaRPr>
          </a:p>
        </p:txBody>
      </p:sp>
    </p:spTree>
    <p:extLst>
      <p:ext uri="{BB962C8B-B14F-4D97-AF65-F5344CB8AC3E}">
        <p14:creationId xmlns:p14="http://schemas.microsoft.com/office/powerpoint/2010/main" val="511732612"/>
      </p:ext>
    </p:extLst>
  </p:cSld>
  <p:clrMapOvr>
    <a:masterClrMapping/>
  </p:clrMapOvr>
  <mc:AlternateContent xmlns:mc="http://schemas.openxmlformats.org/markup-compatibility/2006" xmlns:p14="http://schemas.microsoft.com/office/powerpoint/2010/main">
    <mc:Choice Requires="p14">
      <p:transition spd="slow" p14:dur="2000" advTm="17123"/>
    </mc:Choice>
    <mc:Fallback xmlns="">
      <p:transition spd="slow" advTm="17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extLst>
    <p:ext uri="{3A86A75C-4F4B-4683-9AE1-C65F6400EC91}">
      <p14:laserTraceLst xmlns:p14="http://schemas.microsoft.com/office/powerpoint/2010/main">
        <p14:tracePtLst>
          <p14:tracePt t="15883" x="1881188" y="3533775"/>
          <p14:tracePt t="15891" x="1333500" y="2959100"/>
          <p14:tracePt t="15897" x="912813" y="2465388"/>
          <p14:tracePt t="15907" x="557213" y="2009775"/>
          <p14:tracePt t="15914" x="238125" y="1598613"/>
          <p14:tracePt t="15926" x="0" y="1287463"/>
        </p14:tracePtLst>
      </p14:laserTraceLst>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9254</TotalTime>
  <Words>1482</Words>
  <Application>Microsoft Office PowerPoint</Application>
  <PresentationFormat>Widescreen</PresentationFormat>
  <Paragraphs>196</Paragraphs>
  <Slides>39</Slides>
  <Notes>16</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0" baseType="lpstr">
      <vt:lpstr>Agency FB</vt:lpstr>
      <vt:lpstr>Arial</vt:lpstr>
      <vt:lpstr>Arial Black</vt:lpstr>
      <vt:lpstr>Calibri</vt:lpstr>
      <vt:lpstr>Calibri Light</vt:lpstr>
      <vt:lpstr>Georgia Pro Cond Black</vt:lpstr>
      <vt:lpstr>Museo Slab 500</vt:lpstr>
      <vt:lpstr>Times New Roman</vt:lpstr>
      <vt:lpstr>Wingdings</vt:lpstr>
      <vt:lpstr>Office Theme</vt:lpstr>
      <vt:lpstr>Visio</vt:lpstr>
      <vt:lpstr>Peran  Kecerdasan Artificial Untuk Bidang  Kesehatan  </vt:lpstr>
      <vt:lpstr>Agenda</vt:lpstr>
      <vt:lpstr>What is Artificial Intelligence</vt:lpstr>
      <vt:lpstr>Apa itu Kecerdasan Artificial (AI)</vt:lpstr>
      <vt:lpstr>Tasks of AI</vt:lpstr>
      <vt:lpstr>AI Techniques</vt:lpstr>
      <vt:lpstr>Knowledge Base</vt:lpstr>
      <vt:lpstr>Machine Learning</vt:lpstr>
      <vt:lpstr>Machine Learning</vt:lpstr>
      <vt:lpstr>PowerPoint Presentation</vt:lpstr>
      <vt:lpstr>Deep Learning</vt:lpstr>
      <vt:lpstr>PowerPoint Presentation</vt:lpstr>
      <vt:lpstr>PowerPoint Presentation</vt:lpstr>
      <vt:lpstr>PowerPoint Presentation</vt:lpstr>
      <vt:lpstr>PowerPoint Presentation</vt:lpstr>
      <vt:lpstr>Image mining</vt:lpstr>
      <vt:lpstr>Function Amniotic Fluid</vt:lpstr>
      <vt:lpstr>Examination in Amniotic Fluid</vt:lpstr>
      <vt:lpstr>The process of examining amniotic fluid by a doctor</vt:lpstr>
      <vt:lpstr>Our Proposed Model for Classification of Amniotic Fluid</vt:lpstr>
      <vt:lpstr>Result of segmentation and SDP method for Volume Amniotic Fluids</vt:lpstr>
      <vt:lpstr>Result of SDP method for Volume Amniotic Fluids</vt:lpstr>
      <vt:lpstr>Computer Aided Diagnosis System</vt:lpstr>
      <vt:lpstr>PowerPoint Presentation</vt:lpstr>
      <vt:lpstr>Examples CAD</vt:lpstr>
      <vt:lpstr>PowerPoint Presentation</vt:lpstr>
      <vt:lpstr> CAD for identification of  Malaria parasite and its life-cycle stages</vt:lpstr>
      <vt:lpstr>PowerPoint Presentation</vt:lpstr>
      <vt:lpstr>Clinical Decision Support System</vt:lpstr>
      <vt:lpstr>PowerPoint Presentation</vt:lpstr>
      <vt:lpstr>PowerPoint Presentation</vt:lpstr>
      <vt:lpstr>PowerPoint Presentation</vt:lpstr>
      <vt:lpstr>PowerPoint Presentation</vt:lpstr>
      <vt:lpstr>PowerPoint Presentation</vt:lpstr>
      <vt:lpstr>PowerPoint Presentation</vt:lpstr>
      <vt:lpstr>Smart referral system </vt:lpstr>
      <vt:lpstr>Developed referral system, suitable to patient’s condition (health, socioeconomic and geographical </vt:lpstr>
      <vt:lpstr>Communication Model of Puskesmas and Referral Hospitals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shartati</dc:creator>
  <cp:lastModifiedBy>shartati</cp:lastModifiedBy>
  <cp:revision>63</cp:revision>
  <dcterms:created xsi:type="dcterms:W3CDTF">2021-09-15T14:16:25Z</dcterms:created>
  <dcterms:modified xsi:type="dcterms:W3CDTF">2021-12-11T00:46:33Z</dcterms:modified>
</cp:coreProperties>
</file>