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7" r:id="rId1"/>
  </p:sldMasterIdLst>
  <p:sldIdLst>
    <p:sldId id="256" r:id="rId2"/>
    <p:sldId id="258" r:id="rId3"/>
    <p:sldId id="257" r:id="rId4"/>
    <p:sldId id="259" r:id="rId5"/>
    <p:sldId id="269" r:id="rId6"/>
    <p:sldId id="27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1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97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5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29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8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88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14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61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1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833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858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59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354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652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153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957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6CB0393-72DD-4DC9-89E2-F2918933F49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A725B0-9373-4485-9950-C17C17BA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8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23" r:id="rId6"/>
    <p:sldLayoutId id="2147484224" r:id="rId7"/>
    <p:sldLayoutId id="2147484225" r:id="rId8"/>
    <p:sldLayoutId id="2147484226" r:id="rId9"/>
    <p:sldLayoutId id="2147484227" r:id="rId10"/>
    <p:sldLayoutId id="2147484228" r:id="rId11"/>
    <p:sldLayoutId id="2147484229" r:id="rId12"/>
    <p:sldLayoutId id="2147484230" r:id="rId13"/>
    <p:sldLayoutId id="2147484231" r:id="rId14"/>
    <p:sldLayoutId id="2147484232" r:id="rId15"/>
    <p:sldLayoutId id="2147484233" r:id="rId16"/>
    <p:sldLayoutId id="214748423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 smtClean="0"/>
              <a:t>PENDIDIKAN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 </a:t>
            </a:r>
            <a:r>
              <a:rPr lang="en-US" dirty="0" smtClean="0"/>
              <a:t>ERA 5.0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JUNTIKA NURIHSAN</a:t>
            </a:r>
          </a:p>
          <a:p>
            <a:r>
              <a:rPr lang="en-US" dirty="0" smtClean="0"/>
              <a:t>(GURU BESAR UNIVERSITAS PENDIDIKAN INDONESIA)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77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1491"/>
            <a:ext cx="12192000" cy="698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11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MASYARAKAT </a:t>
            </a:r>
            <a:r>
              <a:rPr lang="en-US" dirty="0" smtClean="0"/>
              <a:t>ERA </a:t>
            </a:r>
            <a:r>
              <a:rPr lang="en-US" dirty="0" smtClean="0"/>
              <a:t>5.0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Masyarakat</a:t>
            </a:r>
            <a:r>
              <a:rPr lang="en-US" sz="4000" dirty="0" smtClean="0"/>
              <a:t> yang </a:t>
            </a:r>
            <a:r>
              <a:rPr lang="en-US" sz="4000" dirty="0" err="1" smtClean="0"/>
              <a:t>sangat</a:t>
            </a:r>
            <a:r>
              <a:rPr lang="en-US" sz="4000" dirty="0" smtClean="0"/>
              <a:t> </a:t>
            </a:r>
            <a:r>
              <a:rPr lang="en-US" sz="4000" dirty="0" err="1" smtClean="0"/>
              <a:t>cerdas</a:t>
            </a:r>
            <a:r>
              <a:rPr lang="en-US" sz="4000" dirty="0" smtClean="0"/>
              <a:t>.</a:t>
            </a:r>
          </a:p>
          <a:p>
            <a:r>
              <a:rPr lang="en-US" sz="4000" dirty="0" err="1" smtClean="0"/>
              <a:t>Masyarakat</a:t>
            </a:r>
            <a:r>
              <a:rPr lang="en-US" sz="4000" dirty="0" smtClean="0"/>
              <a:t> yang </a:t>
            </a:r>
            <a:r>
              <a:rPr lang="en-US" sz="4000" dirty="0" err="1" smtClean="0"/>
              <a:t>sejahtera</a:t>
            </a:r>
            <a:r>
              <a:rPr lang="en-US" sz="4000" dirty="0" smtClean="0"/>
              <a:t> </a:t>
            </a:r>
            <a:r>
              <a:rPr lang="en-US" sz="4000" dirty="0" err="1" smtClean="0"/>
              <a:t>dengan</a:t>
            </a:r>
            <a:r>
              <a:rPr lang="en-US" sz="4000" dirty="0" smtClean="0"/>
              <a:t> </a:t>
            </a:r>
            <a:r>
              <a:rPr lang="en-US" sz="4000" dirty="0" err="1" smtClean="0"/>
              <a:t>menggunakan</a:t>
            </a:r>
            <a:r>
              <a:rPr lang="en-US" sz="4000" dirty="0" smtClean="0"/>
              <a:t> </a:t>
            </a:r>
            <a:r>
              <a:rPr lang="en-US" sz="4000" dirty="0" err="1" smtClean="0"/>
              <a:t>teknologi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informasi</a:t>
            </a:r>
            <a:r>
              <a:rPr lang="en-US" sz="4000" dirty="0" smtClean="0"/>
              <a:t> digital.</a:t>
            </a:r>
          </a:p>
          <a:p>
            <a:r>
              <a:rPr lang="en-US" sz="4000" dirty="0" err="1" smtClean="0"/>
              <a:t>Masyarakat</a:t>
            </a:r>
            <a:r>
              <a:rPr lang="en-US" sz="4000" dirty="0" smtClean="0"/>
              <a:t> yang </a:t>
            </a:r>
            <a:r>
              <a:rPr lang="en-US" sz="4000" dirty="0" err="1" smtClean="0"/>
              <a:t>humanis</a:t>
            </a:r>
            <a:r>
              <a:rPr lang="en-US" sz="4000" dirty="0" smtClean="0"/>
              <a:t>.</a:t>
            </a:r>
            <a:endParaRPr lang="en-US" sz="40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1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PENDIDIKAN DI ERA MASYARAKAT 5.0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6000" dirty="0" err="1" smtClean="0"/>
              <a:t>Pendidikan</a:t>
            </a:r>
            <a:r>
              <a:rPr lang="en-US" sz="16000" dirty="0" smtClean="0"/>
              <a:t> yang </a:t>
            </a:r>
            <a:r>
              <a:rPr lang="en-US" sz="16000" dirty="0" err="1" smtClean="0"/>
              <a:t>harus</a:t>
            </a:r>
            <a:r>
              <a:rPr lang="en-US" sz="16000" dirty="0" smtClean="0"/>
              <a:t> </a:t>
            </a:r>
            <a:r>
              <a:rPr lang="en-US" sz="16000" dirty="0" err="1" smtClean="0"/>
              <a:t>menyiapkan</a:t>
            </a:r>
            <a:r>
              <a:rPr lang="en-US" sz="16000" dirty="0" smtClean="0"/>
              <a:t> </a:t>
            </a:r>
            <a:r>
              <a:rPr lang="en-US" sz="16000" dirty="0" err="1" smtClean="0"/>
              <a:t>peserta</a:t>
            </a:r>
            <a:r>
              <a:rPr lang="en-US" sz="16000" dirty="0" smtClean="0"/>
              <a:t> </a:t>
            </a:r>
            <a:r>
              <a:rPr lang="en-US" sz="16000" dirty="0" err="1" smtClean="0"/>
              <a:t>didik</a:t>
            </a:r>
            <a:r>
              <a:rPr lang="en-US" sz="16000" dirty="0" smtClean="0"/>
              <a:t> </a:t>
            </a:r>
            <a:r>
              <a:rPr lang="en-US" sz="16000" dirty="0" smtClean="0"/>
              <a:t>yang </a:t>
            </a:r>
            <a:r>
              <a:rPr lang="en-US" sz="16000" dirty="0" err="1" smtClean="0"/>
              <a:t>sangat</a:t>
            </a:r>
            <a:r>
              <a:rPr lang="en-US" sz="16000" dirty="0" smtClean="0"/>
              <a:t> </a:t>
            </a:r>
            <a:r>
              <a:rPr lang="en-US" sz="16000" dirty="0" err="1" smtClean="0"/>
              <a:t>cerdas</a:t>
            </a:r>
            <a:r>
              <a:rPr lang="en-US" sz="16000" dirty="0" smtClean="0"/>
              <a:t>, </a:t>
            </a:r>
            <a:r>
              <a:rPr lang="en-US" sz="16000" dirty="0" err="1" smtClean="0"/>
              <a:t>kritis</a:t>
            </a:r>
            <a:r>
              <a:rPr lang="en-US" sz="16000" dirty="0" smtClean="0"/>
              <a:t>, </a:t>
            </a:r>
            <a:r>
              <a:rPr lang="en-US" sz="16000" dirty="0" err="1" smtClean="0"/>
              <a:t>kreatif</a:t>
            </a:r>
            <a:r>
              <a:rPr lang="en-US" sz="16000" dirty="0" smtClean="0"/>
              <a:t>, </a:t>
            </a:r>
            <a:r>
              <a:rPr lang="en-US" sz="16000" dirty="0" err="1" smtClean="0"/>
              <a:t>dan</a:t>
            </a:r>
            <a:r>
              <a:rPr lang="en-US" sz="16000" dirty="0" smtClean="0"/>
              <a:t> </a:t>
            </a:r>
            <a:r>
              <a:rPr lang="en-US" sz="16000" dirty="0" err="1" smtClean="0"/>
              <a:t>humanis</a:t>
            </a:r>
            <a:r>
              <a:rPr lang="en-US" sz="16000" dirty="0"/>
              <a:t> </a:t>
            </a:r>
            <a:r>
              <a:rPr lang="en-US" sz="16000" dirty="0" smtClean="0"/>
              <a:t>(</a:t>
            </a:r>
            <a:r>
              <a:rPr lang="en-US" sz="16000" dirty="0" err="1" smtClean="0"/>
              <a:t>berkarakter</a:t>
            </a:r>
            <a:r>
              <a:rPr lang="en-US" sz="16000" dirty="0" smtClean="0"/>
              <a:t>).</a:t>
            </a:r>
            <a:endParaRPr lang="en-US" sz="16000" dirty="0" smtClean="0"/>
          </a:p>
          <a:p>
            <a:r>
              <a:rPr lang="en-US" sz="16000" dirty="0" err="1"/>
              <a:t>Pendidikan</a:t>
            </a:r>
            <a:r>
              <a:rPr lang="en-US" sz="16000" dirty="0"/>
              <a:t> yang </a:t>
            </a:r>
            <a:r>
              <a:rPr lang="en-US" sz="16000" dirty="0" err="1"/>
              <a:t>terjangkau</a:t>
            </a:r>
            <a:r>
              <a:rPr lang="en-US" sz="16000" dirty="0"/>
              <a:t> </a:t>
            </a:r>
            <a:r>
              <a:rPr lang="en-US" sz="16000" dirty="0" err="1"/>
              <a:t>dan</a:t>
            </a:r>
            <a:r>
              <a:rPr lang="en-US" sz="16000" dirty="0"/>
              <a:t> </a:t>
            </a:r>
            <a:r>
              <a:rPr lang="en-US" sz="16000" dirty="0" err="1"/>
              <a:t>menjangkau</a:t>
            </a:r>
            <a:r>
              <a:rPr lang="en-US" sz="16000" dirty="0"/>
              <a:t>, </a:t>
            </a:r>
            <a:r>
              <a:rPr lang="en-US" sz="16000" dirty="0" err="1"/>
              <a:t>pendidikan</a:t>
            </a:r>
            <a:r>
              <a:rPr lang="en-US" sz="16000" dirty="0"/>
              <a:t> </a:t>
            </a:r>
            <a:r>
              <a:rPr lang="en-US" sz="16000" dirty="0" err="1"/>
              <a:t>berbasis</a:t>
            </a:r>
            <a:r>
              <a:rPr lang="en-US" sz="16000" dirty="0"/>
              <a:t> </a:t>
            </a:r>
            <a:r>
              <a:rPr lang="en-US" sz="16000" dirty="0" err="1"/>
              <a:t>teknologi</a:t>
            </a:r>
            <a:r>
              <a:rPr lang="en-US" sz="16000" dirty="0"/>
              <a:t> </a:t>
            </a:r>
            <a:r>
              <a:rPr lang="en-US" sz="16000" dirty="0" err="1"/>
              <a:t>dan</a:t>
            </a:r>
            <a:r>
              <a:rPr lang="en-US" sz="16000" dirty="0"/>
              <a:t> </a:t>
            </a:r>
            <a:r>
              <a:rPr lang="en-US" sz="16000" dirty="0" err="1"/>
              <a:t>informasi</a:t>
            </a:r>
            <a:r>
              <a:rPr lang="en-US" sz="16000" dirty="0" smtClean="0"/>
              <a:t>.</a:t>
            </a:r>
          </a:p>
          <a:p>
            <a:r>
              <a:rPr lang="en-US" sz="16000" dirty="0" err="1" smtClean="0"/>
              <a:t>Pendidikan</a:t>
            </a:r>
            <a:r>
              <a:rPr lang="en-US" sz="16000" dirty="0" smtClean="0"/>
              <a:t> yang </a:t>
            </a:r>
            <a:r>
              <a:rPr lang="en-US" sz="16000" dirty="0" err="1" smtClean="0"/>
              <a:t>inovatif</a:t>
            </a:r>
            <a:r>
              <a:rPr lang="en-US" sz="16000" dirty="0" smtClean="0"/>
              <a:t> </a:t>
            </a:r>
            <a:r>
              <a:rPr lang="en-US" sz="16000" dirty="0" err="1" smtClean="0"/>
              <a:t>dan</a:t>
            </a:r>
            <a:r>
              <a:rPr lang="en-US" sz="16000" dirty="0" smtClean="0"/>
              <a:t> </a:t>
            </a:r>
            <a:r>
              <a:rPr lang="en-US" sz="16000" dirty="0" err="1" smtClean="0"/>
              <a:t>humanis</a:t>
            </a:r>
            <a:r>
              <a:rPr lang="en-US" sz="16000" dirty="0" smtClean="0"/>
              <a:t>.</a:t>
            </a:r>
            <a:endParaRPr lang="en-US" sz="160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PENDIDIKAN YANG INOVATIF DAN HUMANIS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PEMBELAJARAN STEAM </a:t>
            </a:r>
            <a:r>
              <a:rPr lang="en-US" dirty="0"/>
              <a:t>(SCIENCE, TECHNOLOGY, ENGINEERING, ART, AND MATHEMATICS)</a:t>
            </a:r>
            <a:endParaRPr lang="en-US" dirty="0" smtClean="0"/>
          </a:p>
          <a:p>
            <a:r>
              <a:rPr lang="en-US" dirty="0" smtClean="0"/>
              <a:t>PEMBELAJARAM </a:t>
            </a:r>
            <a:r>
              <a:rPr lang="en-US" dirty="0"/>
              <a:t>BERBASIS NEOROSAINS.</a:t>
            </a:r>
            <a:endParaRPr lang="en-US" dirty="0" smtClean="0"/>
          </a:p>
          <a:p>
            <a:r>
              <a:rPr lang="en-US" dirty="0" smtClean="0"/>
              <a:t>PEMBELAJARAN DIGITAL</a:t>
            </a:r>
          </a:p>
          <a:p>
            <a:r>
              <a:rPr lang="en-US" dirty="0" smtClean="0"/>
              <a:t>PEMBELAJARAN BLENDED LEARNING</a:t>
            </a:r>
          </a:p>
          <a:p>
            <a:r>
              <a:rPr lang="en-US" dirty="0" smtClean="0"/>
              <a:t>PEMBELAJARAN KARAKTER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07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PEMBELAJARAN STEAM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PROBLEM BASED LEARNING</a:t>
            </a:r>
          </a:p>
          <a:p>
            <a:r>
              <a:rPr lang="en-US" dirty="0" smtClean="0"/>
              <a:t>MODEL PEMBELAJARAN BERPUSAT PADA PROYEK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8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103874-0FC1-8E4C-857E-9D29D8AD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BF6097A-DAE9-F242-A00C-10D69D1F8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65125"/>
            <a:ext cx="11449878" cy="62841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51ACD99-174B-7C4F-8E15-DF28A6915286}"/>
              </a:ext>
            </a:extLst>
          </p:cNvPr>
          <p:cNvSpPr txBox="1"/>
          <p:nvPr/>
        </p:nvSpPr>
        <p:spPr>
          <a:xfrm>
            <a:off x="4234541" y="892632"/>
            <a:ext cx="425631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PROGRAM DAN KETERAMPILAN HOTS DI SEKOLAH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D6837F-C1D8-B440-85A0-B480D1F067A3}"/>
              </a:ext>
            </a:extLst>
          </p:cNvPr>
          <p:cNvSpPr txBox="1"/>
          <p:nvPr/>
        </p:nvSpPr>
        <p:spPr>
          <a:xfrm>
            <a:off x="1404257" y="2656113"/>
            <a:ext cx="425631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MENINGKATKAN KETERAMPILAN BERPIKIR SISWA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55125A-ACF4-C04F-A438-31D8592AFC43}"/>
              </a:ext>
            </a:extLst>
          </p:cNvPr>
          <p:cNvSpPr txBox="1"/>
          <p:nvPr/>
        </p:nvSpPr>
        <p:spPr>
          <a:xfrm>
            <a:off x="6716481" y="2677887"/>
            <a:ext cx="425631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MEMPERBAIKI KINERJA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 SISWA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BFCB972-7A6F-CE4D-BCDE-8DA07A1FC79B}"/>
              </a:ext>
            </a:extLst>
          </p:cNvPr>
          <p:cNvSpPr txBox="1"/>
          <p:nvPr/>
        </p:nvSpPr>
        <p:spPr>
          <a:xfrm>
            <a:off x="4191005" y="4985652"/>
            <a:ext cx="425631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PEMECAHAN MASALAH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xmlns="" id="{1F4A48C7-3F5C-4F4E-81FA-4F1D56A4988D}"/>
              </a:ext>
            </a:extLst>
          </p:cNvPr>
          <p:cNvSpPr/>
          <p:nvPr/>
        </p:nvSpPr>
        <p:spPr>
          <a:xfrm rot="8630969">
            <a:off x="2977790" y="1851885"/>
            <a:ext cx="1309361" cy="4107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xmlns="" id="{B797C10B-D2EC-6542-BDFD-6D909A02A3DA}"/>
              </a:ext>
            </a:extLst>
          </p:cNvPr>
          <p:cNvSpPr/>
          <p:nvPr/>
        </p:nvSpPr>
        <p:spPr>
          <a:xfrm rot="1939816">
            <a:off x="8768982" y="1873657"/>
            <a:ext cx="1309361" cy="4107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xmlns="" id="{0917B1D0-6F5A-6F48-9DE9-1F64F8CDB611}"/>
              </a:ext>
            </a:extLst>
          </p:cNvPr>
          <p:cNvSpPr/>
          <p:nvPr/>
        </p:nvSpPr>
        <p:spPr>
          <a:xfrm rot="5400000">
            <a:off x="5740360" y="3917778"/>
            <a:ext cx="869733" cy="1159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0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103874-0FC1-8E4C-857E-9D29D8AD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BF6097A-DAE9-F242-A00C-10D69D1F8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061" y="522525"/>
            <a:ext cx="11449878" cy="62841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51ACD99-174B-7C4F-8E15-DF28A6915286}"/>
              </a:ext>
            </a:extLst>
          </p:cNvPr>
          <p:cNvSpPr txBox="1"/>
          <p:nvPr/>
        </p:nvSpPr>
        <p:spPr>
          <a:xfrm>
            <a:off x="859975" y="522525"/>
            <a:ext cx="4256314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HOT MEMBERIKAN PENEKANAN  PADA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6D6837F-C1D8-B440-85A0-B480D1F067A3}"/>
              </a:ext>
            </a:extLst>
          </p:cNvPr>
          <p:cNvSpPr txBox="1"/>
          <p:nvPr/>
        </p:nvSpPr>
        <p:spPr>
          <a:xfrm>
            <a:off x="5671454" y="522529"/>
            <a:ext cx="425631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MENTRANSFER FAKTA DARI KONTEKS KE KONTEKS LAIN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55125A-ACF4-C04F-A438-31D8592AFC43}"/>
              </a:ext>
            </a:extLst>
          </p:cNvPr>
          <p:cNvSpPr txBox="1"/>
          <p:nvPr/>
        </p:nvSpPr>
        <p:spPr>
          <a:xfrm>
            <a:off x="5671454" y="1870500"/>
            <a:ext cx="425631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MEMILIH, MEMPROSES, DAN MENERAPKAN INFORMASI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BFCB972-7A6F-CE4D-BCDE-8DA07A1FC79B}"/>
              </a:ext>
            </a:extLst>
          </p:cNvPr>
          <p:cNvSpPr txBox="1"/>
          <p:nvPr/>
        </p:nvSpPr>
        <p:spPr>
          <a:xfrm>
            <a:off x="5649686" y="3156865"/>
            <a:ext cx="4256314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MELIHAT KETERKAITAN ANTARA BEBERAPA INFORMASI YANG BERBEDA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148AA85-971A-DE41-BC6C-D3D204BE6653}"/>
              </a:ext>
            </a:extLst>
          </p:cNvPr>
          <p:cNvSpPr txBox="1"/>
          <p:nvPr/>
        </p:nvSpPr>
        <p:spPr>
          <a:xfrm>
            <a:off x="5421084" y="4811484"/>
            <a:ext cx="4702629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MENGGUNAKAN INFORMASI UNTUK MENYELESAIKAN MASALAH</a:t>
            </a:r>
          </a:p>
        </p:txBody>
      </p:sp>
    </p:spTree>
    <p:extLst>
      <p:ext uri="{BB962C8B-B14F-4D97-AF65-F5344CB8AC3E}">
        <p14:creationId xmlns:p14="http://schemas.microsoft.com/office/powerpoint/2010/main" val="130933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411301-F0EB-F144-9C74-300E06E67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D1B7553-4B4B-E34E-AD21-D551D6CB8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657" y="365125"/>
            <a:ext cx="11255829" cy="62098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72E68B-6C96-4942-A587-B9A53754EEDF}"/>
              </a:ext>
            </a:extLst>
          </p:cNvPr>
          <p:cNvSpPr txBox="1"/>
          <p:nvPr/>
        </p:nvSpPr>
        <p:spPr>
          <a:xfrm>
            <a:off x="664032" y="2634345"/>
            <a:ext cx="1098368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3200" dirty="0" err="1"/>
              <a:t>Tujuan</a:t>
            </a:r>
            <a:r>
              <a:rPr lang="en-ID" sz="3200" dirty="0"/>
              <a:t> </a:t>
            </a:r>
            <a:r>
              <a:rPr lang="en-ID" sz="3200" dirty="0" err="1"/>
              <a:t>utama</a:t>
            </a:r>
            <a:r>
              <a:rPr lang="en-ID" sz="3200" dirty="0"/>
              <a:t> </a:t>
            </a:r>
            <a:r>
              <a:rPr lang="en-ID" sz="3200" dirty="0" err="1"/>
              <a:t>dari</a:t>
            </a:r>
            <a:r>
              <a:rPr lang="en-ID" sz="3200" dirty="0"/>
              <a:t> </a:t>
            </a:r>
            <a:r>
              <a:rPr lang="en-ID" sz="3200" i="1" dirty="0"/>
              <a:t>high order thinking skills </a:t>
            </a:r>
            <a:r>
              <a:rPr lang="en-ID" sz="3200" dirty="0" err="1"/>
              <a:t>adalah</a:t>
            </a:r>
            <a:r>
              <a:rPr lang="en-ID" sz="3200" dirty="0"/>
              <a:t> </a:t>
            </a:r>
            <a:r>
              <a:rPr lang="en-ID" sz="3200" dirty="0" err="1"/>
              <a:t>bagaimana</a:t>
            </a:r>
            <a:r>
              <a:rPr lang="en-ID" sz="3200" dirty="0"/>
              <a:t> </a:t>
            </a:r>
            <a:r>
              <a:rPr lang="en-ID" sz="3200" dirty="0" err="1"/>
              <a:t>meningkatkan</a:t>
            </a:r>
            <a:r>
              <a:rPr lang="en-ID" sz="3200" dirty="0"/>
              <a:t> </a:t>
            </a:r>
            <a:r>
              <a:rPr lang="en-ID" sz="3200" dirty="0" err="1"/>
              <a:t>kemampuan</a:t>
            </a:r>
            <a:r>
              <a:rPr lang="en-ID" sz="3200" dirty="0"/>
              <a:t> </a:t>
            </a:r>
            <a:r>
              <a:rPr lang="en-ID" sz="3200" dirty="0" err="1"/>
              <a:t>berpikir</a:t>
            </a:r>
            <a:r>
              <a:rPr lang="en-ID" sz="3200" dirty="0"/>
              <a:t> </a:t>
            </a:r>
            <a:r>
              <a:rPr lang="en-ID" sz="3200" dirty="0" err="1"/>
              <a:t>peserta</a:t>
            </a:r>
            <a:r>
              <a:rPr lang="en-ID" sz="3200" dirty="0"/>
              <a:t> </a:t>
            </a:r>
            <a:r>
              <a:rPr lang="en-ID" sz="3200" dirty="0" err="1"/>
              <a:t>didik</a:t>
            </a:r>
            <a:r>
              <a:rPr lang="en-ID" sz="3200" dirty="0"/>
              <a:t> </a:t>
            </a:r>
            <a:r>
              <a:rPr lang="en-ID" sz="3200" dirty="0" err="1"/>
              <a:t>pada</a:t>
            </a:r>
            <a:r>
              <a:rPr lang="en-ID" sz="3200" dirty="0"/>
              <a:t> level yang </a:t>
            </a:r>
          </a:p>
          <a:p>
            <a:r>
              <a:rPr lang="en-ID" sz="3200" dirty="0" err="1"/>
              <a:t>lebih</a:t>
            </a:r>
            <a:r>
              <a:rPr lang="en-ID" sz="3200" dirty="0"/>
              <a:t> </a:t>
            </a:r>
            <a:r>
              <a:rPr lang="en-ID" sz="3200" dirty="0" err="1"/>
              <a:t>tinggi</a:t>
            </a:r>
            <a:r>
              <a:rPr lang="en-ID" sz="3200" dirty="0"/>
              <a:t>, </a:t>
            </a:r>
            <a:r>
              <a:rPr lang="en-ID" sz="3200" dirty="0" err="1"/>
              <a:t>terutama</a:t>
            </a:r>
            <a:r>
              <a:rPr lang="en-ID" sz="3200" dirty="0"/>
              <a:t> yang </a:t>
            </a:r>
            <a:r>
              <a:rPr lang="en-ID" sz="3200" dirty="0" err="1"/>
              <a:t>berkaitan</a:t>
            </a:r>
            <a:r>
              <a:rPr lang="en-ID" sz="3200" dirty="0"/>
              <a:t> </a:t>
            </a:r>
            <a:r>
              <a:rPr lang="en-ID" sz="3200" dirty="0" err="1"/>
              <a:t>dengan</a:t>
            </a:r>
            <a:r>
              <a:rPr lang="en-ID" sz="3200" dirty="0"/>
              <a:t> </a:t>
            </a:r>
            <a:r>
              <a:rPr lang="en-ID" sz="3200" dirty="0" err="1"/>
              <a:t>kemampuan</a:t>
            </a:r>
            <a:r>
              <a:rPr lang="en-ID" sz="3200" dirty="0"/>
              <a:t> </a:t>
            </a:r>
            <a:r>
              <a:rPr lang="en-ID" sz="3200" dirty="0" err="1"/>
              <a:t>untuk</a:t>
            </a:r>
            <a:r>
              <a:rPr lang="en-ID" sz="3200" dirty="0"/>
              <a:t> </a:t>
            </a:r>
            <a:r>
              <a:rPr lang="en-ID" sz="3200" dirty="0" err="1"/>
              <a:t>berpikir</a:t>
            </a:r>
            <a:r>
              <a:rPr lang="en-ID" sz="3200" dirty="0"/>
              <a:t> </a:t>
            </a:r>
            <a:r>
              <a:rPr lang="en-ID" sz="3200" dirty="0" err="1"/>
              <a:t>secara</a:t>
            </a:r>
            <a:r>
              <a:rPr lang="en-ID" sz="3200" dirty="0"/>
              <a:t> </a:t>
            </a:r>
            <a:r>
              <a:rPr lang="en-ID" sz="3200" dirty="0" err="1"/>
              <a:t>kritis</a:t>
            </a:r>
            <a:r>
              <a:rPr lang="en-ID" sz="3200" dirty="0"/>
              <a:t> </a:t>
            </a:r>
            <a:r>
              <a:rPr lang="en-ID" sz="3200" dirty="0" err="1"/>
              <a:t>dalam</a:t>
            </a:r>
            <a:r>
              <a:rPr lang="en-ID" sz="3200" dirty="0"/>
              <a:t> </a:t>
            </a:r>
            <a:r>
              <a:rPr lang="en-ID" sz="3200" dirty="0" err="1"/>
              <a:t>menerima</a:t>
            </a:r>
            <a:r>
              <a:rPr lang="en-ID" sz="3200" dirty="0"/>
              <a:t> </a:t>
            </a:r>
            <a:r>
              <a:rPr lang="en-ID" sz="3200" dirty="0" err="1"/>
              <a:t>berbagai</a:t>
            </a:r>
            <a:r>
              <a:rPr lang="en-ID" sz="3200" dirty="0"/>
              <a:t> </a:t>
            </a:r>
            <a:r>
              <a:rPr lang="en-ID" sz="3200" dirty="0" err="1"/>
              <a:t>jenis</a:t>
            </a:r>
            <a:r>
              <a:rPr lang="en-ID" sz="3200" dirty="0"/>
              <a:t> </a:t>
            </a:r>
            <a:r>
              <a:rPr lang="en-ID" sz="3200" dirty="0" err="1"/>
              <a:t>informasi</a:t>
            </a:r>
            <a:r>
              <a:rPr lang="en-ID" sz="3200" dirty="0"/>
              <a:t>, </a:t>
            </a:r>
          </a:p>
          <a:p>
            <a:r>
              <a:rPr lang="en-ID" sz="3200" dirty="0"/>
              <a:t> </a:t>
            </a:r>
            <a:r>
              <a:rPr lang="en-ID" sz="3200" dirty="0" err="1"/>
              <a:t>kreatif</a:t>
            </a:r>
            <a:r>
              <a:rPr lang="en-ID" sz="3200" dirty="0"/>
              <a:t> </a:t>
            </a:r>
            <a:r>
              <a:rPr lang="en-ID" sz="3200" dirty="0" err="1"/>
              <a:t>dalam</a:t>
            </a:r>
            <a:r>
              <a:rPr lang="en-ID" sz="3200" dirty="0"/>
              <a:t> </a:t>
            </a:r>
            <a:r>
              <a:rPr lang="en-ID" sz="3200" dirty="0" err="1"/>
              <a:t>memecahkan</a:t>
            </a:r>
            <a:r>
              <a:rPr lang="en-ID" sz="3200" dirty="0"/>
              <a:t> </a:t>
            </a:r>
            <a:r>
              <a:rPr lang="en-ID" sz="3200" dirty="0" err="1"/>
              <a:t>suatu</a:t>
            </a:r>
            <a:r>
              <a:rPr lang="en-ID" sz="3200" dirty="0"/>
              <a:t> </a:t>
            </a:r>
            <a:r>
              <a:rPr lang="en-ID" sz="3200" dirty="0" err="1"/>
              <a:t>masalah</a:t>
            </a:r>
            <a:r>
              <a:rPr lang="en-ID" sz="3200" dirty="0"/>
              <a:t> </a:t>
            </a:r>
            <a:r>
              <a:rPr lang="en-ID" sz="3200" dirty="0" err="1"/>
              <a:t>menggunakan</a:t>
            </a:r>
            <a:r>
              <a:rPr lang="en-ID" sz="3200" dirty="0"/>
              <a:t> </a:t>
            </a:r>
            <a:r>
              <a:rPr lang="en-ID" sz="3200" dirty="0" err="1"/>
              <a:t>pengetahuan</a:t>
            </a:r>
            <a:r>
              <a:rPr lang="en-ID" sz="3200" dirty="0"/>
              <a:t> yang </a:t>
            </a:r>
            <a:r>
              <a:rPr lang="en-ID" sz="3200" dirty="0" err="1"/>
              <a:t>dimiliki</a:t>
            </a:r>
            <a:r>
              <a:rPr lang="en-ID" sz="3200" dirty="0"/>
              <a:t> </a:t>
            </a:r>
            <a:r>
              <a:rPr lang="en-ID" sz="3200" dirty="0" err="1"/>
              <a:t>serta</a:t>
            </a:r>
            <a:r>
              <a:rPr lang="en-ID" sz="3200" dirty="0"/>
              <a:t> </a:t>
            </a:r>
            <a:r>
              <a:rPr lang="en-ID" sz="3200" dirty="0" err="1"/>
              <a:t>membuat</a:t>
            </a:r>
            <a:r>
              <a:rPr lang="en-ID" sz="3200" dirty="0"/>
              <a:t> </a:t>
            </a:r>
            <a:r>
              <a:rPr lang="en-ID" sz="3200" dirty="0" err="1"/>
              <a:t>keputusan</a:t>
            </a:r>
            <a:r>
              <a:rPr lang="en-ID" sz="3200" dirty="0"/>
              <a:t> </a:t>
            </a:r>
          </a:p>
          <a:p>
            <a:r>
              <a:rPr lang="en-ID" sz="3200" dirty="0" err="1"/>
              <a:t>dalam</a:t>
            </a:r>
            <a:r>
              <a:rPr lang="en-ID" sz="3200" dirty="0"/>
              <a:t> </a:t>
            </a:r>
            <a:r>
              <a:rPr lang="en-ID" sz="3200" dirty="0" err="1"/>
              <a:t>situasi-situasi</a:t>
            </a:r>
            <a:r>
              <a:rPr lang="en-ID" sz="3200" dirty="0"/>
              <a:t> yang </a:t>
            </a:r>
            <a:r>
              <a:rPr lang="en-ID" sz="3200" dirty="0" err="1"/>
              <a:t>kompleks</a:t>
            </a:r>
            <a:r>
              <a:rPr lang="en-ID" sz="3200" dirty="0"/>
              <a:t>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63DA37-3413-5941-BFF4-C105B7C8395D}"/>
              </a:ext>
            </a:extLst>
          </p:cNvPr>
          <p:cNvSpPr txBox="1"/>
          <p:nvPr/>
        </p:nvSpPr>
        <p:spPr>
          <a:xfrm>
            <a:off x="3309259" y="1153889"/>
            <a:ext cx="8264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z="3600" dirty="0" err="1"/>
              <a:t>Tujuan</a:t>
            </a:r>
            <a:r>
              <a:rPr lang="en-ID" sz="3600" dirty="0"/>
              <a:t> </a:t>
            </a:r>
            <a:r>
              <a:rPr lang="en-ID" sz="3600" dirty="0" err="1"/>
              <a:t>utama</a:t>
            </a:r>
            <a:r>
              <a:rPr lang="en-ID" sz="3600" dirty="0"/>
              <a:t> </a:t>
            </a:r>
            <a:r>
              <a:rPr lang="en-ID" sz="3600" dirty="0" err="1"/>
              <a:t>dari</a:t>
            </a:r>
            <a:r>
              <a:rPr lang="en-ID" sz="3600" dirty="0"/>
              <a:t> </a:t>
            </a:r>
            <a:r>
              <a:rPr lang="en-ID" sz="3600" i="1" dirty="0"/>
              <a:t>high order thinking skill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4362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>
          <a:xfrm>
            <a:off x="2491325" y="811369"/>
            <a:ext cx="7429500" cy="105606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d-ID" altLang="id-ID" b="1" dirty="0"/>
              <a:t/>
            </a:r>
            <a:br>
              <a:rPr lang="id-ID" altLang="id-ID" b="1" dirty="0"/>
            </a:br>
            <a:r>
              <a:rPr lang="id-ID" altLang="id-ID" sz="3100" b="1" dirty="0"/>
              <a:t>Pembelajaran untuk </a:t>
            </a:r>
            <a:r>
              <a:rPr lang="en-US" altLang="id-ID" sz="3100" b="1" dirty="0" smtClean="0"/>
              <a:t>M</a:t>
            </a:r>
            <a:r>
              <a:rPr lang="id-ID" altLang="id-ID" sz="3100" b="1" dirty="0" smtClean="0"/>
              <a:t>engembangkan </a:t>
            </a:r>
            <a:r>
              <a:rPr lang="id-ID" altLang="id-ID" sz="3100" b="1" dirty="0"/>
              <a:t>HOTS</a:t>
            </a:r>
            <a:r>
              <a:rPr lang="id-ID" altLang="id-ID" b="1" dirty="0"/>
              <a:t/>
            </a:r>
            <a:br>
              <a:rPr lang="id-ID" altLang="id-ID" b="1" dirty="0"/>
            </a:br>
            <a:endParaRPr lang="id-ID" altLang="id-ID" dirty="0"/>
          </a:p>
        </p:txBody>
      </p:sp>
      <p:sp>
        <p:nvSpPr>
          <p:cNvPr id="135171" name="Content Placeholder 2"/>
          <p:cNvSpPr>
            <a:spLocks noGrp="1"/>
          </p:cNvSpPr>
          <p:nvPr>
            <p:ph idx="1"/>
          </p:nvPr>
        </p:nvSpPr>
        <p:spPr>
          <a:xfrm>
            <a:off x="2194306" y="2485622"/>
            <a:ext cx="8229600" cy="4071334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Melibatkan konteks dunia nyata yang bervariasi </a:t>
            </a:r>
            <a:r>
              <a:rPr lang="en-US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d-ID" alt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Menyajikan problem yang bervariasi </a:t>
            </a:r>
            <a:r>
              <a:rPr lang="en-US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d-ID" alt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Mengamati berbagai objek dari berbagai sudut </a:t>
            </a:r>
            <a:r>
              <a:rPr lang="id-ID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pandang</a:t>
            </a:r>
            <a:r>
              <a:rPr lang="en-US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d-ID" alt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Memberi kesempatan siswa mempertanyakan materi (kritis reflektif – </a:t>
            </a:r>
            <a:r>
              <a:rPr lang="id-ID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menghubung-hubungkan</a:t>
            </a:r>
            <a:r>
              <a:rPr lang="en-US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d-ID" alt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Belajar dengan melakukan –</a:t>
            </a:r>
            <a:r>
              <a:rPr lang="id-ID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memvariasikan</a:t>
            </a:r>
            <a:r>
              <a:rPr lang="en-US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r>
              <a:rPr lang="id-ID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id-ID" alt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Mengembangkan daya imajinasi, kreasi, dan </a:t>
            </a:r>
            <a:r>
              <a:rPr lang="id-ID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kekritisan</a:t>
            </a:r>
            <a:r>
              <a:rPr lang="en-US" alt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d-ID" alt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id-ID" alt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Menggunakan alat grafis untuk memvisualisasikan kerangka berpikir </a:t>
            </a:r>
            <a:r>
              <a:rPr 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menelaah ide dan informasi secara </a:t>
            </a:r>
            <a:r>
              <a:rPr 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kritis</a:t>
            </a:r>
            <a:r>
              <a:rPr lang="en-US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>
              <a:defRPr/>
            </a:pPr>
            <a:r>
              <a:rPr lang="en-US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  <a:r>
              <a:rPr 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encari </a:t>
            </a:r>
            <a:r>
              <a:rPr 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kaitan dari berbagai informasi yang berbeda- </a:t>
            </a:r>
            <a:r>
              <a:rPr 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beda</a:t>
            </a:r>
            <a:r>
              <a:rPr lang="en-US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en-US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  <a:r>
              <a:rPr 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enggunakan </a:t>
            </a:r>
            <a:r>
              <a:rPr lang="id-ID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informasi untuk menyelesaikan </a:t>
            </a:r>
            <a:r>
              <a:rPr lang="id-ID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masalah</a:t>
            </a:r>
            <a:r>
              <a:rPr lang="en-US" sz="1600" dirty="0" smtClean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id-ID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endParaRPr lang="id-ID" altLang="id-ID" sz="2500" dirty="0"/>
          </a:p>
        </p:txBody>
      </p:sp>
    </p:spTree>
    <p:extLst>
      <p:ext uri="{BB962C8B-B14F-4D97-AF65-F5344CB8AC3E}">
        <p14:creationId xmlns:p14="http://schemas.microsoft.com/office/powerpoint/2010/main" val="8592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5867" y="269776"/>
            <a:ext cx="6977649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/>
              <a:t>TRANSFER</a:t>
            </a:r>
            <a:endParaRPr lang="id-ID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03479" y="2417328"/>
            <a:ext cx="6002424" cy="6408712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menerapkan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yang </a:t>
            </a:r>
            <a:r>
              <a:rPr lang="en-US" sz="2400" dirty="0" err="1"/>
              <a:t>dipelajarinya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konteks</a:t>
            </a:r>
            <a:r>
              <a:rPr lang="en-US" sz="2400" dirty="0"/>
              <a:t> yang </a:t>
            </a:r>
            <a:r>
              <a:rPr lang="en-US" sz="2400" dirty="0" err="1"/>
              <a:t>baru</a:t>
            </a:r>
            <a:r>
              <a:rPr lang="en-US" sz="2400" dirty="0"/>
              <a:t>. </a:t>
            </a:r>
          </a:p>
          <a:p>
            <a:pPr algn="just"/>
            <a:r>
              <a:rPr lang="en-US" sz="2400" dirty="0" err="1"/>
              <a:t>Kehidupan</a:t>
            </a:r>
            <a:r>
              <a:rPr lang="en-US" sz="2400" dirty="0"/>
              <a:t> </a:t>
            </a:r>
            <a:r>
              <a:rPr lang="en-US" sz="2400" dirty="0" err="1"/>
              <a:t>nyata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ditandai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serangkaian</a:t>
            </a:r>
            <a:r>
              <a:rPr lang="en-US" sz="2400" dirty="0"/>
              <a:t> transfer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serangkaian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mengingat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.</a:t>
            </a:r>
          </a:p>
          <a:p>
            <a:pPr algn="just"/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97671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BER</a:t>
            </a:r>
            <a:r>
              <a:rPr lang="id-ID" sz="3200" b="1" dirty="0"/>
              <a:t>P</a:t>
            </a:r>
            <a:r>
              <a:rPr lang="en-US" sz="3200" b="1" dirty="0"/>
              <a:t>IKIR KRITIS</a:t>
            </a:r>
            <a:endParaRPr lang="id-ID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22780" y="2498501"/>
            <a:ext cx="6554203" cy="403978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err="1"/>
              <a:t>Ber</a:t>
            </a:r>
            <a:r>
              <a:rPr lang="id-ID" dirty="0"/>
              <a:t>p</a:t>
            </a:r>
            <a:r>
              <a:rPr lang="en-US" dirty="0" err="1"/>
              <a:t>ikir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(</a:t>
            </a:r>
            <a:r>
              <a:rPr lang="en-US" b="1" dirty="0"/>
              <a:t>c</a:t>
            </a:r>
            <a:r>
              <a:rPr lang="id-ID" b="1" dirty="0"/>
              <a:t>ritical thinking</a:t>
            </a:r>
            <a:r>
              <a:rPr lang="en-US" dirty="0"/>
              <a:t>)</a:t>
            </a:r>
            <a:r>
              <a:rPr lang="id-ID" dirty="0"/>
              <a:t>: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nalar</a:t>
            </a:r>
            <a:r>
              <a:rPr lang="en-US" dirty="0"/>
              <a:t>, </a:t>
            </a:r>
            <a:r>
              <a:rPr lang="en-US" dirty="0" err="1"/>
              <a:t>reflektif</a:t>
            </a:r>
            <a:r>
              <a:rPr lang="en-US" dirty="0"/>
              <a:t>, </a:t>
            </a:r>
            <a:r>
              <a:rPr lang="en-US" dirty="0" err="1"/>
              <a:t>bertanya</a:t>
            </a:r>
            <a:r>
              <a:rPr lang="en-US" dirty="0"/>
              <a:t>, </a:t>
            </a:r>
            <a:r>
              <a:rPr lang="en-US" dirty="0" err="1"/>
              <a:t>meneliti</a:t>
            </a:r>
            <a:r>
              <a:rPr lang="en-US" dirty="0"/>
              <a:t>, </a:t>
            </a:r>
            <a:r>
              <a:rPr lang="en-US" dirty="0" err="1"/>
              <a:t>mengamati</a:t>
            </a:r>
            <a:r>
              <a:rPr lang="en-US" dirty="0"/>
              <a:t>, </a:t>
            </a:r>
            <a:r>
              <a:rPr lang="en-US" dirty="0" err="1"/>
              <a:t>menjelaskan</a:t>
            </a:r>
            <a:r>
              <a:rPr lang="en-US" dirty="0"/>
              <a:t>, </a:t>
            </a:r>
            <a:r>
              <a:rPr lang="en-US" dirty="0" err="1"/>
              <a:t>membandingkan</a:t>
            </a:r>
            <a:r>
              <a:rPr lang="en-US" dirty="0"/>
              <a:t>, </a:t>
            </a:r>
            <a:r>
              <a:rPr lang="en-US" dirty="0" err="1"/>
              <a:t>menghubungkan</a:t>
            </a:r>
            <a:r>
              <a:rPr lang="en-US" dirty="0"/>
              <a:t>,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kompleksitas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mengeksplorasi</a:t>
            </a:r>
            <a:r>
              <a:rPr lang="en-US" dirty="0"/>
              <a:t> </a:t>
            </a:r>
            <a:endParaRPr lang="en-US" sz="2400" dirty="0"/>
          </a:p>
          <a:p>
            <a:pPr algn="just"/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membekali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bernalar</a:t>
            </a:r>
            <a:r>
              <a:rPr lang="en-US" dirty="0"/>
              <a:t>, </a:t>
            </a:r>
            <a:r>
              <a:rPr lang="en-US" dirty="0" err="1"/>
              <a:t>merefleksi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dihadapinya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Wisdom and judgment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berfikir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. </a:t>
            </a:r>
          </a:p>
          <a:p>
            <a:pPr algn="just"/>
            <a:endParaRPr lang="en-US" dirty="0"/>
          </a:p>
          <a:p>
            <a:pPr algn="just"/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/>
              <a:t>kritis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berpendidikan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531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3622" y="326195"/>
            <a:ext cx="61722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/>
              <a:t>PEMECAHAN </a:t>
            </a:r>
            <a:r>
              <a:rPr lang="en-US" sz="3200" b="1" dirty="0"/>
              <a:t>MASALAH</a:t>
            </a:r>
            <a:endParaRPr lang="id-ID" sz="32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00913" y="2498501"/>
            <a:ext cx="6670735" cy="4491846"/>
          </a:xfrm>
        </p:spPr>
        <p:txBody>
          <a:bodyPr>
            <a:noAutofit/>
          </a:bodyPr>
          <a:lstStyle/>
          <a:p>
            <a:pPr algn="just"/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(</a:t>
            </a:r>
            <a:r>
              <a:rPr lang="en-US" b="1" dirty="0"/>
              <a:t>p</a:t>
            </a:r>
            <a:r>
              <a:rPr lang="id-ID" b="1" dirty="0"/>
              <a:t>roblem solving</a:t>
            </a:r>
            <a:r>
              <a:rPr lang="en-US" dirty="0"/>
              <a:t>)</a:t>
            </a:r>
            <a:r>
              <a:rPr lang="id-ID" dirty="0"/>
              <a:t>: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keterampilan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membekali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,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kehidupannya</a:t>
            </a:r>
            <a:r>
              <a:rPr lang="en-US" dirty="0"/>
              <a:t>. .</a:t>
            </a:r>
          </a:p>
          <a:p>
            <a:pPr algn="just"/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tiada</a:t>
            </a:r>
            <a:r>
              <a:rPr lang="en-US" dirty="0"/>
              <a:t> </a:t>
            </a:r>
            <a:r>
              <a:rPr lang="en-US" dirty="0" err="1"/>
              <a:t>henti</a:t>
            </a:r>
            <a:r>
              <a:rPr lang="en-US" dirty="0"/>
              <a:t> (</a:t>
            </a:r>
            <a:r>
              <a:rPr lang="en-US" i="1" dirty="0"/>
              <a:t>problems are open ended</a:t>
            </a:r>
            <a:r>
              <a:rPr lang="en-US" dirty="0"/>
              <a:t>).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808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1"/>
          <p:cNvSpPr>
            <a:spLocks noChangeArrowheads="1"/>
          </p:cNvSpPr>
          <p:nvPr/>
        </p:nvSpPr>
        <p:spPr bwMode="auto">
          <a:xfrm>
            <a:off x="1524001" y="171400"/>
            <a:ext cx="1317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5306" tIns="32653" rIns="65306" bIns="32653" anchor="ctr">
            <a:spAutoFit/>
          </a:bodyPr>
          <a:lstStyle/>
          <a:p>
            <a:endParaRPr lang="id-ID"/>
          </a:p>
        </p:txBody>
      </p:sp>
      <p:sp>
        <p:nvSpPr>
          <p:cNvPr id="20487" name="Oval 20"/>
          <p:cNvSpPr>
            <a:spLocks noChangeArrowheads="1"/>
          </p:cNvSpPr>
          <p:nvPr/>
        </p:nvSpPr>
        <p:spPr bwMode="auto">
          <a:xfrm>
            <a:off x="2563621" y="334913"/>
            <a:ext cx="7265312" cy="5577400"/>
          </a:xfrm>
          <a:prstGeom prst="ellipse">
            <a:avLst/>
          </a:prstGeom>
          <a:solidFill>
            <a:srgbClr val="FF99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488" name="Oval 19"/>
          <p:cNvSpPr>
            <a:spLocks noChangeArrowheads="1"/>
          </p:cNvSpPr>
          <p:nvPr/>
        </p:nvSpPr>
        <p:spPr bwMode="auto">
          <a:xfrm>
            <a:off x="3143673" y="908721"/>
            <a:ext cx="5717649" cy="4458269"/>
          </a:xfrm>
          <a:prstGeom prst="ellipse">
            <a:avLst/>
          </a:prstGeom>
          <a:solidFill>
            <a:srgbClr val="FF66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1703389" y="2072032"/>
            <a:ext cx="1840293" cy="880297"/>
          </a:xfrm>
          <a:prstGeom prst="rect">
            <a:avLst/>
          </a:prstGeom>
          <a:solidFill>
            <a:srgbClr val="FFEE4C"/>
          </a:solidFill>
          <a:ln w="38100">
            <a:solidFill>
              <a:srgbClr val="FFCC99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400" spc="-150" dirty="0">
                <a:solidFill>
                  <a:schemeClr val="tx2"/>
                </a:solidFill>
                <a:latin typeface="Arial Black"/>
                <a:cs typeface="Arial Black"/>
              </a:rPr>
              <a:t>DIRI SENDIRI</a:t>
            </a:r>
          </a:p>
        </p:txBody>
      </p:sp>
      <p:sp>
        <p:nvSpPr>
          <p:cNvPr id="60424" name="AutoShape 8"/>
          <p:cNvSpPr>
            <a:spLocks noChangeArrowheads="1"/>
          </p:cNvSpPr>
          <p:nvPr/>
        </p:nvSpPr>
        <p:spPr bwMode="auto">
          <a:xfrm>
            <a:off x="7891516" y="873485"/>
            <a:ext cx="1006548" cy="616161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400" b="1">
                <a:latin typeface="Agency FB" pitchFamily="34" charset="0"/>
                <a:cs typeface="Times New Roman" pitchFamily="18" charset="0"/>
              </a:rPr>
              <a:t>Nilai-Nilai</a:t>
            </a:r>
            <a:endParaRPr lang="en-US" sz="1400"/>
          </a:p>
        </p:txBody>
      </p:sp>
      <p:sp>
        <p:nvSpPr>
          <p:cNvPr id="60423" name="AutoShape 7"/>
          <p:cNvSpPr>
            <a:spLocks noChangeArrowheads="1"/>
          </p:cNvSpPr>
          <p:nvPr/>
        </p:nvSpPr>
        <p:spPr bwMode="auto">
          <a:xfrm>
            <a:off x="8985097" y="3318047"/>
            <a:ext cx="1002764" cy="61616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400" b="1">
                <a:latin typeface="Agency FB" pitchFamily="34" charset="0"/>
                <a:cs typeface="Times New Roman" pitchFamily="18" charset="0"/>
              </a:rPr>
              <a:t>Nilai-Nilai</a:t>
            </a:r>
            <a:endParaRPr lang="en-US" sz="1400"/>
          </a:p>
        </p:txBody>
      </p:sp>
      <p:sp>
        <p:nvSpPr>
          <p:cNvPr id="60422" name="AutoShape 6"/>
          <p:cNvSpPr>
            <a:spLocks noChangeArrowheads="1"/>
          </p:cNvSpPr>
          <p:nvPr/>
        </p:nvSpPr>
        <p:spPr bwMode="auto">
          <a:xfrm>
            <a:off x="5757332" y="5432165"/>
            <a:ext cx="1001503" cy="61616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400" b="1">
                <a:latin typeface="Agency FB" pitchFamily="34" charset="0"/>
                <a:cs typeface="Times New Roman" pitchFamily="18" charset="0"/>
              </a:rPr>
              <a:t>Nilai-Nilai</a:t>
            </a:r>
            <a:endParaRPr lang="en-US" sz="1400"/>
          </a:p>
        </p:txBody>
      </p:sp>
      <p:sp>
        <p:nvSpPr>
          <p:cNvPr id="60421" name="AutoShape 5"/>
          <p:cNvSpPr>
            <a:spLocks noChangeArrowheads="1"/>
          </p:cNvSpPr>
          <p:nvPr/>
        </p:nvSpPr>
        <p:spPr bwMode="auto">
          <a:xfrm>
            <a:off x="3397366" y="976635"/>
            <a:ext cx="1002764" cy="61616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400" b="1">
                <a:latin typeface="Agency FB" pitchFamily="34" charset="0"/>
                <a:cs typeface="Times New Roman" pitchFamily="18" charset="0"/>
              </a:rPr>
              <a:t>Nilai-Nilai</a:t>
            </a:r>
            <a:endParaRPr lang="en-US" sz="1400"/>
          </a:p>
        </p:txBody>
      </p:sp>
      <p:sp>
        <p:nvSpPr>
          <p:cNvPr id="60420" name="AutoShape 4"/>
          <p:cNvSpPr>
            <a:spLocks noChangeArrowheads="1"/>
          </p:cNvSpPr>
          <p:nvPr/>
        </p:nvSpPr>
        <p:spPr bwMode="auto">
          <a:xfrm>
            <a:off x="2364331" y="3419371"/>
            <a:ext cx="1001503" cy="616161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D6E3BC"/>
              </a:gs>
            </a:gsLst>
            <a:lin ang="54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400" b="1">
                <a:latin typeface="Agency FB" pitchFamily="34" charset="0"/>
                <a:cs typeface="Times New Roman" pitchFamily="18" charset="0"/>
              </a:rPr>
              <a:t>Nilai-Nilai</a:t>
            </a:r>
            <a:endParaRPr lang="en-US" sz="1400"/>
          </a:p>
        </p:txBody>
      </p:sp>
      <p:sp>
        <p:nvSpPr>
          <p:cNvPr id="20484" name="Rectangle 36"/>
          <p:cNvSpPr>
            <a:spLocks noChangeArrowheads="1"/>
          </p:cNvSpPr>
          <p:nvPr/>
        </p:nvSpPr>
        <p:spPr bwMode="auto">
          <a:xfrm>
            <a:off x="1652588" y="498425"/>
            <a:ext cx="1333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5306" tIns="32653" rIns="65306" bIns="32653" anchor="ctr">
            <a:spAutoFit/>
          </a:bodyPr>
          <a:lstStyle/>
          <a:p>
            <a:endParaRPr lang="id-ID"/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1524000" y="6121350"/>
            <a:ext cx="882047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/>
          <a:lstStyle/>
          <a:p>
            <a:pPr algn="ctr"/>
            <a:r>
              <a:rPr lang="en-US" sz="2400" spc="-150" dirty="0">
                <a:solidFill>
                  <a:srgbClr val="000000"/>
                </a:solidFill>
                <a:latin typeface="Arial Black"/>
                <a:cs typeface="Arial Black"/>
              </a:rPr>
              <a:t>LANDASAN PENDIDIKAN </a:t>
            </a:r>
            <a:r>
              <a:rPr lang="en-US" sz="2400" spc="-150" dirty="0" smtClean="0">
                <a:solidFill>
                  <a:srgbClr val="000000"/>
                </a:solidFill>
                <a:latin typeface="Arial Black"/>
                <a:cs typeface="Arial Black"/>
              </a:rPr>
              <a:t>KARAKTER</a:t>
            </a:r>
            <a:endParaRPr lang="en-US" sz="2000" dirty="0">
              <a:solidFill>
                <a:srgbClr val="000000"/>
              </a:solidFill>
              <a:latin typeface="Good Times" pitchFamily="2" charset="0"/>
            </a:endParaRPr>
          </a:p>
          <a:p>
            <a:pPr algn="ctr"/>
            <a:endParaRPr lang="en-US" sz="2600" b="1" dirty="0">
              <a:solidFill>
                <a:srgbClr val="FF0000"/>
              </a:solidFill>
              <a:latin typeface="Good Times" pitchFamily="2" charset="0"/>
            </a:endParaRPr>
          </a:p>
          <a:p>
            <a:pPr algn="ctr"/>
            <a:r>
              <a:rPr lang="en-US" sz="2600" b="1" dirty="0">
                <a:solidFill>
                  <a:srgbClr val="FF0000"/>
                </a:solidFill>
                <a:latin typeface="Good Times" pitchFamily="2" charset="0"/>
              </a:rPr>
              <a:t> </a:t>
            </a:r>
          </a:p>
        </p:txBody>
      </p:sp>
      <p:sp>
        <p:nvSpPr>
          <p:cNvPr id="2" name="Oval 1"/>
          <p:cNvSpPr/>
          <p:nvPr/>
        </p:nvSpPr>
        <p:spPr>
          <a:xfrm>
            <a:off x="4151784" y="1728192"/>
            <a:ext cx="4248472" cy="3096344"/>
          </a:xfrm>
          <a:prstGeom prst="ellipse">
            <a:avLst/>
          </a:prstGeom>
          <a:noFill/>
          <a:ln w="7620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32" name="Oval 16"/>
          <p:cNvSpPr>
            <a:spLocks noChangeArrowheads="1"/>
          </p:cNvSpPr>
          <p:nvPr/>
        </p:nvSpPr>
        <p:spPr bwMode="auto">
          <a:xfrm>
            <a:off x="6954342" y="3416633"/>
            <a:ext cx="1522436" cy="868103"/>
          </a:xfrm>
          <a:prstGeom prst="ellipse">
            <a:avLst/>
          </a:prstGeom>
          <a:solidFill>
            <a:srgbClr val="CCFFFF"/>
          </a:solidFill>
          <a:ln w="38100">
            <a:solidFill>
              <a:srgbClr val="00FF00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700" b="1">
                <a:solidFill>
                  <a:srgbClr val="0A0AFF"/>
                </a:solidFill>
                <a:latin typeface="Arial Narrow" pitchFamily="34" charset="0"/>
                <a:cs typeface="Times New Roman" pitchFamily="18" charset="0"/>
              </a:rPr>
              <a:t>Moral Feeling</a:t>
            </a:r>
            <a:endParaRPr lang="en-US" sz="1700">
              <a:solidFill>
                <a:srgbClr val="0A0AFF"/>
              </a:solidFill>
            </a:endParaRPr>
          </a:p>
        </p:txBody>
      </p:sp>
      <p:sp>
        <p:nvSpPr>
          <p:cNvPr id="60431" name="Oval 15"/>
          <p:cNvSpPr>
            <a:spLocks noChangeArrowheads="1"/>
          </p:cNvSpPr>
          <p:nvPr/>
        </p:nvSpPr>
        <p:spPr bwMode="auto">
          <a:xfrm>
            <a:off x="4031820" y="3419371"/>
            <a:ext cx="1517391" cy="868103"/>
          </a:xfrm>
          <a:prstGeom prst="ellipse">
            <a:avLst/>
          </a:prstGeom>
          <a:solidFill>
            <a:srgbClr val="CCFFFF"/>
          </a:solidFill>
          <a:ln w="38100">
            <a:solidFill>
              <a:srgbClr val="00FF00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700" b="1">
                <a:solidFill>
                  <a:srgbClr val="0A0AFF"/>
                </a:solidFill>
                <a:latin typeface="Arial Narrow" pitchFamily="34" charset="0"/>
                <a:cs typeface="Times New Roman" pitchFamily="18" charset="0"/>
              </a:rPr>
              <a:t>Moral Action</a:t>
            </a:r>
            <a:endParaRPr lang="en-US" sz="1700">
              <a:solidFill>
                <a:srgbClr val="0A0AFF"/>
              </a:solidFill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5335828" y="199824"/>
            <a:ext cx="1840293" cy="880297"/>
          </a:xfrm>
          <a:prstGeom prst="rect">
            <a:avLst/>
          </a:prstGeom>
          <a:solidFill>
            <a:srgbClr val="FFEE4C"/>
          </a:solidFill>
          <a:ln w="38100">
            <a:solidFill>
              <a:srgbClr val="FFCC99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400" spc="-150" dirty="0">
                <a:solidFill>
                  <a:schemeClr val="tx2"/>
                </a:solidFill>
                <a:latin typeface="Arial Black"/>
                <a:cs typeface="Arial Black"/>
              </a:rPr>
              <a:t>TUHAN YME</a:t>
            </a: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8616281" y="2304256"/>
            <a:ext cx="1840293" cy="432048"/>
          </a:xfrm>
          <a:prstGeom prst="rect">
            <a:avLst/>
          </a:prstGeom>
          <a:solidFill>
            <a:srgbClr val="FFEE4C"/>
          </a:solidFill>
          <a:ln w="38100">
            <a:solidFill>
              <a:srgbClr val="FFCC99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400" spc="-150" dirty="0">
                <a:solidFill>
                  <a:schemeClr val="tx2"/>
                </a:solidFill>
                <a:latin typeface="Arial Black"/>
                <a:cs typeface="Arial Black"/>
              </a:rPr>
              <a:t>SESAMA</a:t>
            </a: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7824192" y="4824536"/>
            <a:ext cx="2520280" cy="432048"/>
          </a:xfrm>
          <a:prstGeom prst="rect">
            <a:avLst/>
          </a:prstGeom>
          <a:solidFill>
            <a:srgbClr val="FFEE4C"/>
          </a:solidFill>
          <a:ln w="38100">
            <a:solidFill>
              <a:srgbClr val="FFCC99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400" spc="-150" dirty="0">
                <a:solidFill>
                  <a:schemeClr val="tx2"/>
                </a:solidFill>
                <a:latin typeface="Arial Black"/>
                <a:cs typeface="Arial Black"/>
              </a:rPr>
              <a:t>LINGKUNGAN</a:t>
            </a: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1775520" y="4824536"/>
            <a:ext cx="2520280" cy="432048"/>
          </a:xfrm>
          <a:prstGeom prst="rect">
            <a:avLst/>
          </a:prstGeom>
          <a:solidFill>
            <a:srgbClr val="FFEE4C"/>
          </a:solidFill>
          <a:ln w="38100">
            <a:solidFill>
              <a:srgbClr val="FFCC99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400" spc="-150" dirty="0">
                <a:solidFill>
                  <a:schemeClr val="tx2"/>
                </a:solidFill>
                <a:latin typeface="Arial Black"/>
                <a:cs typeface="Arial Black"/>
              </a:rPr>
              <a:t>KEBANGSAA</a:t>
            </a:r>
            <a:r>
              <a:rPr lang="en-US" sz="2400" b="1" spc="-150" dirty="0">
                <a:solidFill>
                  <a:schemeClr val="tx2"/>
                </a:solidFill>
                <a:latin typeface="Arial Black"/>
                <a:cs typeface="Arial Black"/>
              </a:rPr>
              <a:t>N</a:t>
            </a:r>
            <a:endParaRPr lang="en-US" sz="2400" spc="-150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  <p:pic>
        <p:nvPicPr>
          <p:cNvPr id="3" name="Picture 2" descr="anak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06"/>
          <a:stretch/>
        </p:blipFill>
        <p:spPr>
          <a:xfrm>
            <a:off x="5566860" y="3284985"/>
            <a:ext cx="1465244" cy="2173393"/>
          </a:xfrm>
          <a:prstGeom prst="rect">
            <a:avLst/>
          </a:prstGeom>
        </p:spPr>
      </p:pic>
      <p:sp>
        <p:nvSpPr>
          <p:cNvPr id="60433" name="Oval 17"/>
          <p:cNvSpPr>
            <a:spLocks noChangeArrowheads="1"/>
          </p:cNvSpPr>
          <p:nvPr/>
        </p:nvSpPr>
        <p:spPr bwMode="auto">
          <a:xfrm>
            <a:off x="5591944" y="1412776"/>
            <a:ext cx="1518652" cy="867190"/>
          </a:xfrm>
          <a:prstGeom prst="ellipse">
            <a:avLst/>
          </a:prstGeom>
          <a:solidFill>
            <a:srgbClr val="CCFFFF"/>
          </a:solidFill>
          <a:ln w="38100">
            <a:solidFill>
              <a:srgbClr val="00FF00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1700" b="1" dirty="0">
                <a:solidFill>
                  <a:srgbClr val="0A0AFF"/>
                </a:solidFill>
                <a:latin typeface="Arial Narrow" pitchFamily="34" charset="0"/>
                <a:cs typeface="Times New Roman" pitchFamily="18" charset="0"/>
              </a:rPr>
              <a:t>Moral </a:t>
            </a:r>
            <a:r>
              <a:rPr lang="en-US" sz="1700" b="1" dirty="0">
                <a:solidFill>
                  <a:schemeClr val="tx2"/>
                </a:solidFill>
                <a:latin typeface="Arial Narrow" pitchFamily="34" charset="0"/>
                <a:cs typeface="Times New Roman" pitchFamily="18" charset="0"/>
              </a:rPr>
              <a:t>Knowing</a:t>
            </a:r>
            <a:endParaRPr lang="en-US" sz="1700" b="1" dirty="0">
              <a:solidFill>
                <a:schemeClr val="tx2"/>
              </a:solidFill>
            </a:endParaRPr>
          </a:p>
        </p:txBody>
      </p:sp>
      <p:sp>
        <p:nvSpPr>
          <p:cNvPr id="60434" name="Oval 18"/>
          <p:cNvSpPr>
            <a:spLocks noChangeArrowheads="1"/>
          </p:cNvSpPr>
          <p:nvPr/>
        </p:nvSpPr>
        <p:spPr bwMode="auto">
          <a:xfrm>
            <a:off x="4943872" y="2564905"/>
            <a:ext cx="2952328" cy="733821"/>
          </a:xfrm>
          <a:prstGeom prst="ellipse">
            <a:avLst/>
          </a:prstGeom>
          <a:solidFill>
            <a:srgbClr val="FFFF99"/>
          </a:solidFill>
          <a:ln w="38100">
            <a:solidFill>
              <a:srgbClr val="FFCC99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chemeClr val="tx2"/>
                </a:solidFill>
                <a:latin typeface="Arial Black"/>
                <a:cs typeface="Arial Black"/>
              </a:rPr>
              <a:t>KARAKTER</a:t>
            </a:r>
            <a:endParaRPr lang="en-US" sz="2400" dirty="0">
              <a:solidFill>
                <a:schemeClr val="tx2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74637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604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604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04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TERIMA KASIH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SEMOGA ALLAH MERIDHOI UPAYA KITA DALAM MENDIDIK DI ERA 5.0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06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177</TotalTime>
  <Words>503</Words>
  <Application>Microsoft Office PowerPoint</Application>
  <PresentationFormat>Widescreen</PresentationFormat>
  <Paragraphs>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Agency FB</vt:lpstr>
      <vt:lpstr>Arial</vt:lpstr>
      <vt:lpstr>Arial Black</vt:lpstr>
      <vt:lpstr>Arial Narrow</vt:lpstr>
      <vt:lpstr>Calibri Light</vt:lpstr>
      <vt:lpstr>Garamond</vt:lpstr>
      <vt:lpstr>Good Times</vt:lpstr>
      <vt:lpstr>Times New Roman</vt:lpstr>
      <vt:lpstr>Organic</vt:lpstr>
      <vt:lpstr>PENDIDIKAN  DI ERA 5.0</vt:lpstr>
      <vt:lpstr>PowerPoint Presentation</vt:lpstr>
      <vt:lpstr>MASYARAKAT ERA 5.0</vt:lpstr>
      <vt:lpstr>PENDIDIKAN DI ERA MASYARAKAT 5.0</vt:lpstr>
      <vt:lpstr>PENDIDIKAN YANG INOVATIF DAN HUMANIS</vt:lpstr>
      <vt:lpstr>PEMBELAJARAN STEAM</vt:lpstr>
      <vt:lpstr>PowerPoint Presentation</vt:lpstr>
      <vt:lpstr>PowerPoint Presentation</vt:lpstr>
      <vt:lpstr>PowerPoint Presentation</vt:lpstr>
      <vt:lpstr> Pembelajaran untuk Mengembangkan HOTS </vt:lpstr>
      <vt:lpstr>TRANSFER</vt:lpstr>
      <vt:lpstr>BERPIKIR KRITIS</vt:lpstr>
      <vt:lpstr>PEMECAHAN MASALAH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DI ERA 5.0</dc:title>
  <dc:creator>Asus</dc:creator>
  <cp:lastModifiedBy>Asus</cp:lastModifiedBy>
  <cp:revision>16</cp:revision>
  <dcterms:created xsi:type="dcterms:W3CDTF">2021-11-06T04:17:15Z</dcterms:created>
  <dcterms:modified xsi:type="dcterms:W3CDTF">2021-11-22T03:02:45Z</dcterms:modified>
</cp:coreProperties>
</file>