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1BBD0-7354-4D5E-951A-6879F53B37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6B2C69-381C-4114-9DB9-14C63D2B64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70495C-8EDF-43AA-8A49-16A284579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F6DF0-9BE0-4C4E-B2F6-229FB086D598}" type="datetimeFigureOut">
              <a:rPr lang="en-US" smtClean="0"/>
              <a:t>9/28/2025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92AE83-55E3-4411-9AE5-B15456EC9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75EE2B-F808-4A6C-B20B-DE9D7F08F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C67F4-EED3-4F5C-9CD5-3494F7471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004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73725-DA7C-42B9-9906-B81AC2535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3ECE0-0838-4AE8-9946-FD9D410613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AFCA72-C084-4E7F-A37D-8FB1473DB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F6DF0-9BE0-4C4E-B2F6-229FB086D598}" type="datetimeFigureOut">
              <a:rPr lang="en-US" smtClean="0"/>
              <a:t>9/28/2025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F955C4-BA56-42F0-9009-90189E561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EBDC51-B4AA-46CD-9417-3A279C591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C67F4-EED3-4F5C-9CD5-3494F7471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631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11CF2-0ECF-4E5C-91B4-58BA9C756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D7C64C-3831-4A26-8143-E99AD10C77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9288CA-57BA-44A1-8149-7A398757F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F6DF0-9BE0-4C4E-B2F6-229FB086D598}" type="datetimeFigureOut">
              <a:rPr lang="en-US" smtClean="0"/>
              <a:t>9/28/2025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541F83-7ABB-405C-BDE4-52CA7BA4D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828878-C179-4B86-A6D1-5802513E5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C67F4-EED3-4F5C-9CD5-3494F7471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235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66DAB-493F-45CB-BBAF-42068B492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633D57-F018-4CCB-AC7B-3052A9B379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B32A9E-6901-40B2-9766-BC4832119A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60A798-82E9-43E5-AC82-FD291A8BC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F6DF0-9BE0-4C4E-B2F6-229FB086D598}" type="datetimeFigureOut">
              <a:rPr lang="en-US" smtClean="0"/>
              <a:t>9/28/2025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1D4730-2E4B-4620-8033-6BD6E9B86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7B9B83-0CC9-4FDE-897E-1C55C7D7B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C67F4-EED3-4F5C-9CD5-3494F7471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969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E7072-2B02-413B-8553-E4A73F8A7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97F854-5D25-48F3-B14F-195A86BD80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6A30D8-2E49-43D0-8B94-2C310FF6B3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8ED944-C230-4C85-90D7-F5D4679DC1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E885EE-8B7E-4CB2-BC7E-A76F53B832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8D155D-40AC-44DA-94CB-4A5979EE8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F6DF0-9BE0-4C4E-B2F6-229FB086D598}" type="datetimeFigureOut">
              <a:rPr lang="en-US" smtClean="0"/>
              <a:t>9/28/2025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1A41735-2CFA-4D1E-8D17-755A630B5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6412BC-80D9-453A-8708-E265BE3CF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C67F4-EED3-4F5C-9CD5-3494F7471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281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451B0-3FDF-4742-9665-D980B6E92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453BDA-4291-4970-A7BC-9EA352277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F6DF0-9BE0-4C4E-B2F6-229FB086D598}" type="datetimeFigureOut">
              <a:rPr lang="en-US" smtClean="0"/>
              <a:t>9/28/2025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8B6D02-FE66-4EE5-84EE-3F01BF4D4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58565C-EB24-4ED2-8955-640F07C8F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C67F4-EED3-4F5C-9CD5-3494F7471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665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A40885-25A3-4C99-BB52-B2EEEB27A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F6DF0-9BE0-4C4E-B2F6-229FB086D598}" type="datetimeFigureOut">
              <a:rPr lang="en-US" smtClean="0"/>
              <a:t>9/28/2025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5E52D1-C533-46E6-8594-26DFA654E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63041A-D6B6-49B7-97B6-BFA1B75EF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C67F4-EED3-4F5C-9CD5-3494F7471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668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2AD67-78D5-46A5-851F-851951DD2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B6B868-473A-4962-9FA4-27AFCD846E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D57AA9-0570-47AF-8E38-D2D85C3BEE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FE811B-9FC1-4AA7-BBDD-D5560F466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F6DF0-9BE0-4C4E-B2F6-229FB086D598}" type="datetimeFigureOut">
              <a:rPr lang="en-US" smtClean="0"/>
              <a:t>9/28/2025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A98AFE-3045-49E4-970B-ACEFEF169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2CE2AF-3A30-47F2-ABC4-3F41B079E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C67F4-EED3-4F5C-9CD5-3494F7471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052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3A695-D7DC-48C4-A46D-0D4E46C8D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F5D6CF-4B38-4BEF-87E2-5AD2EB3D10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4A5FF0-B2FC-423D-B81D-6F81907413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ACA184-A84C-41C6-84E9-30CA7156B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F6DF0-9BE0-4C4E-B2F6-229FB086D598}" type="datetimeFigureOut">
              <a:rPr lang="en-US" smtClean="0"/>
              <a:t>9/28/2025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3C6203-1E70-45E3-AF04-2AF795740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5C04BF-6C6A-4C1B-AFFE-32367AC1C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C67F4-EED3-4F5C-9CD5-3494F7471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344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C74D8-3122-40E7-9FBD-DE5364169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19299F-B719-4526-8DAD-9951926B95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2026D-A84D-448E-96B9-416141622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F6DF0-9BE0-4C4E-B2F6-229FB086D598}" type="datetimeFigureOut">
              <a:rPr lang="en-US" smtClean="0"/>
              <a:t>9/28/2025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7A0DCB-571A-4C40-96F2-00F55F6FF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984F8C-5DAA-444C-B564-7C185DC1B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C67F4-EED3-4F5C-9CD5-3494F7471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500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1F6B2B5-009E-4EA0-9D06-C9C0579B6A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A01F12-BFEA-47B5-8267-DE6722DA5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CCC87B-C77C-42DF-A1CA-BDAA5291E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F6DF0-9BE0-4C4E-B2F6-229FB086D598}" type="datetimeFigureOut">
              <a:rPr lang="en-US" smtClean="0"/>
              <a:t>9/28/2025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D56C28-03A5-47C9-BED0-B97779A73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F8A90C-554D-4202-BA11-51A2FED6F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C67F4-EED3-4F5C-9CD5-3494F7471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366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BEB5FC-869E-4A48-BB46-0DA860F26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D7D246-BD17-4B17-9F5C-7F7AC3DA8C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E28365-A8BC-44F1-B25A-9D46F2C987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4F6DF0-9BE0-4C4E-B2F6-229FB086D598}" type="datetimeFigureOut">
              <a:rPr lang="en-US" smtClean="0"/>
              <a:t>9/28/2025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86FCF7-7DAE-4342-9CA1-926CB00FD9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4E02C0-E2FD-4862-B0E8-66B9A8796A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DC67F4-EED3-4F5C-9CD5-3494F7471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345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45F65-5909-42FC-8A4D-020FD10BD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1" y="634999"/>
            <a:ext cx="10600266" cy="382693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6600" b="1" dirty="0">
                <a:solidFill>
                  <a:schemeClr val="accent6"/>
                </a:solidFill>
              </a:rPr>
              <a:t>MASYARAKAT MEKKAH </a:t>
            </a:r>
            <a:br>
              <a:rPr lang="en-US" sz="6600" b="1" dirty="0">
                <a:solidFill>
                  <a:schemeClr val="accent6"/>
                </a:solidFill>
              </a:rPr>
            </a:br>
            <a:r>
              <a:rPr lang="en-US" sz="6600" b="1" dirty="0">
                <a:solidFill>
                  <a:schemeClr val="accent6"/>
                </a:solidFill>
              </a:rPr>
              <a:t>SEBELUM ISLAM</a:t>
            </a:r>
            <a:br>
              <a:rPr lang="en-US" b="1" dirty="0"/>
            </a:br>
            <a:r>
              <a:rPr lang="en-US" sz="4400" b="1" i="1" dirty="0">
                <a:solidFill>
                  <a:schemeClr val="accent6">
                    <a:lumMod val="50000"/>
                  </a:schemeClr>
                </a:solidFill>
              </a:rPr>
              <a:t>(</a:t>
            </a:r>
            <a:r>
              <a:rPr lang="en-US" sz="4400" b="1" i="1" dirty="0" err="1">
                <a:solidFill>
                  <a:schemeClr val="accent6">
                    <a:lumMod val="50000"/>
                  </a:schemeClr>
                </a:solidFill>
              </a:rPr>
              <a:t>Tradisi</a:t>
            </a:r>
            <a:r>
              <a:rPr lang="en-US" sz="4400" b="1" i="1" dirty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en-US" sz="4400" b="1" i="1" dirty="0" err="1">
                <a:solidFill>
                  <a:schemeClr val="accent6">
                    <a:lumMod val="50000"/>
                  </a:schemeClr>
                </a:solidFill>
              </a:rPr>
              <a:t>Sosial</a:t>
            </a:r>
            <a:r>
              <a:rPr lang="en-US" sz="4400" b="1" i="1" dirty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en-US" sz="4400" b="1" i="1" dirty="0" err="1">
                <a:solidFill>
                  <a:schemeClr val="accent6">
                    <a:lumMod val="50000"/>
                  </a:schemeClr>
                </a:solidFill>
              </a:rPr>
              <a:t>Ekonomi</a:t>
            </a:r>
            <a:r>
              <a:rPr lang="en-US" sz="4400" b="1" i="1" dirty="0">
                <a:solidFill>
                  <a:schemeClr val="accent6">
                    <a:lumMod val="50000"/>
                  </a:schemeClr>
                </a:solidFill>
              </a:rPr>
              <a:t>, dan </a:t>
            </a:r>
            <a:r>
              <a:rPr lang="en-US" sz="4400" b="1" i="1" dirty="0" err="1">
                <a:solidFill>
                  <a:schemeClr val="accent6">
                    <a:lumMod val="50000"/>
                  </a:schemeClr>
                </a:solidFill>
              </a:rPr>
              <a:t>Keagamaan</a:t>
            </a:r>
            <a:r>
              <a:rPr lang="en-US" sz="4400" b="1" i="1" dirty="0">
                <a:solidFill>
                  <a:schemeClr val="accent6">
                    <a:lumMod val="50000"/>
                  </a:schemeClr>
                </a:solidFill>
              </a:rPr>
              <a:t>)</a:t>
            </a:r>
            <a:br>
              <a:rPr lang="en-US" sz="4400" b="1" i="1" dirty="0">
                <a:solidFill>
                  <a:schemeClr val="accent6">
                    <a:lumMod val="50000"/>
                  </a:schemeClr>
                </a:solidFill>
              </a:rPr>
            </a:br>
            <a:endParaRPr lang="en-US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B6A3B9D-393C-4F82-BEB3-828A15A69720}"/>
              </a:ext>
            </a:extLst>
          </p:cNvPr>
          <p:cNvSpPr txBox="1">
            <a:spLocks/>
          </p:cNvSpPr>
          <p:nvPr/>
        </p:nvSpPr>
        <p:spPr>
          <a:xfrm>
            <a:off x="914401" y="4673600"/>
            <a:ext cx="10600266" cy="1820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b="1" dirty="0"/>
            </a:br>
            <a:r>
              <a:rPr lang="en-US" sz="4400" b="1" i="1" dirty="0">
                <a:solidFill>
                  <a:schemeClr val="accent6">
                    <a:lumMod val="50000"/>
                  </a:schemeClr>
                </a:solidFill>
              </a:rPr>
              <a:t>Oleh: Muhammad Farid Wajdi</a:t>
            </a:r>
          </a:p>
          <a:p>
            <a:endParaRPr lang="en-US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56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BC8C83E-8E7F-44EA-B6BC-68A7E36DEEF7}"/>
              </a:ext>
            </a:extLst>
          </p:cNvPr>
          <p:cNvSpPr/>
          <p:nvPr/>
        </p:nvSpPr>
        <p:spPr>
          <a:xfrm>
            <a:off x="1278467" y="1409218"/>
            <a:ext cx="10363200" cy="526297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i="0" dirty="0" err="1">
                <a:solidFill>
                  <a:srgbClr val="0F172A"/>
                </a:solidFill>
                <a:effectLst/>
                <a:latin typeface="-apple-system"/>
              </a:rPr>
              <a:t>Latar</a:t>
            </a:r>
            <a:r>
              <a:rPr lang="en-US" sz="2800" i="0" dirty="0">
                <a:solidFill>
                  <a:srgbClr val="0F172A"/>
                </a:solidFill>
                <a:effectLst/>
                <a:latin typeface="-apple-system"/>
              </a:rPr>
              <a:t> </a:t>
            </a:r>
            <a:r>
              <a:rPr lang="en-US" sz="2800" i="0" dirty="0" err="1">
                <a:solidFill>
                  <a:srgbClr val="0F172A"/>
                </a:solidFill>
                <a:effectLst/>
                <a:latin typeface="-apple-system"/>
              </a:rPr>
              <a:t>Belakang</a:t>
            </a:r>
            <a:endParaRPr lang="en-US" sz="2800" i="0" dirty="0">
              <a:solidFill>
                <a:srgbClr val="0F172A"/>
              </a:solidFill>
              <a:effectLst/>
              <a:latin typeface="-apple-system"/>
            </a:endParaRPr>
          </a:p>
          <a:p>
            <a:pPr algn="ctr"/>
            <a:endParaRPr lang="en-US" sz="2800" i="0" dirty="0">
              <a:solidFill>
                <a:srgbClr val="0F172A"/>
              </a:solidFill>
              <a:effectLst/>
              <a:latin typeface="-apple-system"/>
            </a:endParaRPr>
          </a:p>
          <a:p>
            <a:pPr algn="ctr">
              <a:buFont typeface="Arial" panose="020B0604020202020204" pitchFamily="34" charset="0"/>
              <a:buChar char="•"/>
            </a:pPr>
            <a:r>
              <a:rPr lang="en-US" sz="2800" i="0" dirty="0" err="1">
                <a:solidFill>
                  <a:srgbClr val="0F172A"/>
                </a:solidFill>
                <a:effectLst/>
                <a:latin typeface="-apple-system"/>
              </a:rPr>
              <a:t>Mekkah</a:t>
            </a:r>
            <a:r>
              <a:rPr lang="en-US" sz="2800" i="0" dirty="0">
                <a:solidFill>
                  <a:srgbClr val="0F172A"/>
                </a:solidFill>
                <a:effectLst/>
                <a:latin typeface="-apple-system"/>
              </a:rPr>
              <a:t> </a:t>
            </a:r>
            <a:r>
              <a:rPr lang="en-US" sz="2800" i="0" dirty="0" err="1">
                <a:solidFill>
                  <a:srgbClr val="0F172A"/>
                </a:solidFill>
                <a:effectLst/>
                <a:latin typeface="-apple-system"/>
              </a:rPr>
              <a:t>sebagai</a:t>
            </a:r>
            <a:r>
              <a:rPr lang="en-US" sz="2800" i="0" dirty="0">
                <a:solidFill>
                  <a:srgbClr val="0F172A"/>
                </a:solidFill>
                <a:effectLst/>
                <a:latin typeface="-apple-system"/>
              </a:rPr>
              <a:t> </a:t>
            </a:r>
            <a:r>
              <a:rPr lang="en-US" sz="2800" i="0" dirty="0" err="1">
                <a:solidFill>
                  <a:srgbClr val="0F172A"/>
                </a:solidFill>
                <a:effectLst/>
                <a:latin typeface="-apple-system"/>
              </a:rPr>
              <a:t>pusat</a:t>
            </a:r>
            <a:r>
              <a:rPr lang="en-US" sz="2800" i="0" dirty="0">
                <a:solidFill>
                  <a:srgbClr val="0F172A"/>
                </a:solidFill>
                <a:effectLst/>
                <a:latin typeface="-apple-system"/>
              </a:rPr>
              <a:t> </a:t>
            </a:r>
            <a:r>
              <a:rPr lang="en-US" sz="2800" i="0" dirty="0" err="1">
                <a:solidFill>
                  <a:srgbClr val="0F172A"/>
                </a:solidFill>
                <a:effectLst/>
                <a:latin typeface="-apple-system"/>
              </a:rPr>
              <a:t>perdagangan</a:t>
            </a:r>
            <a:r>
              <a:rPr lang="en-US" sz="2800" i="0" dirty="0">
                <a:solidFill>
                  <a:srgbClr val="0F172A"/>
                </a:solidFill>
                <a:effectLst/>
                <a:latin typeface="-apple-system"/>
              </a:rPr>
              <a:t> dan </a:t>
            </a:r>
            <a:r>
              <a:rPr lang="en-US" sz="2800" i="0" dirty="0" err="1">
                <a:solidFill>
                  <a:srgbClr val="0F172A"/>
                </a:solidFill>
                <a:effectLst/>
                <a:latin typeface="-apple-system"/>
              </a:rPr>
              <a:t>peribadatan</a:t>
            </a:r>
            <a:r>
              <a:rPr lang="en-US" sz="2800" i="0" dirty="0">
                <a:solidFill>
                  <a:srgbClr val="0F172A"/>
                </a:solidFill>
                <a:effectLst/>
                <a:latin typeface="-apple-system"/>
              </a:rPr>
              <a:t> Arab.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en-US" sz="2800" i="0" dirty="0" err="1">
                <a:solidFill>
                  <a:srgbClr val="0F172A"/>
                </a:solidFill>
                <a:effectLst/>
                <a:latin typeface="-apple-system"/>
              </a:rPr>
              <a:t>Ka‘bah</a:t>
            </a:r>
            <a:r>
              <a:rPr lang="en-US" sz="2800" i="0" dirty="0">
                <a:solidFill>
                  <a:srgbClr val="0F172A"/>
                </a:solidFill>
                <a:effectLst/>
                <a:latin typeface="-apple-system"/>
              </a:rPr>
              <a:t> </a:t>
            </a:r>
            <a:r>
              <a:rPr lang="en-US" sz="2800" i="0" dirty="0" err="1">
                <a:solidFill>
                  <a:srgbClr val="0F172A"/>
                </a:solidFill>
                <a:effectLst/>
                <a:latin typeface="-apple-system"/>
              </a:rPr>
              <a:t>dikenal</a:t>
            </a:r>
            <a:r>
              <a:rPr lang="en-US" sz="2800" i="0" dirty="0">
                <a:solidFill>
                  <a:srgbClr val="0F172A"/>
                </a:solidFill>
                <a:effectLst/>
                <a:latin typeface="-apple-system"/>
              </a:rPr>
              <a:t> </a:t>
            </a:r>
            <a:r>
              <a:rPr lang="en-US" sz="2800" i="0" dirty="0" err="1">
                <a:solidFill>
                  <a:srgbClr val="0F172A"/>
                </a:solidFill>
                <a:effectLst/>
                <a:latin typeface="-apple-system"/>
              </a:rPr>
              <a:t>sebagai</a:t>
            </a:r>
            <a:r>
              <a:rPr lang="en-US" sz="2800" i="0" dirty="0">
                <a:solidFill>
                  <a:srgbClr val="0F172A"/>
                </a:solidFill>
                <a:effectLst/>
                <a:latin typeface="-apple-system"/>
              </a:rPr>
              <a:t> </a:t>
            </a:r>
            <a:r>
              <a:rPr lang="en-US" sz="2800" i="0" dirty="0" err="1">
                <a:solidFill>
                  <a:srgbClr val="0F172A"/>
                </a:solidFill>
                <a:effectLst/>
                <a:latin typeface="-apple-system"/>
              </a:rPr>
              <a:t>tempat</a:t>
            </a:r>
            <a:r>
              <a:rPr lang="en-US" sz="2800" i="0" dirty="0">
                <a:solidFill>
                  <a:srgbClr val="0F172A"/>
                </a:solidFill>
                <a:effectLst/>
                <a:latin typeface="-apple-system"/>
              </a:rPr>
              <a:t> </a:t>
            </a:r>
            <a:r>
              <a:rPr lang="en-US" sz="2800" i="0" dirty="0" err="1">
                <a:solidFill>
                  <a:srgbClr val="0F172A"/>
                </a:solidFill>
                <a:effectLst/>
                <a:latin typeface="-apple-system"/>
              </a:rPr>
              <a:t>suci</a:t>
            </a:r>
            <a:r>
              <a:rPr lang="en-US" sz="2800" i="0" dirty="0">
                <a:solidFill>
                  <a:srgbClr val="0F172A"/>
                </a:solidFill>
                <a:effectLst/>
                <a:latin typeface="-apple-system"/>
              </a:rPr>
              <a:t>, </a:t>
            </a:r>
            <a:r>
              <a:rPr lang="en-US" sz="2800" i="0" dirty="0" err="1">
                <a:solidFill>
                  <a:srgbClr val="0F172A"/>
                </a:solidFill>
                <a:effectLst/>
                <a:latin typeface="-apple-system"/>
              </a:rPr>
              <a:t>namun</a:t>
            </a:r>
            <a:r>
              <a:rPr lang="en-US" sz="2800" i="0" dirty="0">
                <a:solidFill>
                  <a:srgbClr val="0F172A"/>
                </a:solidFill>
                <a:effectLst/>
                <a:latin typeface="-apple-system"/>
              </a:rPr>
              <a:t> </a:t>
            </a:r>
            <a:r>
              <a:rPr lang="en-US" sz="2800" i="0" dirty="0" err="1">
                <a:solidFill>
                  <a:srgbClr val="0F172A"/>
                </a:solidFill>
                <a:effectLst/>
                <a:latin typeface="-apple-system"/>
              </a:rPr>
              <a:t>dipenuhi</a:t>
            </a:r>
            <a:r>
              <a:rPr lang="en-US" sz="2800" i="0" dirty="0">
                <a:solidFill>
                  <a:srgbClr val="0F172A"/>
                </a:solidFill>
                <a:effectLst/>
                <a:latin typeface="-apple-system"/>
              </a:rPr>
              <a:t> </a:t>
            </a:r>
            <a:r>
              <a:rPr lang="en-US" sz="2800" i="0" dirty="0" err="1">
                <a:solidFill>
                  <a:srgbClr val="0F172A"/>
                </a:solidFill>
                <a:effectLst/>
                <a:latin typeface="-apple-system"/>
              </a:rPr>
              <a:t>berhala</a:t>
            </a:r>
            <a:r>
              <a:rPr lang="en-US" sz="2800" i="0" dirty="0">
                <a:solidFill>
                  <a:srgbClr val="0F172A"/>
                </a:solidFill>
                <a:effectLst/>
                <a:latin typeface="-apple-system"/>
              </a:rPr>
              <a:t>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en-US" sz="2800" i="0" dirty="0" err="1">
                <a:solidFill>
                  <a:srgbClr val="0F172A"/>
                </a:solidFill>
                <a:effectLst/>
                <a:latin typeface="-apple-system"/>
              </a:rPr>
              <a:t>Kehidupan</a:t>
            </a:r>
            <a:r>
              <a:rPr lang="en-US" sz="2800" i="0" dirty="0">
                <a:solidFill>
                  <a:srgbClr val="0F172A"/>
                </a:solidFill>
                <a:effectLst/>
                <a:latin typeface="-apple-system"/>
              </a:rPr>
              <a:t> </a:t>
            </a:r>
            <a:r>
              <a:rPr lang="en-US" sz="2800" i="0" dirty="0" err="1">
                <a:solidFill>
                  <a:srgbClr val="0F172A"/>
                </a:solidFill>
                <a:effectLst/>
                <a:latin typeface="-apple-system"/>
              </a:rPr>
              <a:t>masyarakat</a:t>
            </a:r>
            <a:r>
              <a:rPr lang="en-US" sz="2800" i="0" dirty="0">
                <a:solidFill>
                  <a:srgbClr val="0F172A"/>
                </a:solidFill>
                <a:effectLst/>
                <a:latin typeface="-apple-system"/>
              </a:rPr>
              <a:t> </a:t>
            </a:r>
            <a:r>
              <a:rPr lang="en-US" sz="2800" i="0" dirty="0" err="1">
                <a:solidFill>
                  <a:srgbClr val="0F172A"/>
                </a:solidFill>
                <a:effectLst/>
                <a:latin typeface="-apple-system"/>
              </a:rPr>
              <a:t>ditandai</a:t>
            </a:r>
            <a:r>
              <a:rPr lang="en-US" sz="2800" i="0" dirty="0">
                <a:solidFill>
                  <a:srgbClr val="0F172A"/>
                </a:solidFill>
                <a:effectLst/>
                <a:latin typeface="-apple-system"/>
              </a:rPr>
              <a:t> </a:t>
            </a:r>
            <a:r>
              <a:rPr lang="en-US" sz="2800" i="0" dirty="0" err="1">
                <a:solidFill>
                  <a:srgbClr val="0F172A"/>
                </a:solidFill>
                <a:effectLst/>
                <a:latin typeface="-apple-system"/>
              </a:rPr>
              <a:t>tradisi</a:t>
            </a:r>
            <a:r>
              <a:rPr lang="en-US" sz="2800" i="0" dirty="0">
                <a:solidFill>
                  <a:srgbClr val="0F172A"/>
                </a:solidFill>
                <a:effectLst/>
                <a:latin typeface="-apple-system"/>
              </a:rPr>
              <a:t> </a:t>
            </a:r>
            <a:r>
              <a:rPr lang="en-US" sz="2800" i="0" dirty="0" err="1">
                <a:solidFill>
                  <a:srgbClr val="0F172A"/>
                </a:solidFill>
                <a:effectLst/>
                <a:latin typeface="-apple-system"/>
              </a:rPr>
              <a:t>Jahiliyah</a:t>
            </a:r>
            <a:r>
              <a:rPr lang="en-US" sz="2800" i="0" dirty="0">
                <a:solidFill>
                  <a:srgbClr val="0F172A"/>
                </a:solidFill>
                <a:effectLst/>
                <a:latin typeface="-apple-system"/>
              </a:rPr>
              <a:t>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en-US" sz="2800" i="0" dirty="0">
              <a:solidFill>
                <a:srgbClr val="0F172A"/>
              </a:solidFill>
              <a:effectLst/>
              <a:latin typeface="-apple-system"/>
            </a:endParaRPr>
          </a:p>
          <a:p>
            <a:pPr algn="ctr"/>
            <a:r>
              <a:rPr lang="en-US" sz="2800" b="1" i="0" dirty="0" err="1">
                <a:solidFill>
                  <a:srgbClr val="0F172A"/>
                </a:solidFill>
                <a:effectLst/>
                <a:latin typeface="-apple-system"/>
              </a:rPr>
              <a:t>Konsep</a:t>
            </a:r>
            <a:r>
              <a:rPr lang="en-US" sz="2800" b="1" i="0" dirty="0">
                <a:solidFill>
                  <a:srgbClr val="0F172A"/>
                </a:solidFill>
                <a:effectLst/>
                <a:latin typeface="-apple-system"/>
              </a:rPr>
              <a:t> </a:t>
            </a:r>
            <a:r>
              <a:rPr lang="en-US" sz="2800" b="1" i="0" dirty="0" err="1">
                <a:solidFill>
                  <a:srgbClr val="0F172A"/>
                </a:solidFill>
                <a:effectLst/>
                <a:latin typeface="-apple-system"/>
              </a:rPr>
              <a:t>Jahiliyah</a:t>
            </a:r>
            <a:endParaRPr lang="en-US" sz="2800" b="1" i="0" dirty="0">
              <a:solidFill>
                <a:srgbClr val="0F172A"/>
              </a:solidFill>
              <a:effectLst/>
              <a:latin typeface="-apple-system"/>
            </a:endParaRPr>
          </a:p>
          <a:p>
            <a:pPr algn="ctr">
              <a:buFont typeface="Arial" panose="020B0604020202020204" pitchFamily="34" charset="0"/>
              <a:buChar char="•"/>
            </a:pPr>
            <a:r>
              <a:rPr lang="en-US" sz="2800" b="0" i="0" dirty="0" err="1">
                <a:solidFill>
                  <a:srgbClr val="0F172A"/>
                </a:solidFill>
                <a:effectLst/>
                <a:latin typeface="-apple-system"/>
              </a:rPr>
              <a:t>Syirik</a:t>
            </a:r>
            <a:r>
              <a:rPr lang="en-US" sz="2800" b="0" i="0" dirty="0">
                <a:solidFill>
                  <a:srgbClr val="0F172A"/>
                </a:solidFill>
                <a:effectLst/>
                <a:latin typeface="-apple-system"/>
              </a:rPr>
              <a:t> dan </a:t>
            </a:r>
            <a:r>
              <a:rPr lang="en-US" sz="2800" b="0" i="0" dirty="0" err="1">
                <a:solidFill>
                  <a:srgbClr val="0F172A"/>
                </a:solidFill>
                <a:effectLst/>
                <a:latin typeface="-apple-system"/>
              </a:rPr>
              <a:t>penyembahan</a:t>
            </a:r>
            <a:r>
              <a:rPr lang="en-US" sz="2800" b="0" i="0" dirty="0">
                <a:solidFill>
                  <a:srgbClr val="0F172A"/>
                </a:solidFill>
                <a:effectLst/>
                <a:latin typeface="-apple-system"/>
              </a:rPr>
              <a:t> </a:t>
            </a:r>
            <a:r>
              <a:rPr lang="en-US" sz="2800" b="0" i="0" dirty="0" err="1">
                <a:solidFill>
                  <a:srgbClr val="0F172A"/>
                </a:solidFill>
                <a:effectLst/>
                <a:latin typeface="-apple-system"/>
              </a:rPr>
              <a:t>berhala</a:t>
            </a:r>
            <a:r>
              <a:rPr lang="en-US" sz="2800" b="0" i="0" dirty="0">
                <a:solidFill>
                  <a:srgbClr val="0F172A"/>
                </a:solidFill>
                <a:effectLst/>
                <a:latin typeface="-apple-system"/>
              </a:rPr>
              <a:t>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en-US" sz="2800" b="0" i="0" dirty="0" err="1">
                <a:solidFill>
                  <a:srgbClr val="0F172A"/>
                </a:solidFill>
                <a:effectLst/>
                <a:latin typeface="-apple-system"/>
              </a:rPr>
              <a:t>Fanatisme</a:t>
            </a:r>
            <a:r>
              <a:rPr lang="en-US" sz="2800" b="0" i="0" dirty="0">
                <a:solidFill>
                  <a:srgbClr val="0F172A"/>
                </a:solidFill>
                <a:effectLst/>
                <a:latin typeface="-apple-system"/>
              </a:rPr>
              <a:t> </a:t>
            </a:r>
            <a:r>
              <a:rPr lang="en-US" sz="2800" b="0" i="0" dirty="0" err="1">
                <a:solidFill>
                  <a:srgbClr val="0F172A"/>
                </a:solidFill>
                <a:effectLst/>
                <a:latin typeface="-apple-system"/>
              </a:rPr>
              <a:t>kabilah</a:t>
            </a:r>
            <a:r>
              <a:rPr lang="en-US" sz="2800" b="0" i="0" dirty="0">
                <a:solidFill>
                  <a:srgbClr val="0F172A"/>
                </a:solidFill>
                <a:effectLst/>
                <a:latin typeface="-apple-system"/>
              </a:rPr>
              <a:t>/</a:t>
            </a:r>
            <a:r>
              <a:rPr lang="en-US" sz="2800" b="0" i="0" dirty="0" err="1">
                <a:solidFill>
                  <a:srgbClr val="0F172A"/>
                </a:solidFill>
                <a:effectLst/>
                <a:latin typeface="-apple-system"/>
              </a:rPr>
              <a:t>tribalisme</a:t>
            </a:r>
            <a:r>
              <a:rPr lang="en-US" sz="2800" b="0" i="0" dirty="0">
                <a:solidFill>
                  <a:srgbClr val="0F172A"/>
                </a:solidFill>
                <a:effectLst/>
                <a:latin typeface="-apple-system"/>
              </a:rPr>
              <a:t>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en-US" sz="2800" b="0" i="0" dirty="0" err="1">
                <a:solidFill>
                  <a:srgbClr val="0F172A"/>
                </a:solidFill>
                <a:effectLst/>
                <a:latin typeface="-apple-system"/>
              </a:rPr>
              <a:t>Kesenjangan</a:t>
            </a:r>
            <a:r>
              <a:rPr lang="en-US" sz="2800" b="0" i="0" dirty="0">
                <a:solidFill>
                  <a:srgbClr val="0F172A"/>
                </a:solidFill>
                <a:effectLst/>
                <a:latin typeface="-apple-system"/>
              </a:rPr>
              <a:t> </a:t>
            </a:r>
            <a:r>
              <a:rPr lang="en-US" sz="2800" b="0" i="0" dirty="0" err="1">
                <a:solidFill>
                  <a:srgbClr val="0F172A"/>
                </a:solidFill>
                <a:effectLst/>
                <a:latin typeface="-apple-system"/>
              </a:rPr>
              <a:t>sosial</a:t>
            </a:r>
            <a:r>
              <a:rPr lang="en-US" sz="2800" b="0" i="0" dirty="0">
                <a:solidFill>
                  <a:srgbClr val="0F172A"/>
                </a:solidFill>
                <a:effectLst/>
                <a:latin typeface="-apple-system"/>
              </a:rPr>
              <a:t>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en-US" sz="2800" b="0" i="0" dirty="0" err="1">
                <a:solidFill>
                  <a:srgbClr val="0F172A"/>
                </a:solidFill>
                <a:effectLst/>
                <a:latin typeface="-apple-system"/>
              </a:rPr>
              <a:t>Tradisi</a:t>
            </a:r>
            <a:r>
              <a:rPr lang="en-US" sz="2800" b="0" i="0" dirty="0">
                <a:solidFill>
                  <a:srgbClr val="0F172A"/>
                </a:solidFill>
                <a:effectLst/>
                <a:latin typeface="-apple-system"/>
              </a:rPr>
              <a:t> </a:t>
            </a:r>
            <a:r>
              <a:rPr lang="en-US" sz="2800" b="0" i="0" dirty="0" err="1">
                <a:solidFill>
                  <a:srgbClr val="0F172A"/>
                </a:solidFill>
                <a:effectLst/>
                <a:latin typeface="-apple-system"/>
              </a:rPr>
              <a:t>tidak</a:t>
            </a:r>
            <a:r>
              <a:rPr lang="en-US" sz="2800" b="0" i="0" dirty="0">
                <a:solidFill>
                  <a:srgbClr val="0F172A"/>
                </a:solidFill>
                <a:effectLst/>
                <a:latin typeface="-apple-system"/>
              </a:rPr>
              <a:t> </a:t>
            </a:r>
            <a:r>
              <a:rPr lang="en-US" sz="2800" b="0" i="0" dirty="0" err="1">
                <a:solidFill>
                  <a:srgbClr val="0F172A"/>
                </a:solidFill>
                <a:effectLst/>
                <a:latin typeface="-apple-system"/>
              </a:rPr>
              <a:t>manusiawi</a:t>
            </a:r>
            <a:r>
              <a:rPr lang="en-US" sz="2800" b="0" i="0" dirty="0">
                <a:solidFill>
                  <a:srgbClr val="0F172A"/>
                </a:solidFill>
                <a:effectLst/>
                <a:latin typeface="-apple-system"/>
              </a:rPr>
              <a:t> (</a:t>
            </a:r>
            <a:r>
              <a:rPr lang="en-US" sz="2800" b="0" i="0" dirty="0" err="1">
                <a:solidFill>
                  <a:srgbClr val="0F172A"/>
                </a:solidFill>
                <a:effectLst/>
                <a:latin typeface="-apple-system"/>
              </a:rPr>
              <a:t>penguburan</a:t>
            </a:r>
            <a:r>
              <a:rPr lang="en-US" sz="2800" b="0" i="0" dirty="0">
                <a:solidFill>
                  <a:srgbClr val="0F172A"/>
                </a:solidFill>
                <a:effectLst/>
                <a:latin typeface="-apple-system"/>
              </a:rPr>
              <a:t> </a:t>
            </a:r>
            <a:r>
              <a:rPr lang="en-US" sz="2800" b="0" i="0" dirty="0" err="1">
                <a:solidFill>
                  <a:srgbClr val="0F172A"/>
                </a:solidFill>
                <a:effectLst/>
                <a:latin typeface="-apple-system"/>
              </a:rPr>
              <a:t>bayi</a:t>
            </a:r>
            <a:r>
              <a:rPr lang="en-US" sz="2800" b="0" i="0" dirty="0">
                <a:solidFill>
                  <a:srgbClr val="0F172A"/>
                </a:solidFill>
                <a:effectLst/>
                <a:latin typeface="-apple-system"/>
              </a:rPr>
              <a:t> </a:t>
            </a:r>
            <a:r>
              <a:rPr lang="en-US" sz="2800" b="0" i="0" dirty="0" err="1">
                <a:solidFill>
                  <a:srgbClr val="0F172A"/>
                </a:solidFill>
                <a:effectLst/>
                <a:latin typeface="-apple-system"/>
              </a:rPr>
              <a:t>perempuan</a:t>
            </a:r>
            <a:r>
              <a:rPr lang="en-US" sz="2800" b="0" i="0" dirty="0">
                <a:solidFill>
                  <a:srgbClr val="0F172A"/>
                </a:solidFill>
                <a:effectLst/>
                <a:latin typeface="-apple-system"/>
              </a:rPr>
              <a:t>).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en-US" sz="2800" i="0" dirty="0">
              <a:solidFill>
                <a:srgbClr val="0F172A"/>
              </a:solidFill>
              <a:effectLst/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668959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BC8C83E-8E7F-44EA-B6BC-68A7E36DEEF7}"/>
              </a:ext>
            </a:extLst>
          </p:cNvPr>
          <p:cNvSpPr/>
          <p:nvPr/>
        </p:nvSpPr>
        <p:spPr>
          <a:xfrm>
            <a:off x="889000" y="1231418"/>
            <a:ext cx="10659533" cy="452431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1" i="0" dirty="0" err="1">
                <a:solidFill>
                  <a:srgbClr val="0F172A"/>
                </a:solidFill>
                <a:effectLst/>
                <a:latin typeface="-apple-system"/>
              </a:rPr>
              <a:t>Struktur</a:t>
            </a:r>
            <a:r>
              <a:rPr lang="en-US" sz="2400" b="1" i="0" dirty="0">
                <a:solidFill>
                  <a:srgbClr val="0F172A"/>
                </a:solidFill>
                <a:effectLst/>
                <a:latin typeface="-apple-system"/>
              </a:rPr>
              <a:t> </a:t>
            </a:r>
            <a:r>
              <a:rPr lang="en-US" sz="2400" b="1" i="0" dirty="0" err="1">
                <a:solidFill>
                  <a:srgbClr val="0F172A"/>
                </a:solidFill>
                <a:effectLst/>
                <a:latin typeface="-apple-system"/>
              </a:rPr>
              <a:t>Sosial</a:t>
            </a:r>
            <a:endParaRPr lang="en-US" sz="2400" b="1" i="0" dirty="0">
              <a:solidFill>
                <a:srgbClr val="0F172A"/>
              </a:solidFill>
              <a:effectLst/>
              <a:latin typeface="-apple-system"/>
            </a:endParaRPr>
          </a:p>
          <a:p>
            <a:pPr algn="ctr"/>
            <a:endParaRPr lang="en-US" sz="2400" b="1" i="0" dirty="0">
              <a:solidFill>
                <a:srgbClr val="0F172A"/>
              </a:solidFill>
              <a:effectLst/>
              <a:latin typeface="-apple-system"/>
            </a:endParaRPr>
          </a:p>
          <a:p>
            <a:pPr algn="ctr">
              <a:buFont typeface="Arial" panose="020B0604020202020204" pitchFamily="34" charset="0"/>
              <a:buChar char="•"/>
            </a:pPr>
            <a:r>
              <a:rPr lang="en-US" sz="2400" b="0" i="0" dirty="0" err="1">
                <a:solidFill>
                  <a:srgbClr val="0F172A"/>
                </a:solidFill>
                <a:effectLst/>
                <a:latin typeface="-apple-system"/>
              </a:rPr>
              <a:t>Loyalitas</a:t>
            </a:r>
            <a:r>
              <a:rPr lang="en-US" sz="2400" b="0" i="0" dirty="0">
                <a:solidFill>
                  <a:srgbClr val="0F172A"/>
                </a:solidFill>
                <a:effectLst/>
                <a:latin typeface="-apple-system"/>
              </a:rPr>
              <a:t> </a:t>
            </a:r>
            <a:r>
              <a:rPr lang="en-US" sz="2400" b="0" i="0" dirty="0" err="1">
                <a:solidFill>
                  <a:srgbClr val="0F172A"/>
                </a:solidFill>
                <a:effectLst/>
                <a:latin typeface="-apple-system"/>
              </a:rPr>
              <a:t>utama</a:t>
            </a:r>
            <a:r>
              <a:rPr lang="en-US" sz="2400" b="0" i="0" dirty="0">
                <a:solidFill>
                  <a:srgbClr val="0F172A"/>
                </a:solidFill>
                <a:effectLst/>
                <a:latin typeface="-apple-system"/>
              </a:rPr>
              <a:t> pada </a:t>
            </a:r>
            <a:r>
              <a:rPr lang="en-US" sz="2400" b="0" i="0" dirty="0" err="1">
                <a:solidFill>
                  <a:srgbClr val="0F172A"/>
                </a:solidFill>
                <a:effectLst/>
                <a:latin typeface="-apple-system"/>
              </a:rPr>
              <a:t>suku</a:t>
            </a:r>
            <a:r>
              <a:rPr lang="en-US" sz="2400" b="0" i="0" dirty="0">
                <a:solidFill>
                  <a:srgbClr val="0F172A"/>
                </a:solidFill>
                <a:effectLst/>
                <a:latin typeface="-apple-system"/>
              </a:rPr>
              <a:t> (</a:t>
            </a:r>
            <a:r>
              <a:rPr lang="en-US" sz="2400" b="0" i="0" dirty="0" err="1">
                <a:solidFill>
                  <a:srgbClr val="0F172A"/>
                </a:solidFill>
                <a:effectLst/>
                <a:latin typeface="-apple-system"/>
              </a:rPr>
              <a:t>kabilah</a:t>
            </a:r>
            <a:r>
              <a:rPr lang="en-US" sz="2400" b="0" i="0" dirty="0">
                <a:solidFill>
                  <a:srgbClr val="0F172A"/>
                </a:solidFill>
                <a:effectLst/>
                <a:latin typeface="-apple-system"/>
              </a:rPr>
              <a:t>).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en-US" sz="2400" b="0" i="0" dirty="0" err="1">
                <a:solidFill>
                  <a:srgbClr val="0F172A"/>
                </a:solidFill>
                <a:effectLst/>
                <a:latin typeface="-apple-system"/>
              </a:rPr>
              <a:t>Kasta</a:t>
            </a:r>
            <a:r>
              <a:rPr lang="en-US" sz="2400" b="0" i="0" dirty="0">
                <a:solidFill>
                  <a:srgbClr val="0F172A"/>
                </a:solidFill>
                <a:effectLst/>
                <a:latin typeface="-apple-system"/>
              </a:rPr>
              <a:t> </a:t>
            </a:r>
            <a:r>
              <a:rPr lang="en-US" sz="2400" b="0" i="0" dirty="0" err="1">
                <a:solidFill>
                  <a:srgbClr val="0F172A"/>
                </a:solidFill>
                <a:effectLst/>
                <a:latin typeface="-apple-system"/>
              </a:rPr>
              <a:t>sosial</a:t>
            </a:r>
            <a:r>
              <a:rPr lang="en-US" sz="2400" b="0" i="0" dirty="0">
                <a:solidFill>
                  <a:srgbClr val="0F172A"/>
                </a:solidFill>
                <a:effectLst/>
                <a:latin typeface="-apple-system"/>
              </a:rPr>
              <a:t>: </a:t>
            </a:r>
            <a:r>
              <a:rPr lang="en-US" sz="2400" b="0" i="0" dirty="0" err="1">
                <a:solidFill>
                  <a:srgbClr val="0F172A"/>
                </a:solidFill>
                <a:effectLst/>
                <a:latin typeface="-apple-system"/>
              </a:rPr>
              <a:t>Quraisy</a:t>
            </a:r>
            <a:r>
              <a:rPr lang="en-US" sz="2400" b="0" i="0" dirty="0">
                <a:solidFill>
                  <a:srgbClr val="0F172A"/>
                </a:solidFill>
                <a:effectLst/>
                <a:latin typeface="-apple-system"/>
              </a:rPr>
              <a:t> </a:t>
            </a:r>
            <a:r>
              <a:rPr lang="en-US" sz="2400" b="0" i="0" dirty="0" err="1">
                <a:solidFill>
                  <a:srgbClr val="0F172A"/>
                </a:solidFill>
                <a:effectLst/>
                <a:latin typeface="-apple-system"/>
              </a:rPr>
              <a:t>bangsawan</a:t>
            </a:r>
            <a:r>
              <a:rPr lang="en-US" sz="2400" b="0" i="0" dirty="0">
                <a:solidFill>
                  <a:srgbClr val="0F172A"/>
                </a:solidFill>
                <a:effectLst/>
                <a:latin typeface="-apple-system"/>
              </a:rPr>
              <a:t>, </a:t>
            </a:r>
            <a:r>
              <a:rPr lang="en-US" sz="2400" b="0" i="0" dirty="0" err="1">
                <a:solidFill>
                  <a:srgbClr val="0F172A"/>
                </a:solidFill>
                <a:effectLst/>
                <a:latin typeface="-apple-system"/>
              </a:rPr>
              <a:t>pedagang</a:t>
            </a:r>
            <a:r>
              <a:rPr lang="en-US" sz="2400" b="0" i="0" dirty="0">
                <a:solidFill>
                  <a:srgbClr val="0F172A"/>
                </a:solidFill>
                <a:effectLst/>
                <a:latin typeface="-apple-system"/>
              </a:rPr>
              <a:t>, </a:t>
            </a:r>
            <a:r>
              <a:rPr lang="en-US" sz="2400" b="0" i="0" dirty="0" err="1">
                <a:solidFill>
                  <a:srgbClr val="0F172A"/>
                </a:solidFill>
                <a:effectLst/>
                <a:latin typeface="-apple-system"/>
              </a:rPr>
              <a:t>budak</a:t>
            </a:r>
            <a:r>
              <a:rPr lang="en-US" sz="2400" b="0" i="0" dirty="0">
                <a:solidFill>
                  <a:srgbClr val="0F172A"/>
                </a:solidFill>
                <a:effectLst/>
                <a:latin typeface="-apple-system"/>
              </a:rPr>
              <a:t>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en-US" sz="2400" b="0" i="0" dirty="0" err="1">
                <a:solidFill>
                  <a:srgbClr val="0F172A"/>
                </a:solidFill>
                <a:effectLst/>
                <a:latin typeface="-apple-system"/>
              </a:rPr>
              <a:t>Kedudukan</a:t>
            </a:r>
            <a:r>
              <a:rPr lang="en-US" sz="2400" b="0" i="0" dirty="0">
                <a:solidFill>
                  <a:srgbClr val="0F172A"/>
                </a:solidFill>
                <a:effectLst/>
                <a:latin typeface="-apple-system"/>
              </a:rPr>
              <a:t> </a:t>
            </a:r>
            <a:r>
              <a:rPr lang="en-US" sz="2400" b="0" i="0" dirty="0" err="1">
                <a:solidFill>
                  <a:srgbClr val="0F172A"/>
                </a:solidFill>
                <a:effectLst/>
                <a:latin typeface="-apple-system"/>
              </a:rPr>
              <a:t>perempuan</a:t>
            </a:r>
            <a:r>
              <a:rPr lang="en-US" sz="2400" b="0" i="0" dirty="0">
                <a:solidFill>
                  <a:srgbClr val="0F172A"/>
                </a:solidFill>
                <a:effectLst/>
                <a:latin typeface="-apple-system"/>
              </a:rPr>
              <a:t> </a:t>
            </a:r>
            <a:r>
              <a:rPr lang="en-US" sz="2400" b="0" i="0" dirty="0" err="1">
                <a:solidFill>
                  <a:srgbClr val="0F172A"/>
                </a:solidFill>
                <a:effectLst/>
                <a:latin typeface="-apple-system"/>
              </a:rPr>
              <a:t>rendah</a:t>
            </a:r>
            <a:r>
              <a:rPr lang="en-US" sz="2400" b="0" i="0" dirty="0">
                <a:solidFill>
                  <a:srgbClr val="0F172A"/>
                </a:solidFill>
                <a:effectLst/>
                <a:latin typeface="-apple-system"/>
              </a:rPr>
              <a:t>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en-US" sz="2400" b="0" i="0" dirty="0">
              <a:solidFill>
                <a:srgbClr val="0F172A"/>
              </a:solidFill>
              <a:effectLst/>
              <a:latin typeface="-apple-system"/>
            </a:endParaRPr>
          </a:p>
          <a:p>
            <a:pPr algn="ctr"/>
            <a:r>
              <a:rPr lang="en-US" sz="2400" b="1" i="0" dirty="0" err="1">
                <a:solidFill>
                  <a:srgbClr val="0F172A"/>
                </a:solidFill>
                <a:effectLst/>
                <a:latin typeface="-apple-system"/>
              </a:rPr>
              <a:t>Tradisi</a:t>
            </a:r>
            <a:r>
              <a:rPr lang="en-US" sz="2400" b="1" i="0" dirty="0">
                <a:solidFill>
                  <a:srgbClr val="0F172A"/>
                </a:solidFill>
                <a:effectLst/>
                <a:latin typeface="-apple-system"/>
              </a:rPr>
              <a:t> Masyarakat Arab</a:t>
            </a:r>
          </a:p>
          <a:p>
            <a:pPr algn="ctr"/>
            <a:endParaRPr lang="en-US" sz="2400" b="1" i="0" dirty="0">
              <a:solidFill>
                <a:srgbClr val="0F172A"/>
              </a:solidFill>
              <a:effectLst/>
              <a:latin typeface="-apple-system"/>
            </a:endParaRPr>
          </a:p>
          <a:p>
            <a:pPr algn="ctr">
              <a:buFont typeface="Arial" panose="020B0604020202020204" pitchFamily="34" charset="0"/>
              <a:buChar char="•"/>
            </a:pPr>
            <a:r>
              <a:rPr lang="en-US" sz="2400" b="0" i="0" dirty="0" err="1">
                <a:solidFill>
                  <a:srgbClr val="0F172A"/>
                </a:solidFill>
                <a:effectLst/>
                <a:latin typeface="-apple-system"/>
              </a:rPr>
              <a:t>Puisi</a:t>
            </a:r>
            <a:r>
              <a:rPr lang="en-US" sz="2400" b="0" i="0" dirty="0">
                <a:solidFill>
                  <a:srgbClr val="0F172A"/>
                </a:solidFill>
                <a:effectLst/>
                <a:latin typeface="-apple-system"/>
              </a:rPr>
              <a:t> &amp; sastra </a:t>
            </a:r>
            <a:r>
              <a:rPr lang="en-US" sz="2400" b="0" i="0" dirty="0" err="1">
                <a:solidFill>
                  <a:srgbClr val="0F172A"/>
                </a:solidFill>
                <a:effectLst/>
                <a:latin typeface="-apple-system"/>
              </a:rPr>
              <a:t>sebagai</a:t>
            </a:r>
            <a:r>
              <a:rPr lang="en-US" sz="2400" b="0" i="0" dirty="0">
                <a:solidFill>
                  <a:srgbClr val="0F172A"/>
                </a:solidFill>
                <a:effectLst/>
                <a:latin typeface="-apple-system"/>
              </a:rPr>
              <a:t> </a:t>
            </a:r>
            <a:r>
              <a:rPr lang="en-US" sz="2400" b="0" i="0" dirty="0" err="1">
                <a:solidFill>
                  <a:srgbClr val="0F172A"/>
                </a:solidFill>
                <a:effectLst/>
                <a:latin typeface="-apple-system"/>
              </a:rPr>
              <a:t>kebanggaan</a:t>
            </a:r>
            <a:r>
              <a:rPr lang="en-US" sz="2400" b="0" i="0" dirty="0">
                <a:solidFill>
                  <a:srgbClr val="0F172A"/>
                </a:solidFill>
                <a:effectLst/>
                <a:latin typeface="-apple-system"/>
              </a:rPr>
              <a:t> </a:t>
            </a:r>
            <a:r>
              <a:rPr lang="en-US" sz="2400" b="0" i="0" dirty="0" err="1">
                <a:solidFill>
                  <a:srgbClr val="0F172A"/>
                </a:solidFill>
                <a:effectLst/>
                <a:latin typeface="-apple-system"/>
              </a:rPr>
              <a:t>suku</a:t>
            </a:r>
            <a:r>
              <a:rPr lang="en-US" sz="2400" b="0" i="0" dirty="0">
                <a:solidFill>
                  <a:srgbClr val="0F172A"/>
                </a:solidFill>
                <a:effectLst/>
                <a:latin typeface="-apple-system"/>
              </a:rPr>
              <a:t>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en-US" sz="2400" b="0" i="0" dirty="0" err="1">
                <a:solidFill>
                  <a:srgbClr val="0F172A"/>
                </a:solidFill>
                <a:effectLst/>
                <a:latin typeface="-apple-system"/>
              </a:rPr>
              <a:t>Perdagangan</a:t>
            </a:r>
            <a:r>
              <a:rPr lang="en-US" sz="2400" b="0" i="0" dirty="0">
                <a:solidFill>
                  <a:srgbClr val="0F172A"/>
                </a:solidFill>
                <a:effectLst/>
                <a:latin typeface="-apple-system"/>
              </a:rPr>
              <a:t> </a:t>
            </a:r>
            <a:r>
              <a:rPr lang="en-US" sz="2400" b="0" i="0" dirty="0" err="1">
                <a:solidFill>
                  <a:srgbClr val="0F172A"/>
                </a:solidFill>
                <a:effectLst/>
                <a:latin typeface="-apple-system"/>
              </a:rPr>
              <a:t>kafilah</a:t>
            </a:r>
            <a:r>
              <a:rPr lang="en-US" sz="2400" b="0" i="0" dirty="0">
                <a:solidFill>
                  <a:srgbClr val="0F172A"/>
                </a:solidFill>
                <a:effectLst/>
                <a:latin typeface="-apple-system"/>
              </a:rPr>
              <a:t> </a:t>
            </a:r>
            <a:r>
              <a:rPr lang="en-US" sz="2400" b="0" i="0" dirty="0" err="1">
                <a:solidFill>
                  <a:srgbClr val="0F172A"/>
                </a:solidFill>
                <a:effectLst/>
                <a:latin typeface="-apple-system"/>
              </a:rPr>
              <a:t>Syam</a:t>
            </a:r>
            <a:r>
              <a:rPr lang="en-US" sz="2400" b="0" i="0" dirty="0">
                <a:solidFill>
                  <a:srgbClr val="0F172A"/>
                </a:solidFill>
                <a:effectLst/>
                <a:latin typeface="-apple-system"/>
              </a:rPr>
              <a:t> &amp; </a:t>
            </a:r>
            <a:r>
              <a:rPr lang="en-US" sz="2400" b="0" i="0" dirty="0" err="1">
                <a:solidFill>
                  <a:srgbClr val="0F172A"/>
                </a:solidFill>
                <a:effectLst/>
                <a:latin typeface="-apple-system"/>
              </a:rPr>
              <a:t>Yaman</a:t>
            </a:r>
            <a:r>
              <a:rPr lang="en-US" sz="2400" b="0" i="0" dirty="0">
                <a:solidFill>
                  <a:srgbClr val="0F172A"/>
                </a:solidFill>
                <a:effectLst/>
                <a:latin typeface="-apple-system"/>
              </a:rPr>
              <a:t>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en-US" sz="2400" b="0" i="0" dirty="0" err="1">
                <a:solidFill>
                  <a:srgbClr val="0F172A"/>
                </a:solidFill>
                <a:effectLst/>
                <a:latin typeface="-apple-system"/>
              </a:rPr>
              <a:t>Perang</a:t>
            </a:r>
            <a:r>
              <a:rPr lang="en-US" sz="2400" b="0" i="0" dirty="0">
                <a:solidFill>
                  <a:srgbClr val="0F172A"/>
                </a:solidFill>
                <a:effectLst/>
                <a:latin typeface="-apple-system"/>
              </a:rPr>
              <a:t> </a:t>
            </a:r>
            <a:r>
              <a:rPr lang="en-US" sz="2400" b="0" i="0" dirty="0" err="1">
                <a:solidFill>
                  <a:srgbClr val="0F172A"/>
                </a:solidFill>
                <a:effectLst/>
                <a:latin typeface="-apple-system"/>
              </a:rPr>
              <a:t>antar</a:t>
            </a:r>
            <a:r>
              <a:rPr lang="en-US" sz="2400" b="0" i="0" dirty="0">
                <a:solidFill>
                  <a:srgbClr val="0F172A"/>
                </a:solidFill>
                <a:effectLst/>
                <a:latin typeface="-apple-system"/>
              </a:rPr>
              <a:t> </a:t>
            </a:r>
            <a:r>
              <a:rPr lang="en-US" sz="2400" b="0" i="0" dirty="0" err="1">
                <a:solidFill>
                  <a:srgbClr val="0F172A"/>
                </a:solidFill>
                <a:effectLst/>
                <a:latin typeface="-apple-system"/>
              </a:rPr>
              <a:t>suku</a:t>
            </a:r>
            <a:r>
              <a:rPr lang="en-US" sz="2400" b="0" i="0" dirty="0">
                <a:solidFill>
                  <a:srgbClr val="0F172A"/>
                </a:solidFill>
                <a:effectLst/>
                <a:latin typeface="-apple-system"/>
              </a:rPr>
              <a:t> demi </a:t>
            </a:r>
            <a:r>
              <a:rPr lang="en-US" sz="2400" b="0" i="0" dirty="0" err="1">
                <a:solidFill>
                  <a:srgbClr val="0F172A"/>
                </a:solidFill>
                <a:effectLst/>
                <a:latin typeface="-apple-system"/>
              </a:rPr>
              <a:t>kehormatan</a:t>
            </a:r>
            <a:r>
              <a:rPr lang="en-US" sz="2400" b="0" i="0" dirty="0">
                <a:solidFill>
                  <a:srgbClr val="0F172A"/>
                </a:solidFill>
                <a:effectLst/>
                <a:latin typeface="-apple-system"/>
              </a:rPr>
              <a:t>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en-US" sz="2400" b="0" i="0" dirty="0" err="1">
                <a:solidFill>
                  <a:srgbClr val="0F172A"/>
                </a:solidFill>
                <a:effectLst/>
                <a:latin typeface="-apple-system"/>
              </a:rPr>
              <a:t>Pesta</a:t>
            </a:r>
            <a:r>
              <a:rPr lang="en-US" sz="2400" b="0" i="0" dirty="0">
                <a:solidFill>
                  <a:srgbClr val="0F172A"/>
                </a:solidFill>
                <a:effectLst/>
                <a:latin typeface="-apple-system"/>
              </a:rPr>
              <a:t> &amp; </a:t>
            </a:r>
            <a:r>
              <a:rPr lang="en-US" sz="2400" b="0" i="0" dirty="0" err="1">
                <a:solidFill>
                  <a:srgbClr val="0F172A"/>
                </a:solidFill>
                <a:effectLst/>
                <a:latin typeface="-apple-system"/>
              </a:rPr>
              <a:t>minuman</a:t>
            </a:r>
            <a:r>
              <a:rPr lang="en-US" sz="2400" b="0" i="0" dirty="0">
                <a:solidFill>
                  <a:srgbClr val="0F172A"/>
                </a:solidFill>
                <a:effectLst/>
                <a:latin typeface="-apple-system"/>
              </a:rPr>
              <a:t> </a:t>
            </a:r>
            <a:r>
              <a:rPr lang="en-US" sz="2400" b="0" i="0" dirty="0" err="1">
                <a:solidFill>
                  <a:srgbClr val="0F172A"/>
                </a:solidFill>
                <a:effectLst/>
                <a:latin typeface="-apple-system"/>
              </a:rPr>
              <a:t>keras</a:t>
            </a:r>
            <a:r>
              <a:rPr lang="en-US" sz="2400" b="0" i="0" dirty="0">
                <a:solidFill>
                  <a:srgbClr val="0F172A"/>
                </a:solidFill>
                <a:effectLst/>
                <a:latin typeface="-apple-system"/>
              </a:rPr>
              <a:t> </a:t>
            </a:r>
            <a:r>
              <a:rPr lang="en-US" sz="2400" b="0" i="0" dirty="0" err="1">
                <a:solidFill>
                  <a:srgbClr val="0F172A"/>
                </a:solidFill>
                <a:effectLst/>
                <a:latin typeface="-apple-system"/>
              </a:rPr>
              <a:t>sebagai</a:t>
            </a:r>
            <a:r>
              <a:rPr lang="en-US" sz="2400" b="0" i="0" dirty="0">
                <a:solidFill>
                  <a:srgbClr val="0F172A"/>
                </a:solidFill>
                <a:effectLst/>
                <a:latin typeface="-apple-system"/>
              </a:rPr>
              <a:t> </a:t>
            </a:r>
            <a:r>
              <a:rPr lang="en-US" sz="2400" b="0" i="0" dirty="0" err="1">
                <a:solidFill>
                  <a:srgbClr val="0F172A"/>
                </a:solidFill>
                <a:effectLst/>
                <a:latin typeface="-apple-system"/>
              </a:rPr>
              <a:t>hiburan</a:t>
            </a:r>
            <a:r>
              <a:rPr lang="en-US" sz="2400" b="0" i="0" dirty="0">
                <a:solidFill>
                  <a:srgbClr val="0F172A"/>
                </a:solidFill>
                <a:effectLst/>
                <a:latin typeface="-apple-system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08056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BC8C83E-8E7F-44EA-B6BC-68A7E36DEEF7}"/>
              </a:ext>
            </a:extLst>
          </p:cNvPr>
          <p:cNvSpPr/>
          <p:nvPr/>
        </p:nvSpPr>
        <p:spPr>
          <a:xfrm>
            <a:off x="1397000" y="774218"/>
            <a:ext cx="9397999" cy="50007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b="1" i="0" dirty="0" err="1">
                <a:solidFill>
                  <a:srgbClr val="0F172A"/>
                </a:solidFill>
                <a:effectLst/>
                <a:latin typeface="-apple-system"/>
              </a:rPr>
              <a:t>Kehidupan</a:t>
            </a:r>
            <a:r>
              <a:rPr lang="en-US" b="1" i="0" dirty="0">
                <a:solidFill>
                  <a:srgbClr val="0F172A"/>
                </a:solidFill>
                <a:effectLst/>
                <a:latin typeface="-apple-system"/>
              </a:rPr>
              <a:t> </a:t>
            </a:r>
            <a:r>
              <a:rPr lang="en-US" b="1" i="0" dirty="0" err="1">
                <a:solidFill>
                  <a:srgbClr val="0F172A"/>
                </a:solidFill>
                <a:effectLst/>
                <a:latin typeface="-apple-system"/>
              </a:rPr>
              <a:t>Ekonomi</a:t>
            </a:r>
            <a:endParaRPr lang="en-US" b="1" i="0" dirty="0">
              <a:solidFill>
                <a:srgbClr val="0F172A"/>
              </a:solidFill>
              <a:effectLst/>
              <a:latin typeface="-apple-system"/>
            </a:endParaRPr>
          </a:p>
          <a:p>
            <a:pPr algn="ctr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0F172A"/>
                </a:solidFill>
                <a:effectLst/>
                <a:latin typeface="-apple-system"/>
              </a:rPr>
              <a:t>Mekkah</a:t>
            </a:r>
            <a:r>
              <a:rPr lang="en-US" b="0" i="0" dirty="0">
                <a:solidFill>
                  <a:srgbClr val="0F172A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0F172A"/>
                </a:solidFill>
                <a:effectLst/>
                <a:latin typeface="-apple-system"/>
              </a:rPr>
              <a:t>strategis</a:t>
            </a:r>
            <a:r>
              <a:rPr lang="en-US" b="0" i="0" dirty="0">
                <a:solidFill>
                  <a:srgbClr val="0F172A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0F172A"/>
                </a:solidFill>
                <a:effectLst/>
                <a:latin typeface="-apple-system"/>
              </a:rPr>
              <a:t>dalam</a:t>
            </a:r>
            <a:r>
              <a:rPr lang="en-US" b="0" i="0" dirty="0">
                <a:solidFill>
                  <a:srgbClr val="0F172A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0F172A"/>
                </a:solidFill>
                <a:effectLst/>
                <a:latin typeface="-apple-system"/>
              </a:rPr>
              <a:t>jalur</a:t>
            </a:r>
            <a:r>
              <a:rPr lang="en-US" b="0" i="0" dirty="0">
                <a:solidFill>
                  <a:srgbClr val="0F172A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0F172A"/>
                </a:solidFill>
                <a:effectLst/>
                <a:latin typeface="-apple-system"/>
              </a:rPr>
              <a:t>perdagangan</a:t>
            </a:r>
            <a:r>
              <a:rPr lang="en-US" b="0" i="0" dirty="0">
                <a:solidFill>
                  <a:srgbClr val="0F172A"/>
                </a:solidFill>
                <a:effectLst/>
                <a:latin typeface="-apple-system"/>
              </a:rPr>
              <a:t>.</a:t>
            </a:r>
          </a:p>
          <a:p>
            <a:pPr algn="ctr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0F172A"/>
                </a:solidFill>
                <a:effectLst/>
                <a:latin typeface="-apple-system"/>
              </a:rPr>
              <a:t>Sumber</a:t>
            </a:r>
            <a:r>
              <a:rPr lang="en-US" b="0" i="0" dirty="0">
                <a:solidFill>
                  <a:srgbClr val="0F172A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0F172A"/>
                </a:solidFill>
                <a:effectLst/>
                <a:latin typeface="-apple-system"/>
              </a:rPr>
              <a:t>ekonomi</a:t>
            </a:r>
            <a:r>
              <a:rPr lang="en-US" b="0" i="0" dirty="0">
                <a:solidFill>
                  <a:srgbClr val="0F172A"/>
                </a:solidFill>
                <a:effectLst/>
                <a:latin typeface="-apple-system"/>
              </a:rPr>
              <a:t>: </a:t>
            </a:r>
            <a:r>
              <a:rPr lang="en-US" b="0" i="0" dirty="0" err="1">
                <a:solidFill>
                  <a:srgbClr val="0F172A"/>
                </a:solidFill>
                <a:effectLst/>
                <a:latin typeface="-apple-system"/>
              </a:rPr>
              <a:t>perdagangan</a:t>
            </a:r>
            <a:r>
              <a:rPr lang="en-US" b="0" i="0" dirty="0">
                <a:solidFill>
                  <a:srgbClr val="0F172A"/>
                </a:solidFill>
                <a:effectLst/>
                <a:latin typeface="-apple-system"/>
              </a:rPr>
              <a:t>, </a:t>
            </a:r>
            <a:r>
              <a:rPr lang="en-US" b="0" i="0" dirty="0" err="1">
                <a:solidFill>
                  <a:srgbClr val="0F172A"/>
                </a:solidFill>
                <a:effectLst/>
                <a:latin typeface="-apple-system"/>
              </a:rPr>
              <a:t>ziarah</a:t>
            </a:r>
            <a:r>
              <a:rPr lang="en-US" b="0" i="0" dirty="0">
                <a:solidFill>
                  <a:srgbClr val="0F172A"/>
                </a:solidFill>
                <a:effectLst/>
                <a:latin typeface="-apple-system"/>
              </a:rPr>
              <a:t>, </a:t>
            </a:r>
            <a:r>
              <a:rPr lang="en-US" b="0" i="0" dirty="0" err="1">
                <a:solidFill>
                  <a:srgbClr val="0F172A"/>
                </a:solidFill>
                <a:effectLst/>
                <a:latin typeface="-apple-system"/>
              </a:rPr>
              <a:t>perbudakan</a:t>
            </a:r>
            <a:r>
              <a:rPr lang="en-US" b="0" i="0" dirty="0">
                <a:solidFill>
                  <a:srgbClr val="0F172A"/>
                </a:solidFill>
                <a:effectLst/>
                <a:latin typeface="-apple-system"/>
              </a:rPr>
              <a:t>.</a:t>
            </a:r>
          </a:p>
          <a:p>
            <a:pPr algn="ctr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0F172A"/>
                </a:solidFill>
                <a:effectLst/>
                <a:latin typeface="-apple-system"/>
              </a:rPr>
              <a:t>Ketimpangan</a:t>
            </a:r>
            <a:r>
              <a:rPr lang="en-US" b="0" i="0" dirty="0">
                <a:solidFill>
                  <a:srgbClr val="0F172A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0F172A"/>
                </a:solidFill>
                <a:effectLst/>
                <a:latin typeface="-apple-system"/>
              </a:rPr>
              <a:t>ekonomi</a:t>
            </a:r>
            <a:r>
              <a:rPr lang="en-US" b="0" i="0" dirty="0">
                <a:solidFill>
                  <a:srgbClr val="0F172A"/>
                </a:solidFill>
                <a:effectLst/>
                <a:latin typeface="-apple-system"/>
              </a:rPr>
              <a:t>: kaya vs miskin.</a:t>
            </a:r>
          </a:p>
          <a:p>
            <a:pPr algn="ctr">
              <a:lnSpc>
                <a:spcPct val="200000"/>
              </a:lnSpc>
            </a:pPr>
            <a:r>
              <a:rPr lang="en-US" b="1" i="0" dirty="0" err="1">
                <a:solidFill>
                  <a:srgbClr val="0F172A"/>
                </a:solidFill>
                <a:effectLst/>
                <a:latin typeface="-apple-system"/>
              </a:rPr>
              <a:t>Kehidupan</a:t>
            </a:r>
            <a:r>
              <a:rPr lang="en-US" b="1" i="0" dirty="0">
                <a:solidFill>
                  <a:srgbClr val="0F172A"/>
                </a:solidFill>
                <a:effectLst/>
                <a:latin typeface="-apple-system"/>
              </a:rPr>
              <a:t> </a:t>
            </a:r>
            <a:r>
              <a:rPr lang="en-US" b="1" i="0" dirty="0" err="1">
                <a:solidFill>
                  <a:srgbClr val="0F172A"/>
                </a:solidFill>
                <a:effectLst/>
                <a:latin typeface="-apple-system"/>
              </a:rPr>
              <a:t>Keagamaan</a:t>
            </a:r>
            <a:endParaRPr lang="en-US" b="1" i="0" dirty="0">
              <a:solidFill>
                <a:srgbClr val="0F172A"/>
              </a:solidFill>
              <a:effectLst/>
              <a:latin typeface="-apple-system"/>
            </a:endParaRPr>
          </a:p>
          <a:p>
            <a:pPr algn="ctr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0F172A"/>
                </a:solidFill>
                <a:effectLst/>
                <a:latin typeface="-apple-system"/>
              </a:rPr>
              <a:t>Ka‘bah</a:t>
            </a:r>
            <a:r>
              <a:rPr lang="en-US" b="0" i="0" dirty="0">
                <a:solidFill>
                  <a:srgbClr val="0F172A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0F172A"/>
                </a:solidFill>
                <a:effectLst/>
                <a:latin typeface="-apple-system"/>
              </a:rPr>
              <a:t>dikelilingi</a:t>
            </a:r>
            <a:r>
              <a:rPr lang="en-US" b="0" i="0" dirty="0">
                <a:solidFill>
                  <a:srgbClr val="0F172A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0F172A"/>
                </a:solidFill>
                <a:effectLst/>
                <a:latin typeface="-apple-system"/>
              </a:rPr>
              <a:t>ratusan</a:t>
            </a:r>
            <a:r>
              <a:rPr lang="en-US" b="0" i="0" dirty="0">
                <a:solidFill>
                  <a:srgbClr val="0F172A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0F172A"/>
                </a:solidFill>
                <a:effectLst/>
                <a:latin typeface="-apple-system"/>
              </a:rPr>
              <a:t>berhala</a:t>
            </a:r>
            <a:r>
              <a:rPr lang="en-US" b="0" i="0" dirty="0">
                <a:solidFill>
                  <a:srgbClr val="0F172A"/>
                </a:solidFill>
                <a:effectLst/>
                <a:latin typeface="-apple-system"/>
              </a:rPr>
              <a:t>.</a:t>
            </a:r>
          </a:p>
          <a:p>
            <a:pPr algn="ctr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0F172A"/>
                </a:solidFill>
                <a:effectLst/>
                <a:latin typeface="-apple-system"/>
              </a:rPr>
              <a:t>Mayoritas</a:t>
            </a:r>
            <a:r>
              <a:rPr lang="en-US" b="0" i="0" dirty="0">
                <a:solidFill>
                  <a:srgbClr val="0F172A"/>
                </a:solidFill>
                <a:effectLst/>
                <a:latin typeface="-apple-system"/>
              </a:rPr>
              <a:t>: </a:t>
            </a:r>
            <a:r>
              <a:rPr lang="en-US" b="0" i="0" dirty="0" err="1">
                <a:solidFill>
                  <a:srgbClr val="0F172A"/>
                </a:solidFill>
                <a:effectLst/>
                <a:latin typeface="-apple-system"/>
              </a:rPr>
              <a:t>paganisme</a:t>
            </a:r>
            <a:r>
              <a:rPr lang="en-US" b="0" i="0" dirty="0">
                <a:solidFill>
                  <a:srgbClr val="0F172A"/>
                </a:solidFill>
                <a:effectLst/>
                <a:latin typeface="-apple-system"/>
              </a:rPr>
              <a:t>/</a:t>
            </a:r>
            <a:r>
              <a:rPr lang="en-US" b="0" i="0" dirty="0" err="1">
                <a:solidFill>
                  <a:srgbClr val="0F172A"/>
                </a:solidFill>
                <a:effectLst/>
                <a:latin typeface="-apple-system"/>
              </a:rPr>
              <a:t>penyembahan</a:t>
            </a:r>
            <a:r>
              <a:rPr lang="en-US" b="0" i="0" dirty="0">
                <a:solidFill>
                  <a:srgbClr val="0F172A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0F172A"/>
                </a:solidFill>
                <a:effectLst/>
                <a:latin typeface="-apple-system"/>
              </a:rPr>
              <a:t>berhala</a:t>
            </a:r>
            <a:r>
              <a:rPr lang="en-US" b="0" i="0" dirty="0">
                <a:solidFill>
                  <a:srgbClr val="0F172A"/>
                </a:solidFill>
                <a:effectLst/>
                <a:latin typeface="-apple-system"/>
              </a:rPr>
              <a:t>.</a:t>
            </a:r>
          </a:p>
          <a:p>
            <a:pPr algn="ctr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0F172A"/>
                </a:solidFill>
                <a:effectLst/>
                <a:latin typeface="-apple-system"/>
              </a:rPr>
              <a:t>Sisa</a:t>
            </a:r>
            <a:r>
              <a:rPr lang="en-US" b="0" i="0" dirty="0">
                <a:solidFill>
                  <a:srgbClr val="0F172A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0F172A"/>
                </a:solidFill>
                <a:effectLst/>
                <a:latin typeface="-apple-system"/>
              </a:rPr>
              <a:t>ajaran</a:t>
            </a:r>
            <a:r>
              <a:rPr lang="en-US" b="0" i="0" dirty="0">
                <a:solidFill>
                  <a:srgbClr val="0F172A"/>
                </a:solidFill>
                <a:effectLst/>
                <a:latin typeface="-apple-system"/>
              </a:rPr>
              <a:t> Ibrahim (hanif).</a:t>
            </a:r>
          </a:p>
          <a:p>
            <a:pPr algn="ctr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0F172A"/>
                </a:solidFill>
                <a:effectLst/>
                <a:latin typeface="-apple-system"/>
              </a:rPr>
              <a:t>Minoritas</a:t>
            </a:r>
            <a:r>
              <a:rPr lang="en-US" b="0" i="0" dirty="0">
                <a:solidFill>
                  <a:srgbClr val="0F172A"/>
                </a:solidFill>
                <a:effectLst/>
                <a:latin typeface="-apple-system"/>
              </a:rPr>
              <a:t>: </a:t>
            </a:r>
            <a:r>
              <a:rPr lang="en-US" b="0" i="0" dirty="0" err="1">
                <a:solidFill>
                  <a:srgbClr val="0F172A"/>
                </a:solidFill>
                <a:effectLst/>
                <a:latin typeface="-apple-system"/>
              </a:rPr>
              <a:t>Yahudi</a:t>
            </a:r>
            <a:r>
              <a:rPr lang="en-US" b="0" i="0" dirty="0">
                <a:solidFill>
                  <a:srgbClr val="0F172A"/>
                </a:solidFill>
                <a:effectLst/>
                <a:latin typeface="-apple-system"/>
              </a:rPr>
              <a:t> &amp; Nasrani.</a:t>
            </a:r>
          </a:p>
        </p:txBody>
      </p:sp>
    </p:spTree>
    <p:extLst>
      <p:ext uri="{BB962C8B-B14F-4D97-AF65-F5344CB8AC3E}">
        <p14:creationId xmlns:p14="http://schemas.microsoft.com/office/powerpoint/2010/main" val="1619105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BC8C83E-8E7F-44EA-B6BC-68A7E36DEEF7}"/>
              </a:ext>
            </a:extLst>
          </p:cNvPr>
          <p:cNvSpPr/>
          <p:nvPr/>
        </p:nvSpPr>
        <p:spPr>
          <a:xfrm>
            <a:off x="1413933" y="2228671"/>
            <a:ext cx="9939867" cy="30617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b="1" i="0" dirty="0" err="1">
                <a:solidFill>
                  <a:srgbClr val="0F172A"/>
                </a:solidFill>
                <a:effectLst/>
                <a:latin typeface="-apple-system"/>
              </a:rPr>
              <a:t>Penutup</a:t>
            </a:r>
            <a:endParaRPr lang="en-US" b="1" i="0" dirty="0">
              <a:solidFill>
                <a:srgbClr val="0F172A"/>
              </a:solidFill>
              <a:effectLst/>
              <a:latin typeface="-apple-system"/>
            </a:endParaRPr>
          </a:p>
          <a:p>
            <a:pPr algn="ctr"/>
            <a:endParaRPr lang="en-US" b="1" dirty="0">
              <a:solidFill>
                <a:srgbClr val="0F172A"/>
              </a:solidFill>
              <a:latin typeface="-apple-system"/>
            </a:endParaRPr>
          </a:p>
          <a:p>
            <a:pPr algn="ctr"/>
            <a:endParaRPr lang="en-US" b="1" i="0" dirty="0">
              <a:solidFill>
                <a:srgbClr val="0F172A"/>
              </a:solidFill>
              <a:effectLst/>
              <a:latin typeface="-apple-system"/>
            </a:endParaRPr>
          </a:p>
          <a:p>
            <a:pPr algn="ctr">
              <a:lnSpc>
                <a:spcPct val="200000"/>
              </a:lnSpc>
            </a:pPr>
            <a:r>
              <a:rPr lang="en-US" b="0" i="0" dirty="0">
                <a:solidFill>
                  <a:srgbClr val="0F172A"/>
                </a:solidFill>
                <a:effectLst/>
                <a:latin typeface="-apple-system"/>
              </a:rPr>
              <a:t>Masyarakat </a:t>
            </a:r>
            <a:r>
              <a:rPr lang="en-US" b="0" i="0" dirty="0" err="1">
                <a:solidFill>
                  <a:srgbClr val="0F172A"/>
                </a:solidFill>
                <a:effectLst/>
                <a:latin typeface="-apple-system"/>
              </a:rPr>
              <a:t>pra</a:t>
            </a:r>
            <a:r>
              <a:rPr lang="en-US" b="0" i="0" dirty="0">
                <a:solidFill>
                  <a:srgbClr val="0F172A"/>
                </a:solidFill>
                <a:effectLst/>
                <a:latin typeface="-apple-system"/>
              </a:rPr>
              <a:t>-Islam </a:t>
            </a:r>
            <a:r>
              <a:rPr lang="en-US" b="0" i="0" dirty="0" err="1">
                <a:solidFill>
                  <a:srgbClr val="0F172A"/>
                </a:solidFill>
                <a:effectLst/>
                <a:latin typeface="-apple-system"/>
              </a:rPr>
              <a:t>berada</a:t>
            </a:r>
            <a:r>
              <a:rPr lang="en-US" b="0" i="0" dirty="0">
                <a:solidFill>
                  <a:srgbClr val="0F172A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0F172A"/>
                </a:solidFill>
                <a:effectLst/>
                <a:latin typeface="-apple-system"/>
              </a:rPr>
              <a:t>dalam</a:t>
            </a:r>
            <a:r>
              <a:rPr lang="en-US" b="0" i="0" dirty="0">
                <a:solidFill>
                  <a:srgbClr val="0F172A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0F172A"/>
                </a:solidFill>
                <a:effectLst/>
                <a:latin typeface="-apple-system"/>
              </a:rPr>
              <a:t>kerusakan</a:t>
            </a:r>
            <a:r>
              <a:rPr lang="en-US" b="0" i="0" dirty="0">
                <a:solidFill>
                  <a:srgbClr val="0F172A"/>
                </a:solidFill>
                <a:effectLst/>
                <a:latin typeface="-apple-system"/>
              </a:rPr>
              <a:t> moral, </a:t>
            </a:r>
            <a:r>
              <a:rPr lang="en-US" b="0" i="0" dirty="0" err="1">
                <a:solidFill>
                  <a:srgbClr val="0F172A"/>
                </a:solidFill>
                <a:effectLst/>
                <a:latin typeface="-apple-system"/>
              </a:rPr>
              <a:t>sosial</a:t>
            </a:r>
            <a:r>
              <a:rPr lang="en-US" b="0" i="0" dirty="0">
                <a:solidFill>
                  <a:srgbClr val="0F172A"/>
                </a:solidFill>
                <a:effectLst/>
                <a:latin typeface="-apple-system"/>
              </a:rPr>
              <a:t>, dan spiritual. </a:t>
            </a:r>
          </a:p>
          <a:p>
            <a:pPr algn="ctr">
              <a:lnSpc>
                <a:spcPct val="200000"/>
              </a:lnSpc>
            </a:pPr>
            <a:r>
              <a:rPr lang="en-US" b="0" i="0" dirty="0">
                <a:solidFill>
                  <a:srgbClr val="0F172A"/>
                </a:solidFill>
                <a:effectLst/>
                <a:latin typeface="-apple-system"/>
              </a:rPr>
              <a:t>Islam </a:t>
            </a:r>
            <a:r>
              <a:rPr lang="en-US" b="0" i="0" dirty="0" err="1">
                <a:solidFill>
                  <a:srgbClr val="0F172A"/>
                </a:solidFill>
                <a:effectLst/>
                <a:latin typeface="-apple-system"/>
              </a:rPr>
              <a:t>hadir</a:t>
            </a:r>
            <a:r>
              <a:rPr lang="en-US" b="0" i="0" dirty="0">
                <a:solidFill>
                  <a:srgbClr val="0F172A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0F172A"/>
                </a:solidFill>
                <a:effectLst/>
                <a:latin typeface="-apple-system"/>
              </a:rPr>
              <a:t>membawa</a:t>
            </a:r>
            <a:r>
              <a:rPr lang="en-US" b="0" i="0" dirty="0">
                <a:solidFill>
                  <a:srgbClr val="0F172A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0F172A"/>
                </a:solidFill>
                <a:effectLst/>
                <a:latin typeface="-apple-system"/>
              </a:rPr>
              <a:t>revolusi</a:t>
            </a:r>
            <a:r>
              <a:rPr lang="en-US" b="0" i="0" dirty="0">
                <a:solidFill>
                  <a:srgbClr val="0F172A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0F172A"/>
                </a:solidFill>
                <a:effectLst/>
                <a:latin typeface="-apple-system"/>
              </a:rPr>
              <a:t>nilai</a:t>
            </a:r>
            <a:r>
              <a:rPr lang="en-US" b="0" i="0" dirty="0">
                <a:solidFill>
                  <a:srgbClr val="0F172A"/>
                </a:solidFill>
                <a:effectLst/>
                <a:latin typeface="-apple-system"/>
              </a:rPr>
              <a:t>:</a:t>
            </a:r>
            <a:br>
              <a:rPr lang="en-US" b="0" i="0" dirty="0">
                <a:solidFill>
                  <a:srgbClr val="0F172A"/>
                </a:solidFill>
                <a:effectLst/>
                <a:latin typeface="-apple-system"/>
              </a:rPr>
            </a:br>
            <a:r>
              <a:rPr lang="en-US" b="1" i="0" dirty="0" err="1">
                <a:solidFill>
                  <a:srgbClr val="0F172A"/>
                </a:solidFill>
                <a:effectLst/>
                <a:latin typeface="-apple-system"/>
              </a:rPr>
              <a:t>Tauhid</a:t>
            </a:r>
            <a:r>
              <a:rPr lang="en-US" b="1" i="0" dirty="0">
                <a:solidFill>
                  <a:srgbClr val="0F172A"/>
                </a:solidFill>
                <a:effectLst/>
                <a:latin typeface="-apple-system"/>
              </a:rPr>
              <a:t>, </a:t>
            </a:r>
            <a:r>
              <a:rPr lang="en-US" b="1" i="0" dirty="0" err="1">
                <a:solidFill>
                  <a:srgbClr val="0F172A"/>
                </a:solidFill>
                <a:effectLst/>
                <a:latin typeface="-apple-system"/>
              </a:rPr>
              <a:t>persaudaraan</a:t>
            </a:r>
            <a:r>
              <a:rPr lang="en-US" b="1" i="0" dirty="0">
                <a:solidFill>
                  <a:srgbClr val="0F172A"/>
                </a:solidFill>
                <a:effectLst/>
                <a:latin typeface="-apple-system"/>
              </a:rPr>
              <a:t>, dan </a:t>
            </a:r>
            <a:r>
              <a:rPr lang="en-US" b="1" i="0" dirty="0" err="1">
                <a:solidFill>
                  <a:srgbClr val="0F172A"/>
                </a:solidFill>
                <a:effectLst/>
                <a:latin typeface="-apple-system"/>
              </a:rPr>
              <a:t>keadilan</a:t>
            </a:r>
            <a:r>
              <a:rPr lang="en-US" b="1" i="0" dirty="0">
                <a:solidFill>
                  <a:srgbClr val="0F172A"/>
                </a:solidFill>
                <a:effectLst/>
                <a:latin typeface="-apple-system"/>
              </a:rPr>
              <a:t> </a:t>
            </a:r>
            <a:r>
              <a:rPr lang="en-US" b="1" i="0" dirty="0" err="1">
                <a:solidFill>
                  <a:srgbClr val="0F172A"/>
                </a:solidFill>
                <a:effectLst/>
                <a:latin typeface="-apple-system"/>
              </a:rPr>
              <a:t>sosial</a:t>
            </a:r>
            <a:r>
              <a:rPr lang="en-US" b="1" i="0" dirty="0">
                <a:solidFill>
                  <a:srgbClr val="0F172A"/>
                </a:solidFill>
                <a:effectLst/>
                <a:latin typeface="-apple-system"/>
              </a:rPr>
              <a:t>.</a:t>
            </a:r>
          </a:p>
          <a:p>
            <a:pPr algn="ctr">
              <a:lnSpc>
                <a:spcPct val="200000"/>
              </a:lnSpc>
            </a:pPr>
            <a:endParaRPr lang="en-US" b="0" i="0" dirty="0">
              <a:solidFill>
                <a:srgbClr val="0F172A"/>
              </a:solidFill>
              <a:effectLst/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36680148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552</TotalTime>
  <Words>176</Words>
  <Application>Microsoft Office PowerPoint</Application>
  <PresentationFormat>Widescreen</PresentationFormat>
  <Paragraphs>39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-apple-system</vt:lpstr>
      <vt:lpstr>Arial</vt:lpstr>
      <vt:lpstr>Calibri</vt:lpstr>
      <vt:lpstr>Calibri Light</vt:lpstr>
      <vt:lpstr>Office Theme</vt:lpstr>
      <vt:lpstr>MASYARAKAT MEKKAH  SEBELUM ISLAM (Tradisi, Sosial, Ekonomi, dan Keagamaan) 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MASYARAKAT MEKKAH  SEBELUM ISLAM (Tradisi, Sosial, Ekonomi, dan Keagamaan) </dc:title>
  <dc:creator>etta palontaraq</dc:creator>
  <cp:lastModifiedBy>etta palontaraq</cp:lastModifiedBy>
  <cp:revision>2</cp:revision>
  <dcterms:created xsi:type="dcterms:W3CDTF">2025-09-28T04:00:12Z</dcterms:created>
  <dcterms:modified xsi:type="dcterms:W3CDTF">2025-09-28T13:12:57Z</dcterms:modified>
</cp:coreProperties>
</file>