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8" d="100"/>
          <a:sy n="58" d="100"/>
        </p:scale>
        <p:origin x="1448" y="5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66442" y="1447801"/>
            <a:ext cx="662096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6442" y="4777380"/>
            <a:ext cx="662096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501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4798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2861734"/>
            <a:ext cx="662096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8531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7700" y="2060576"/>
            <a:ext cx="3298113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41975" y="2056093"/>
            <a:ext cx="3298115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6756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1905000"/>
            <a:ext cx="32981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7700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41976" y="1905000"/>
            <a:ext cx="3298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41976" y="2514600"/>
            <a:ext cx="3298113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26306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52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73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1447800"/>
            <a:ext cx="2551462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89397" y="1447800"/>
            <a:ext cx="3898013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129281"/>
            <a:ext cx="25514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672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5656" y="1854192"/>
            <a:ext cx="3820674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213517" y="1143000"/>
            <a:ext cx="2400925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1" y="3657600"/>
            <a:ext cx="3814728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01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3" y="4800587"/>
            <a:ext cx="66209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66442" y="685800"/>
            <a:ext cx="662096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3" y="5367325"/>
            <a:ext cx="662096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1862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2" y="1447800"/>
            <a:ext cx="6620968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3657600"/>
            <a:ext cx="6620968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230197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81409" y="1447800"/>
            <a:ext cx="6001049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448177" y="3771174"/>
            <a:ext cx="546115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866442" y="4350657"/>
            <a:ext cx="6620968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673897" y="971253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999690" y="2613787"/>
            <a:ext cx="601591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sz="12200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45071335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441" y="3124201"/>
            <a:ext cx="662096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442" y="4777381"/>
            <a:ext cx="662096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11140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4834" y="1981200"/>
            <a:ext cx="22107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489475" y="2667000"/>
            <a:ext cx="219608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3504" y="1981200"/>
            <a:ext cx="220275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2905586" y="2667000"/>
            <a:ext cx="221067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1981200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5344917" y="2667000"/>
            <a:ext cx="2199658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0126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475" y="4250949"/>
            <a:ext cx="220561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489475" y="2209800"/>
            <a:ext cx="2205612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489475" y="4827212"/>
            <a:ext cx="2205612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917792" y="4250949"/>
            <a:ext cx="21984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917791" y="2209800"/>
            <a:ext cx="2198466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2916776" y="4827211"/>
            <a:ext cx="2201378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344917" y="4250949"/>
            <a:ext cx="219965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344916" y="2209800"/>
            <a:ext cx="2199658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5344824" y="4827209"/>
            <a:ext cx="2202571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795334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223030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8637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0840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229782" y="430214"/>
            <a:ext cx="1314793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89475" y="773205"/>
            <a:ext cx="5568812" cy="54831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02552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val 21"/>
          <p:cNvSpPr/>
          <p:nvPr/>
        </p:nvSpPr>
        <p:spPr>
          <a:xfrm>
            <a:off x="629943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3" name="Oval 22"/>
          <p:cNvSpPr/>
          <p:nvPr/>
        </p:nvSpPr>
        <p:spPr>
          <a:xfrm>
            <a:off x="5689832" y="-457200"/>
            <a:ext cx="1600200" cy="1600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4000"/>
                </a:schemeClr>
              </a:gs>
              <a:gs pos="73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7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4" name="Oval 23"/>
          <p:cNvSpPr/>
          <p:nvPr/>
        </p:nvSpPr>
        <p:spPr>
          <a:xfrm>
            <a:off x="6299432" y="6096000"/>
            <a:ext cx="990600" cy="9906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9000"/>
                </a:schemeClr>
              </a:gs>
              <a:gs pos="66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0" name="Oval 19"/>
          <p:cNvSpPr/>
          <p:nvPr/>
        </p:nvSpPr>
        <p:spPr>
          <a:xfrm>
            <a:off x="-153988" y="2667000"/>
            <a:ext cx="4191000" cy="41910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11000"/>
                </a:schemeClr>
              </a:gs>
              <a:gs pos="75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1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1" name="Oval 20"/>
          <p:cNvSpPr/>
          <p:nvPr/>
        </p:nvSpPr>
        <p:spPr>
          <a:xfrm>
            <a:off x="-839788" y="2895600"/>
            <a:ext cx="2362200" cy="23622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8000"/>
                </a:schemeClr>
              </a:gs>
              <a:gs pos="72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8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9" name="Rectangle 18"/>
          <p:cNvSpPr/>
          <p:nvPr/>
        </p:nvSpPr>
        <p:spPr>
          <a:xfrm>
            <a:off x="7745644" y="0"/>
            <a:ext cx="685800" cy="1099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4710" y="452718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7700" y="2052925"/>
            <a:ext cx="6711654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7494989" y="1828771"/>
            <a:ext cx="990599" cy="22865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6233335" y="3263371"/>
            <a:ext cx="3859795" cy="2286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7766431" y="295736"/>
            <a:ext cx="628813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1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81345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7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6" indent="-342906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62" indent="-285755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20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2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3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42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49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57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64" indent="-228604" algn="l" defTabSz="457207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7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15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22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3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38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46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53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61" algn="l" defTabSz="45720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err="1"/>
              <a:t>Metode</a:t>
            </a:r>
            <a:r>
              <a:rPr dirty="0"/>
              <a:t> </a:t>
            </a:r>
            <a:r>
              <a:rPr dirty="0" err="1"/>
              <a:t>Penelitian</a:t>
            </a:r>
            <a:r>
              <a:rPr dirty="0"/>
              <a:t> </a:t>
            </a:r>
            <a:r>
              <a:rPr dirty="0" err="1"/>
              <a:t>Kuantitatif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Etika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D" dirty="0"/>
              <a:t>P</a:t>
            </a:r>
            <a:r>
              <a:rPr dirty="0" err="1"/>
              <a:t>ersetujuan</a:t>
            </a:r>
            <a:r>
              <a:rPr dirty="0"/>
              <a:t> </a:t>
            </a:r>
            <a:r>
              <a:rPr dirty="0" err="1"/>
              <a:t>partisipan</a:t>
            </a:r>
            <a:endParaRPr dirty="0"/>
          </a:p>
          <a:p>
            <a:r>
              <a:rPr dirty="0" err="1"/>
              <a:t>Kerahasiaan</a:t>
            </a:r>
            <a:r>
              <a:rPr dirty="0"/>
              <a:t> data</a:t>
            </a:r>
          </a:p>
          <a:p>
            <a:r>
              <a:rPr dirty="0"/>
              <a:t>Anti-</a:t>
            </a:r>
            <a:r>
              <a:rPr dirty="0" err="1"/>
              <a:t>plagiarisme</a:t>
            </a:r>
            <a:endParaRPr dirty="0"/>
          </a:p>
          <a:p>
            <a:r>
              <a:rPr dirty="0" err="1"/>
              <a:t>Contoh</a:t>
            </a:r>
            <a:r>
              <a:rPr dirty="0"/>
              <a:t>: </a:t>
            </a:r>
            <a:r>
              <a:rPr dirty="0" err="1"/>
              <a:t>izin</a:t>
            </a:r>
            <a:r>
              <a:rPr dirty="0"/>
              <a:t> </a:t>
            </a:r>
            <a:r>
              <a:rPr dirty="0" err="1"/>
              <a:t>wawancara</a:t>
            </a:r>
            <a:r>
              <a:rPr dirty="0"/>
              <a:t> </a:t>
            </a:r>
            <a:r>
              <a:rPr dirty="0" err="1"/>
              <a:t>mahasiswa</a:t>
            </a:r>
            <a:r>
              <a:rPr dirty="0"/>
              <a:t> PBS Arab.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Jenis dan Lokasi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Jenis: Kuantitatif deskriptif</a:t>
            </a:r>
          </a:p>
          <a:p>
            <a:r>
              <a:t>Lokasi: Pascasarjana UIN Malang.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Pendekatan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Pendekatan linguistik terapan, sastra komparatif.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Populasi dan Sampel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Populasi: seluruh mahasiswa S2 PBS Arab (120)</a:t>
            </a:r>
          </a:p>
          <a:p>
            <a:r>
              <a:t>Sampel: 60, simple random sampling.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Metode Pengumpulan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err="1"/>
              <a:t>Angket</a:t>
            </a:r>
            <a:r>
              <a:rPr dirty="0"/>
              <a:t> </a:t>
            </a:r>
            <a:r>
              <a:rPr dirty="0" err="1"/>
              <a:t>apresiasi</a:t>
            </a:r>
            <a:r>
              <a:rPr dirty="0"/>
              <a:t> sastra</a:t>
            </a:r>
          </a:p>
          <a:p>
            <a:r>
              <a:rPr dirty="0" err="1"/>
              <a:t>Observasi</a:t>
            </a:r>
            <a:r>
              <a:rPr dirty="0"/>
              <a:t> </a:t>
            </a:r>
            <a:r>
              <a:rPr dirty="0" err="1"/>
              <a:t>kelas</a:t>
            </a:r>
            <a:endParaRPr dirty="0"/>
          </a:p>
          <a:p>
            <a:r>
              <a:rPr dirty="0" err="1"/>
              <a:t>Dokumentasi</a:t>
            </a:r>
            <a:r>
              <a:rPr dirty="0"/>
              <a:t> </a:t>
            </a:r>
            <a:r>
              <a:rPr dirty="0" err="1"/>
              <a:t>teks</a:t>
            </a:r>
            <a:r>
              <a:rPr dirty="0"/>
              <a:t> sastra.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Desain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Desain korelasional untuk hubungan kemampuan membaca &amp; apresiasi sastra.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Instrumen Penelitian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Contoh kuesioner skala Likert (1–5):</a:t>
            </a:r>
          </a:p>
          <a:p>
            <a:r>
              <a:t>1. Saya menikmati membaca puisi Arab klasik.</a:t>
            </a:r>
          </a:p>
          <a:p>
            <a:r>
              <a:t>2. Saya tertarik dengan simbolisme sufistik.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Validitas dan Reliabilitas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Uji validitas: Pearson Correlation (r &gt; 0.3)</a:t>
            </a:r>
          </a:p>
          <a:p>
            <a:r>
              <a:t>Reliabilitas: Cronbach’s Alpha = 0.89 (reliabel tinggi).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Teknik Analisis Data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Analisis SPSS: Korelasi Pearson &amp; uji t untuk membandingkan kelompok.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err="1"/>
              <a:t>Contoh</a:t>
            </a:r>
            <a:r>
              <a:rPr dirty="0"/>
              <a:t> </a:t>
            </a:r>
            <a:r>
              <a:rPr dirty="0" err="1"/>
              <a:t>Tabel</a:t>
            </a:r>
            <a:r>
              <a:rPr dirty="0"/>
              <a:t> </a:t>
            </a:r>
            <a:r>
              <a:rPr dirty="0" err="1"/>
              <a:t>Validitas</a:t>
            </a:r>
            <a:endParaRPr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36FF6C0C-3763-EE93-1886-82C0D4FBD2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617207"/>
              </p:ext>
            </p:extLst>
          </p:nvPr>
        </p:nvGraphicFramePr>
        <p:xfrm>
          <a:off x="1524000" y="1853248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388806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0674327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9356088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6130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Butir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r-</a:t>
                      </a:r>
                      <a:r>
                        <a:rPr lang="en-US" dirty="0" err="1"/>
                        <a:t>hitung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r-</a:t>
                      </a:r>
                      <a:r>
                        <a:rPr lang="en-US" dirty="0" err="1"/>
                        <a:t>tabel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Keputusan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7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0,64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0,30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Valid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2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0,58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0,30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Valid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802829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4F136FC9-9173-B470-08D2-6D9532828260}"/>
              </a:ext>
            </a:extLst>
          </p:cNvPr>
          <p:cNvSpPr txBox="1">
            <a:spLocks/>
          </p:cNvSpPr>
          <p:nvPr/>
        </p:nvSpPr>
        <p:spPr>
          <a:xfrm>
            <a:off x="484710" y="3398364"/>
            <a:ext cx="7055380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7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ID" dirty="0" err="1"/>
              <a:t>Contoh</a:t>
            </a:r>
            <a:r>
              <a:rPr lang="en-ID" dirty="0"/>
              <a:t> </a:t>
            </a:r>
            <a:r>
              <a:rPr lang="en-ID" dirty="0" err="1"/>
              <a:t>Tabel</a:t>
            </a:r>
            <a:r>
              <a:rPr lang="en-ID" dirty="0"/>
              <a:t> </a:t>
            </a:r>
            <a:r>
              <a:rPr lang="en-ID" dirty="0" err="1"/>
              <a:t>Reliabilitas</a:t>
            </a:r>
            <a:r>
              <a:rPr lang="en-ID" dirty="0"/>
              <a:t> </a:t>
            </a:r>
          </a:p>
        </p:txBody>
      </p:sp>
      <p:graphicFrame>
        <p:nvGraphicFramePr>
          <p:cNvPr id="9" name="Table 4">
            <a:extLst>
              <a:ext uri="{FF2B5EF4-FFF2-40B4-BE49-F238E27FC236}">
                <a16:creationId xmlns:a16="http://schemas.microsoft.com/office/drawing/2014/main" id="{BE194890-C0BE-0E8B-F199-2356CBA46B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8830930"/>
              </p:ext>
            </p:extLst>
          </p:nvPr>
        </p:nvGraphicFramePr>
        <p:xfrm>
          <a:off x="1703942" y="4998571"/>
          <a:ext cx="6096000" cy="1112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4238880684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370674327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793560889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16613034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Item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dirty="0"/>
                        <a:t>α-</a:t>
                      </a:r>
                      <a:r>
                        <a:rPr lang="en-ID" dirty="0"/>
                        <a:t>item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dirty="0"/>
                        <a:t>α-</a:t>
                      </a:r>
                      <a:r>
                        <a:rPr lang="en-ID" dirty="0"/>
                        <a:t>total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Keputusan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379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0,84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0,87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Reliabel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32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0,82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0,87</a:t>
                      </a:r>
                      <a:endParaRPr lang="en-ID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/>
                        <a:t>Reliabel</a:t>
                      </a:r>
                      <a:endParaRPr lang="en-ID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7802829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Contoh Tabel Reliabilitas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Item | α-item | α-total | </a:t>
            </a:r>
            <a:r>
              <a:rPr dirty="0" err="1"/>
              <a:t>Keterangan</a:t>
            </a:r>
            <a:endParaRPr dirty="0"/>
          </a:p>
          <a:p>
            <a:r>
              <a:rPr dirty="0"/>
              <a:t>1 | 0.84 | 0.87 | </a:t>
            </a:r>
            <a:r>
              <a:rPr dirty="0" err="1"/>
              <a:t>Reliabel</a:t>
            </a:r>
            <a:endParaRPr dirty="0"/>
          </a:p>
          <a:p>
            <a:r>
              <a:rPr dirty="0"/>
              <a:t>2 | 0.82 | 0.87 | </a:t>
            </a:r>
            <a:r>
              <a:rPr dirty="0" err="1"/>
              <a:t>Reliabel</a:t>
            </a:r>
            <a:endParaRPr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CCB131-1F37-23C1-5A81-E74CB42A8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Analisis</a:t>
            </a:r>
            <a:r>
              <a:rPr lang="en-US" dirty="0"/>
              <a:t> Data</a:t>
            </a:r>
            <a:endParaRPr lang="en-I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B66E99-7F27-8986-F2B6-A001FCCE85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Uji </a:t>
            </a:r>
            <a:r>
              <a:rPr lang="en-US" dirty="0" err="1"/>
              <a:t>Asumsi</a:t>
            </a:r>
            <a:r>
              <a:rPr lang="en-US" dirty="0"/>
              <a:t> </a:t>
            </a:r>
            <a:r>
              <a:rPr lang="en-US" dirty="0" err="1"/>
              <a:t>Klasik</a:t>
            </a:r>
            <a:endParaRPr lang="en-US" dirty="0"/>
          </a:p>
          <a:p>
            <a:r>
              <a:rPr lang="en-US" dirty="0" err="1"/>
              <a:t>Regresi</a:t>
            </a:r>
            <a:r>
              <a:rPr lang="en-US" dirty="0"/>
              <a:t> Linear/</a:t>
            </a:r>
            <a:r>
              <a:rPr lang="en-US" dirty="0" err="1"/>
              <a:t>Korelasi</a:t>
            </a:r>
            <a:r>
              <a:rPr lang="en-US" dirty="0"/>
              <a:t> Pearson/</a:t>
            </a:r>
            <a:r>
              <a:rPr lang="en-US" dirty="0" err="1"/>
              <a:t>Anova</a:t>
            </a:r>
            <a:endParaRPr lang="en-US" dirty="0"/>
          </a:p>
          <a:p>
            <a:r>
              <a:rPr lang="en-US" dirty="0" err="1"/>
              <a:t>Koefisien</a:t>
            </a:r>
            <a:r>
              <a:rPr lang="en-US" dirty="0"/>
              <a:t> </a:t>
            </a:r>
            <a:r>
              <a:rPr lang="en-US" dirty="0" err="1"/>
              <a:t>Determinan</a:t>
            </a:r>
            <a:endParaRPr lang="en-US" dirty="0"/>
          </a:p>
          <a:p>
            <a:r>
              <a:rPr lang="en-US" dirty="0"/>
              <a:t>Uji </a:t>
            </a:r>
            <a:r>
              <a:rPr lang="en-US" dirty="0" err="1"/>
              <a:t>Hipotesis</a:t>
            </a:r>
            <a:endParaRPr lang="en-ID" dirty="0"/>
          </a:p>
        </p:txBody>
      </p:sp>
    </p:spTree>
    <p:extLst>
      <p:ext uri="{BB962C8B-B14F-4D97-AF65-F5344CB8AC3E}">
        <p14:creationId xmlns:p14="http://schemas.microsoft.com/office/powerpoint/2010/main" val="29495261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DF56B1-333A-0469-ACAB-1FCBB21C92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Terima</a:t>
            </a:r>
            <a:r>
              <a:rPr lang="en-US" dirty="0"/>
              <a:t> Kasih</a:t>
            </a:r>
            <a:endParaRPr lang="en-ID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CF849E38-936E-D30D-28D5-5D7A372A9D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0937723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D0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11</TotalTime>
  <Words>225</Words>
  <Application>Microsoft Office PowerPoint</Application>
  <PresentationFormat>On-screen Show (4:3)</PresentationFormat>
  <Paragraphs>65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Century Gothic</vt:lpstr>
      <vt:lpstr>Wingdings 3</vt:lpstr>
      <vt:lpstr>Ion</vt:lpstr>
      <vt:lpstr>Metode Penelitian Kuantitatif</vt:lpstr>
      <vt:lpstr>Etika Penelitian</vt:lpstr>
      <vt:lpstr>Jenis dan Lokasi Penelitian</vt:lpstr>
      <vt:lpstr>Pendekatan Penelitian</vt:lpstr>
      <vt:lpstr>Populasi dan Sampel</vt:lpstr>
      <vt:lpstr>Metode Pengumpulan Data</vt:lpstr>
      <vt:lpstr>Desain Penelitian</vt:lpstr>
      <vt:lpstr>Instrumen Penelitian</vt:lpstr>
      <vt:lpstr>Validitas dan Reliabilitas</vt:lpstr>
      <vt:lpstr>Teknik Analisis Data</vt:lpstr>
      <vt:lpstr>Contoh Tabel Validitas</vt:lpstr>
      <vt:lpstr>Contoh Tabel Reliabilitas</vt:lpstr>
      <vt:lpstr>Analisis Data</vt:lpstr>
      <vt:lpstr>Terima Kasih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Metode Penelitian Kuantitatif</dc:title>
  <dc:subject/>
  <dc:creator/>
  <cp:keywords/>
  <dc:description>generated using python-pptx</dc:description>
  <cp:lastModifiedBy>izhork@gmail.com</cp:lastModifiedBy>
  <cp:revision>3</cp:revision>
  <dcterms:created xsi:type="dcterms:W3CDTF">2013-01-27T09:14:16Z</dcterms:created>
  <dcterms:modified xsi:type="dcterms:W3CDTF">2025-10-24T16:23:51Z</dcterms:modified>
  <cp:category/>
</cp:coreProperties>
</file>