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9"/>
  </p:notesMasterIdLst>
  <p:sldIdLst>
    <p:sldId id="326" r:id="rId2"/>
    <p:sldId id="327" r:id="rId3"/>
    <p:sldId id="328" r:id="rId4"/>
    <p:sldId id="329" r:id="rId5"/>
    <p:sldId id="330" r:id="rId6"/>
    <p:sldId id="331" r:id="rId7"/>
    <p:sldId id="333" r:id="rId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12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9"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50"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51"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2"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3"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4"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94"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95"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96" name="Date Placeholder 3"/>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597" name="Footer Placeholder 4"/>
          <p:cNvSpPr>
            <a:spLocks noGrp="1"/>
          </p:cNvSpPr>
          <p:nvPr>
            <p:ph type="ftr" sz="quarter" idx="11"/>
          </p:nvPr>
        </p:nvSpPr>
        <p:spPr/>
        <p:txBody>
          <a:bodyPr/>
          <a:lstStyle/>
          <a:p>
            <a:endParaRPr lang="zh-CN" altLang="en-US"/>
          </a:p>
        </p:txBody>
      </p:sp>
      <p:sp>
        <p:nvSpPr>
          <p:cNvPr id="104859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en-US" altLang="zh-CN" smtClean="0"/>
              <a:t>Click to edit Master title style</a:t>
            </a:r>
            <a:endParaRPr lang="en-US" dirty="0"/>
          </a:p>
        </p:txBody>
      </p:sp>
      <p:sp>
        <p:nvSpPr>
          <p:cNvPr id="1048609"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0" name="Date Placeholder 3"/>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11" name="Footer Placeholder 4"/>
          <p:cNvSpPr>
            <a:spLocks noGrp="1"/>
          </p:cNvSpPr>
          <p:nvPr>
            <p:ph type="ftr" sz="quarter" idx="11"/>
          </p:nvPr>
        </p:nvSpPr>
        <p:spPr/>
        <p:txBody>
          <a:bodyPr/>
          <a:lstStyle/>
          <a:p>
            <a:endParaRPr lang="zh-CN" altLang="en-US"/>
          </a:p>
        </p:txBody>
      </p:sp>
      <p:sp>
        <p:nvSpPr>
          <p:cNvPr id="104861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24"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25"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26" name="Date Placeholder 3"/>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27" name="Footer Placeholder 4"/>
          <p:cNvSpPr>
            <a:spLocks noGrp="1"/>
          </p:cNvSpPr>
          <p:nvPr>
            <p:ph type="ftr" sz="quarter" idx="11"/>
          </p:nvPr>
        </p:nvSpPr>
        <p:spPr/>
        <p:txBody>
          <a:bodyPr/>
          <a:lstStyle/>
          <a:p>
            <a:endParaRPr lang="zh-CN" altLang="en-US"/>
          </a:p>
        </p:txBody>
      </p:sp>
      <p:sp>
        <p:nvSpPr>
          <p:cNvPr id="104862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US" altLang="zh-CN" smtClean="0"/>
              <a:t>Click to edit Master title style</a:t>
            </a:r>
            <a:endParaRPr lang="en-US" dirty="0"/>
          </a:p>
        </p:txBody>
      </p:sp>
      <p:sp>
        <p:nvSpPr>
          <p:cNvPr id="1048630"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1"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2" name="Date Placeholder 4"/>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33" name="Footer Placeholder 5"/>
          <p:cNvSpPr>
            <a:spLocks noGrp="1"/>
          </p:cNvSpPr>
          <p:nvPr>
            <p:ph type="ftr" sz="quarter" idx="11"/>
          </p:nvPr>
        </p:nvSpPr>
        <p:spPr/>
        <p:txBody>
          <a:bodyPr/>
          <a:lstStyle/>
          <a:p>
            <a:endParaRPr lang="zh-CN" altLang="en-US"/>
          </a:p>
        </p:txBody>
      </p:sp>
      <p:sp>
        <p:nvSpPr>
          <p:cNvPr id="1048634"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36"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37"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8"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39"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0" name="Date Placeholder 6"/>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41" name="Footer Placeholder 7"/>
          <p:cNvSpPr>
            <a:spLocks noGrp="1"/>
          </p:cNvSpPr>
          <p:nvPr>
            <p:ph type="ftr" sz="quarter" idx="11"/>
          </p:nvPr>
        </p:nvSpPr>
        <p:spPr/>
        <p:txBody>
          <a:bodyPr/>
          <a:lstStyle/>
          <a:p>
            <a:endParaRPr lang="zh-CN" altLang="en-US"/>
          </a:p>
        </p:txBody>
      </p:sp>
      <p:sp>
        <p:nvSpPr>
          <p:cNvPr id="1048642"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ltLang="zh-CN" smtClean="0"/>
              <a:t>Click to edit Master title style</a:t>
            </a:r>
            <a:endParaRPr lang="en-US" dirty="0"/>
          </a:p>
        </p:txBody>
      </p:sp>
      <p:sp>
        <p:nvSpPr>
          <p:cNvPr id="1048600" name="Date Placeholder 2"/>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01" name="Footer Placeholder 3"/>
          <p:cNvSpPr>
            <a:spLocks noGrp="1"/>
          </p:cNvSpPr>
          <p:nvPr>
            <p:ph type="ftr" sz="quarter" idx="11"/>
          </p:nvPr>
        </p:nvSpPr>
        <p:spPr/>
        <p:txBody>
          <a:bodyPr/>
          <a:lstStyle/>
          <a:p>
            <a:endParaRPr lang="zh-CN" altLang="en-US"/>
          </a:p>
        </p:txBody>
      </p:sp>
      <p:sp>
        <p:nvSpPr>
          <p:cNvPr id="1048602"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1" name="Date Placeholder 1"/>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582" name="Footer Placeholder 2"/>
          <p:cNvSpPr>
            <a:spLocks noGrp="1"/>
          </p:cNvSpPr>
          <p:nvPr>
            <p:ph type="ftr" sz="quarter" idx="11"/>
          </p:nvPr>
        </p:nvSpPr>
        <p:spPr/>
        <p:txBody>
          <a:bodyPr/>
          <a:lstStyle/>
          <a:p>
            <a:endParaRPr lang="zh-CN" altLang="en-US"/>
          </a:p>
        </p:txBody>
      </p:sp>
      <p:sp>
        <p:nvSpPr>
          <p:cNvPr id="1048583"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3"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44"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5"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46" name="Date Placeholder 4"/>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47" name="Footer Placeholder 5"/>
          <p:cNvSpPr>
            <a:spLocks noGrp="1"/>
          </p:cNvSpPr>
          <p:nvPr>
            <p:ph type="ftr" sz="quarter" idx="11"/>
          </p:nvPr>
        </p:nvSpPr>
        <p:spPr/>
        <p:txBody>
          <a:bodyPr/>
          <a:lstStyle/>
          <a:p>
            <a:endParaRPr lang="zh-CN" altLang="en-US"/>
          </a:p>
        </p:txBody>
      </p:sp>
      <p:sp>
        <p:nvSpPr>
          <p:cNvPr id="104864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13"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14"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15"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16" name="Date Placeholder 4"/>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17" name="Footer Placeholder 5"/>
          <p:cNvSpPr>
            <a:spLocks noGrp="1"/>
          </p:cNvSpPr>
          <p:nvPr>
            <p:ph type="ftr" sz="quarter" idx="11"/>
          </p:nvPr>
        </p:nvSpPr>
        <p:spPr/>
        <p:txBody>
          <a:bodyPr/>
          <a:lstStyle/>
          <a:p>
            <a:endParaRPr lang="zh-CN" altLang="en-US"/>
          </a:p>
        </p:txBody>
      </p:sp>
      <p:sp>
        <p:nvSpPr>
          <p:cNvPr id="104861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altLang="zh-CN" smtClean="0"/>
              <a:t>Click to edit Master title style</a:t>
            </a:r>
            <a:endParaRPr lang="en-US" dirty="0"/>
          </a:p>
        </p:txBody>
      </p:sp>
      <p:sp>
        <p:nvSpPr>
          <p:cNvPr id="1048620"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1" name="Date Placeholder 3"/>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22" name="Footer Placeholder 4"/>
          <p:cNvSpPr>
            <a:spLocks noGrp="1"/>
          </p:cNvSpPr>
          <p:nvPr>
            <p:ph type="ftr" sz="quarter" idx="11"/>
          </p:nvPr>
        </p:nvSpPr>
        <p:spPr/>
        <p:txBody>
          <a:bodyPr/>
          <a:lstStyle/>
          <a:p>
            <a:endParaRPr lang="zh-CN" altLang="en-US"/>
          </a:p>
        </p:txBody>
      </p:sp>
      <p:sp>
        <p:nvSpPr>
          <p:cNvPr id="1048623"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03"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04"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5" name="Date Placeholder 3"/>
          <p:cNvSpPr>
            <a:spLocks noGrp="1"/>
          </p:cNvSpPr>
          <p:nvPr>
            <p:ph type="dt" sz="half" idx="10"/>
          </p:nvPr>
        </p:nvSpPr>
        <p:spPr/>
        <p:txBody>
          <a:bodyPr/>
          <a:lstStyle/>
          <a:p>
            <a:fld id="{70BC1078-46ED-40F9-8930-935BAD7C2B02}" type="datetimeFigureOut">
              <a:rPr lang="zh-CN" altLang="en-US" smtClean="0"/>
              <a:t>2025/10/18</a:t>
            </a:fld>
            <a:endParaRPr lang="zh-CN" altLang="en-US"/>
          </a:p>
        </p:txBody>
      </p:sp>
      <p:sp>
        <p:nvSpPr>
          <p:cNvPr id="1048606" name="Footer Placeholder 4"/>
          <p:cNvSpPr>
            <a:spLocks noGrp="1"/>
          </p:cNvSpPr>
          <p:nvPr>
            <p:ph type="ftr" sz="quarter" idx="11"/>
          </p:nvPr>
        </p:nvSpPr>
        <p:spPr/>
        <p:txBody>
          <a:bodyPr/>
          <a:lstStyle/>
          <a:p>
            <a:endParaRPr lang="zh-CN" altLang="en-US"/>
          </a:p>
        </p:txBody>
      </p:sp>
      <p:sp>
        <p:nvSpPr>
          <p:cNvPr id="1048607"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2025/10/18</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6" name="TextBox 1048585"/>
          <p:cNvSpPr txBox="1"/>
          <p:nvPr/>
        </p:nvSpPr>
        <p:spPr>
          <a:xfrm>
            <a:off x="3837867" y="4900757"/>
            <a:ext cx="4572000" cy="510540"/>
          </a:xfrm>
          <a:prstGeom prst="rect">
            <a:avLst/>
          </a:prstGeom>
        </p:spPr>
        <p:txBody>
          <a:bodyPr wrap="square" rtlCol="0">
            <a:spAutoFit/>
          </a:bodyPr>
          <a:lstStyle/>
          <a:p>
            <a:r>
              <a:rPr lang="in-ID" sz="2800">
                <a:solidFill>
                  <a:srgbClr val="000000"/>
                </a:solidFill>
              </a:rPr>
              <a:t>
</a:t>
            </a:r>
          </a:p>
        </p:txBody>
      </p:sp>
      <p:sp>
        <p:nvSpPr>
          <p:cNvPr id="1048587" name="TextBox 1048586"/>
          <p:cNvSpPr txBox="1"/>
          <p:nvPr/>
        </p:nvSpPr>
        <p:spPr>
          <a:xfrm>
            <a:off x="780315" y="1139238"/>
            <a:ext cx="4000000" cy="1200329"/>
          </a:xfrm>
          <a:prstGeom prst="rect">
            <a:avLst/>
          </a:prstGeom>
        </p:spPr>
        <p:txBody>
          <a:bodyPr wrap="square" rtlCol="0">
            <a:spAutoFit/>
          </a:bodyPr>
          <a:lstStyle/>
          <a:p>
            <a:r>
              <a:rPr lang="in-ID" sz="2400" dirty="0">
                <a:solidFill>
                  <a:srgbClr val="000000"/>
                </a:solidFill>
                <a:effectLst>
                  <a:outerShdw blurRad="38100" dist="38100" dir="2700000" algn="br" rotWithShape="0">
                    <a:srgbClr val="000000"/>
                  </a:outerShdw>
                </a:effectLst>
              </a:rPr>
              <a:t>Kelompok </a:t>
            </a:r>
            <a:r>
              <a:rPr lang="in-ID" sz="2400" dirty="0">
                <a:solidFill>
                  <a:srgbClr val="000000"/>
                </a:solidFill>
                <a:effectLst>
                  <a:outerShdw blurRad="38100" dist="38100" dir="2700000" algn="br" rotWithShape="0">
                    <a:srgbClr val="000000"/>
                  </a:outerShdw>
                </a:effectLst>
              </a:rPr>
              <a:t>2</a:t>
            </a:r>
            <a:r>
              <a:rPr lang="in-ID" sz="2400" dirty="0" smtClean="0">
                <a:solidFill>
                  <a:srgbClr val="000000"/>
                </a:solidFill>
                <a:effectLst>
                  <a:outerShdw blurRad="38100" dist="38100" dir="2700000" algn="br" rotWithShape="0">
                    <a:srgbClr val="000000"/>
                  </a:outerShdw>
                </a:effectLst>
              </a:rPr>
              <a:t>:</a:t>
            </a:r>
            <a:endParaRPr lang="in-ID" sz="2400" dirty="0">
              <a:solidFill>
                <a:srgbClr val="000000"/>
              </a:solidFill>
              <a:effectLst>
                <a:outerShdw blurRad="38100" dist="38100" dir="2700000" algn="br" rotWithShape="0">
                  <a:srgbClr val="000000"/>
                </a:outerShdw>
              </a:effectLst>
            </a:endParaRPr>
          </a:p>
          <a:p>
            <a:r>
              <a:rPr lang="in-ID" sz="2400" dirty="0">
                <a:solidFill>
                  <a:srgbClr val="000000"/>
                </a:solidFill>
                <a:effectLst>
                  <a:outerShdw blurRad="38100" dist="38100" dir="2700000" algn="br" rotWithShape="0">
                    <a:srgbClr val="000000"/>
                  </a:outerShdw>
                </a:effectLst>
              </a:rPr>
              <a:t>Nama : </a:t>
            </a:r>
            <a:r>
              <a:rPr lang="in-ID" sz="2400" dirty="0" smtClean="0">
                <a:solidFill>
                  <a:srgbClr val="000000"/>
                </a:solidFill>
                <a:effectLst>
                  <a:outerShdw blurRad="38100" dist="38100" dir="2700000" algn="br" rotWithShape="0">
                    <a:srgbClr val="000000"/>
                  </a:outerShdw>
                </a:effectLst>
              </a:rPr>
              <a:t>Abdul Muthalib</a:t>
            </a:r>
            <a:endParaRPr lang="in-ID" sz="2400" dirty="0">
              <a:solidFill>
                <a:srgbClr val="000000"/>
              </a:solidFill>
              <a:effectLst>
                <a:outerShdw blurRad="38100" dist="38100" dir="2700000" algn="br" rotWithShape="0">
                  <a:srgbClr val="000000"/>
                </a:outerShdw>
              </a:effectLst>
            </a:endParaRPr>
          </a:p>
          <a:p>
            <a:r>
              <a:rPr lang="in-ID" sz="2400" dirty="0">
                <a:solidFill>
                  <a:srgbClr val="000000"/>
                </a:solidFill>
                <a:effectLst>
                  <a:outerShdw blurRad="38100" dist="38100" dir="2700000" algn="br" rotWithShape="0">
                    <a:srgbClr val="000000"/>
                  </a:outerShdw>
                </a:effectLst>
              </a:rPr>
              <a:t>Nim    : </a:t>
            </a:r>
            <a:r>
              <a:rPr lang="in-ID" sz="2400" dirty="0" smtClean="0">
                <a:solidFill>
                  <a:srgbClr val="000000"/>
                </a:solidFill>
                <a:effectLst>
                  <a:outerShdw blurRad="38100" dist="38100" dir="2700000" algn="br" rotWithShape="0">
                    <a:srgbClr val="000000"/>
                  </a:outerShdw>
                </a:effectLst>
              </a:rPr>
              <a:t>80100225072</a:t>
            </a:r>
            <a:endParaRPr lang="in-ID" sz="2400" b="1" dirty="0">
              <a:solidFill>
                <a:srgbClr val="000000"/>
              </a:solidFill>
              <a:effectLst>
                <a:outerShdw blurRad="38100" dist="38100" dir="2700000" algn="br" rotWithShape="0">
                  <a:srgbClr val="000000"/>
                </a:outerShdw>
              </a:effectLst>
            </a:endParaRPr>
          </a:p>
        </p:txBody>
      </p:sp>
      <p:sp>
        <p:nvSpPr>
          <p:cNvPr id="1048588" name="TextBox 1048587"/>
          <p:cNvSpPr txBox="1"/>
          <p:nvPr/>
        </p:nvSpPr>
        <p:spPr>
          <a:xfrm>
            <a:off x="4241432" y="3472305"/>
            <a:ext cx="4000000" cy="1938992"/>
          </a:xfrm>
          <a:prstGeom prst="rect">
            <a:avLst/>
          </a:prstGeom>
        </p:spPr>
        <p:txBody>
          <a:bodyPr wrap="square" rtlCol="0">
            <a:spAutoFit/>
          </a:bodyPr>
          <a:lstStyle/>
          <a:p>
            <a:pPr algn="ctr"/>
            <a:r>
              <a:rPr lang="in-ID" sz="2400" dirty="0">
                <a:solidFill>
                  <a:srgbClr val="000000"/>
                </a:solidFill>
                <a:effectLst>
                  <a:outerShdw blurRad="38100" dist="38100" dir="2700000" algn="br" rotWithShape="0">
                    <a:srgbClr val="000000"/>
                  </a:outerShdw>
                </a:effectLst>
              </a:rPr>
              <a:t>Mata Kuliah :</a:t>
            </a:r>
          </a:p>
          <a:p>
            <a:pPr algn="ctr"/>
            <a:r>
              <a:rPr lang="in-ID" sz="2400" dirty="0" smtClean="0">
                <a:solidFill>
                  <a:srgbClr val="000000"/>
                </a:solidFill>
                <a:effectLst>
                  <a:outerShdw blurRad="38100" dist="38100" dir="2700000" algn="br" rotWithShape="0">
                    <a:srgbClr val="000000"/>
                  </a:outerShdw>
                </a:effectLst>
              </a:rPr>
              <a:t>Studi Hadis </a:t>
            </a:r>
            <a:endParaRPr lang="in-ID" sz="2400" dirty="0" smtClean="0">
              <a:solidFill>
                <a:srgbClr val="000000"/>
              </a:solidFill>
              <a:effectLst>
                <a:outerShdw blurRad="38100" dist="38100" dir="2700000" algn="br" rotWithShape="0">
                  <a:srgbClr val="000000"/>
                </a:outerShdw>
              </a:effectLst>
            </a:endParaRPr>
          </a:p>
          <a:p>
            <a:pPr algn="ctr"/>
            <a:r>
              <a:rPr lang="LID4096" sz="2400" dirty="0" smtClean="0">
                <a:solidFill>
                  <a:srgbClr val="000000"/>
                </a:solidFill>
                <a:effectLst>
                  <a:outerShdw blurRad="38100" dist="38100" dir="2700000" algn="br" rotWithShape="0">
                    <a:srgbClr val="000000"/>
                  </a:outerShdw>
                </a:effectLst>
              </a:rPr>
              <a:t>Materi </a:t>
            </a:r>
            <a:r>
              <a:rPr lang="LID4096" sz="2400" dirty="0" smtClean="0">
                <a:solidFill>
                  <a:srgbClr val="000000"/>
                </a:solidFill>
                <a:effectLst>
                  <a:outerShdw blurRad="38100" dist="38100" dir="2700000" algn="br" rotWithShape="0">
                    <a:srgbClr val="000000"/>
                  </a:outerShdw>
                </a:effectLst>
              </a:rPr>
              <a:t>2: </a:t>
            </a:r>
            <a:endParaRPr lang="LID4096" sz="2400" dirty="0" smtClean="0">
              <a:solidFill>
                <a:srgbClr val="000000"/>
              </a:solidFill>
              <a:effectLst>
                <a:outerShdw blurRad="38100" dist="38100" dir="2700000" algn="br" rotWithShape="0">
                  <a:srgbClr val="000000"/>
                </a:outerShdw>
              </a:effectLst>
            </a:endParaRPr>
          </a:p>
          <a:p>
            <a:pPr algn="ctr"/>
            <a:r>
              <a:rPr lang="LID4096" sz="2400" dirty="0" smtClean="0">
                <a:solidFill>
                  <a:srgbClr val="000000"/>
                </a:solidFill>
                <a:effectLst>
                  <a:outerShdw blurRad="38100" dist="38100" dir="2700000" algn="br" rotWithShape="0">
                    <a:srgbClr val="000000"/>
                  </a:outerShdw>
                </a:effectLst>
              </a:rPr>
              <a:t>Sejarah periwayatan dan Kodifikasi Hadis </a:t>
            </a:r>
            <a:endParaRPr lang="LID4096" sz="2400" dirty="0" smtClean="0">
              <a:solidFill>
                <a:srgbClr val="000000"/>
              </a:solidFill>
              <a:effectLst>
                <a:outerShdw blurRad="38100" dist="38100" dir="2700000" algn="br"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4" name="TextBox 1048583"/>
          <p:cNvSpPr txBox="1"/>
          <p:nvPr/>
        </p:nvSpPr>
        <p:spPr>
          <a:xfrm>
            <a:off x="679270" y="1109845"/>
            <a:ext cx="7707084" cy="4647426"/>
          </a:xfrm>
          <a:prstGeom prst="rect">
            <a:avLst/>
          </a:prstGeom>
        </p:spPr>
        <p:txBody>
          <a:bodyPr vert="horz" wrap="square" rtlCol="0" anchor="ctr">
            <a:spAutoFit/>
          </a:bodyPr>
          <a:lstStyle/>
          <a:p>
            <a:pPr algn="just"/>
            <a:r>
              <a:rPr lang="id-ID" sz="2000" dirty="0" smtClean="0">
                <a:solidFill>
                  <a:srgbClr val="000000"/>
                </a:solidFill>
                <a:effectLst>
                  <a:outerShdw blurRad="38100" dist="38100" dir="2700000" algn="br" rotWithShape="0">
                    <a:srgbClr val="000000"/>
                  </a:outerShdw>
                </a:effectLst>
              </a:rPr>
              <a:t>Latar belakang </a:t>
            </a:r>
            <a:endParaRPr lang="id-ID" sz="2000" dirty="0" smtClean="0">
              <a:solidFill>
                <a:srgbClr val="000000"/>
              </a:solidFill>
              <a:effectLst>
                <a:outerShdw blurRad="38100" dist="38100" dir="2700000" algn="br" rotWithShape="0">
                  <a:srgbClr val="000000"/>
                </a:outerShdw>
              </a:effectLst>
            </a:endParaRPr>
          </a:p>
          <a:p>
            <a:pPr algn="ctr"/>
            <a:r>
              <a:rPr lang="id-ID" sz="2000" dirty="0" smtClean="0">
                <a:solidFill>
                  <a:srgbClr val="000000"/>
                </a:solidFill>
                <a:effectLst>
                  <a:outerShdw blurRad="38100" dist="38100" dir="2700000" algn="br" rotWithShape="0">
                    <a:srgbClr val="000000"/>
                  </a:outerShdw>
                </a:effectLst>
              </a:rPr>
              <a:t> </a:t>
            </a:r>
          </a:p>
          <a:p>
            <a:pPr lvl="0"/>
            <a:endParaRPr lang="en-US" sz="2000" b="1" dirty="0"/>
          </a:p>
          <a:p>
            <a:pPr algn="just"/>
            <a:r>
              <a:rPr lang="id-ID" dirty="0"/>
              <a:t>Hadis sebagai sumber ajaran Islam kedua setelah Al-Qur’an memiliki kedudukan penting dalam menjelaskan, memperinci, serta memberikan contoh nyata dari ajaran Islam yang bersifat normatif. Keberadaan hadis tidak hanya menjadi pelengkap, tetapi juga penafsir terhadap ayat Al-Qur’an. Oleh karena itu, pelestarian hadis melalui proses kodifikasi merupakan kebutuhan mendesak dalam perkembangan Islam, terutama setelah masa Rasulullah SAW. Namun dalam sejarahnya, proses kodifikasi hadis tidak berjalan sesuai yang diharapkan yaitu seharusnya dilakukan sejak masa Rasulullah, dengan upaya yang sistematis dan terorganisir. Tapi realitanya kodifikasi hadis baru dilakukan setelah beberapa dekade setelah Rasulullah wafat, yaitu dilakukan pada masa Khalifah Umar bin Abdul Aziz, setelah muncul kekhawatiran akan tersebarnya hadis-hadis palsu (maudhu’). </a:t>
            </a:r>
            <a:endParaRPr lang="en-US" dirty="0"/>
          </a:p>
          <a:p>
            <a:pPr algn="just"/>
            <a:endParaRPr lang="in-ID" sz="2000"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5" name="TextBox 1048584"/>
          <p:cNvSpPr txBox="1"/>
          <p:nvPr/>
        </p:nvSpPr>
        <p:spPr>
          <a:xfrm>
            <a:off x="668644" y="1049383"/>
            <a:ext cx="7623830" cy="400110"/>
          </a:xfrm>
          <a:prstGeom prst="rect">
            <a:avLst/>
          </a:prstGeom>
        </p:spPr>
        <p:txBody>
          <a:bodyPr wrap="square" rtlCol="0">
            <a:spAutoFit/>
          </a:bodyPr>
          <a:lstStyle/>
          <a:p>
            <a:r>
              <a:rPr lang="in-ID" sz="2000" dirty="0" smtClean="0">
                <a:solidFill>
                  <a:srgbClr val="000000"/>
                </a:solidFill>
                <a:effectLst>
                  <a:outerShdw blurRad="38100" dist="38100" dir="2700000" algn="br" rotWithShape="0">
                    <a:srgbClr val="000000"/>
                  </a:outerShdw>
                </a:effectLst>
              </a:rPr>
              <a:t>Sejarah Periwayatan Hadis </a:t>
            </a:r>
            <a:endParaRPr lang="in-ID" sz="2000" dirty="0">
              <a:solidFill>
                <a:srgbClr val="000000"/>
              </a:solidFill>
              <a:effectLst>
                <a:outerShdw blurRad="38100" dist="38100" dir="2700000" algn="br" rotWithShape="0">
                  <a:srgbClr val="000000"/>
                </a:outerShdw>
              </a:effectLst>
            </a:endParaRPr>
          </a:p>
        </p:txBody>
      </p:sp>
      <p:sp>
        <p:nvSpPr>
          <p:cNvPr id="3" name="TextBox 2"/>
          <p:cNvSpPr txBox="1"/>
          <p:nvPr/>
        </p:nvSpPr>
        <p:spPr>
          <a:xfrm>
            <a:off x="668644" y="1606730"/>
            <a:ext cx="7623830" cy="3693319"/>
          </a:xfrm>
          <a:prstGeom prst="rect">
            <a:avLst/>
          </a:prstGeom>
        </p:spPr>
        <p:txBody>
          <a:bodyPr wrap="square" rtlCol="0">
            <a:spAutoFit/>
          </a:bodyPr>
          <a:lstStyle/>
          <a:p>
            <a:r>
              <a:rPr lang="id-ID" dirty="0" smtClean="0">
                <a:solidFill>
                  <a:srgbClr val="000000"/>
                </a:solidFill>
                <a:effectLst>
                  <a:outerShdw blurRad="38100" dist="38100" dir="2700000" algn="br" rotWithShape="0">
                    <a:srgbClr val="000000"/>
                  </a:outerShdw>
                </a:effectLst>
              </a:rPr>
              <a:t>1. </a:t>
            </a:r>
            <a:r>
              <a:rPr lang="id-ID" dirty="0" smtClean="0">
                <a:solidFill>
                  <a:srgbClr val="000000"/>
                </a:solidFill>
                <a:effectLst>
                  <a:outerShdw blurRad="38100" dist="38100" dir="2700000" algn="br" rotWithShape="0">
                    <a:srgbClr val="000000"/>
                  </a:outerShdw>
                </a:effectLst>
              </a:rPr>
              <a:t>Pengertian periwayatan hadis </a:t>
            </a:r>
            <a:endParaRPr lang="in-ID" dirty="0" smtClean="0">
              <a:solidFill>
                <a:srgbClr val="000000"/>
              </a:solidFill>
              <a:effectLst>
                <a:outerShdw blurRad="38100" dist="38100" dir="2700000" algn="br" rotWithShape="0">
                  <a:srgbClr val="000000"/>
                </a:outerShdw>
              </a:effectLst>
            </a:endParaRPr>
          </a:p>
          <a:p>
            <a:pPr algn="just"/>
            <a:r>
              <a:rPr lang="id-ID" dirty="0"/>
              <a:t>Periwayatan hadis merupakan proses penyampaian sabda, perbuatan, dan ketetapan Nabi Muhammad saw. dari satu generasi ke generasi berikutnya melalui jalur perawi yang terpercaya. Istilah riwayah berasal dari kata rawā–yarwī–riwāyah yang berarti menyampaikan atau menukil suatu berita dari orang lain</a:t>
            </a:r>
            <a:r>
              <a:rPr lang="id-ID" dirty="0" smtClean="0"/>
              <a:t>.</a:t>
            </a:r>
          </a:p>
          <a:p>
            <a:r>
              <a:rPr lang="in-ID" dirty="0" smtClean="0">
                <a:solidFill>
                  <a:srgbClr val="000000"/>
                </a:solidFill>
                <a:effectLst>
                  <a:outerShdw blurRad="38100" dist="38100" dir="2700000" algn="br" rotWithShape="0">
                    <a:srgbClr val="000000"/>
                  </a:outerShdw>
                </a:effectLst>
              </a:rPr>
              <a:t>2</a:t>
            </a:r>
            <a:r>
              <a:rPr lang="in-ID" dirty="0">
                <a:solidFill>
                  <a:srgbClr val="000000"/>
                </a:solidFill>
                <a:effectLst>
                  <a:outerShdw blurRad="38100" dist="38100" dir="2700000" algn="br" rotWithShape="0">
                    <a:srgbClr val="000000"/>
                  </a:outerShdw>
                </a:effectLst>
              </a:rPr>
              <a:t>. </a:t>
            </a:r>
            <a:r>
              <a:rPr lang="id-ID" b="1" dirty="0"/>
              <a:t>Periwayatan Hadis pada Masa Nabi Muhammad Saw</a:t>
            </a:r>
            <a:endParaRPr lang="in-ID" b="1" dirty="0">
              <a:solidFill>
                <a:srgbClr val="000000"/>
              </a:solidFill>
              <a:effectLst>
                <a:outerShdw blurRad="38100" dist="38100" dir="2700000" algn="br" rotWithShape="0">
                  <a:srgbClr val="000000"/>
                </a:outerShdw>
              </a:effectLst>
            </a:endParaRPr>
          </a:p>
          <a:p>
            <a:pPr algn="just"/>
            <a:r>
              <a:rPr lang="id-ID" dirty="0"/>
              <a:t>Pada masa Rasulullah saw., hadis belum dibukukan secara sistematis. Para sahabat menerima hadis langsung dari Nabi melalui tiga cara: mendengar secara langsung, menyaksikan perbuatan beliau, dan mendapatkan izin khusus untuk meriwayatkan. Sebagian besar periwayatan dilakukan secara lisan (hafalan) karena tradisi Arab kala itu sangat mengandalkan daya ingat yang kuat</a:t>
            </a:r>
            <a:r>
              <a:rPr lang="id-ID" dirty="0" smtClean="0"/>
              <a:t>.</a:t>
            </a:r>
            <a:endParaRPr lang="in-ID" b="1" dirty="0" smtClean="0">
              <a:solidFill>
                <a:srgbClr val="000000"/>
              </a:solidFill>
              <a:effectLst>
                <a:outerShdw blurRad="38100" dist="38100" dir="2700000" algn="br" rotWithShape="0">
                  <a:srgbClr val="000000"/>
                </a:outerShdw>
              </a:effectLst>
            </a:endParaRPr>
          </a:p>
          <a:p>
            <a:pPr algn="just"/>
            <a:endParaRPr lang="in-ID"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9" name="TextBox 1048588"/>
          <p:cNvSpPr txBox="1"/>
          <p:nvPr/>
        </p:nvSpPr>
        <p:spPr>
          <a:xfrm>
            <a:off x="704790" y="1097279"/>
            <a:ext cx="7734421" cy="3816429"/>
          </a:xfrm>
          <a:prstGeom prst="rect">
            <a:avLst/>
          </a:prstGeom>
        </p:spPr>
        <p:txBody>
          <a:bodyPr wrap="square" rtlCol="0">
            <a:spAutoFit/>
          </a:bodyPr>
          <a:lstStyle/>
          <a:p>
            <a:pPr algn="just"/>
            <a:endParaRPr lang="id-ID" sz="2000" dirty="0">
              <a:solidFill>
                <a:srgbClr val="000000"/>
              </a:solidFill>
              <a:effectLst>
                <a:outerShdw blurRad="38100" dist="38100" dir="2700000" algn="br" rotWithShape="0">
                  <a:srgbClr val="000000"/>
                </a:outerShdw>
              </a:effectLst>
            </a:endParaRPr>
          </a:p>
          <a:p>
            <a:pPr algn="just"/>
            <a:r>
              <a:rPr lang="id-ID" sz="2000" dirty="0" smtClean="0">
                <a:solidFill>
                  <a:srgbClr val="000000"/>
                </a:solidFill>
                <a:effectLst>
                  <a:outerShdw blurRad="38100" dist="38100" dir="2700000" algn="br" rotWithShape="0">
                    <a:srgbClr val="000000"/>
                  </a:outerShdw>
                </a:effectLst>
              </a:rPr>
              <a:t>Sejarah Kodifikasi Hadis </a:t>
            </a:r>
          </a:p>
          <a:p>
            <a:pPr algn="just"/>
            <a:endParaRPr lang="id-ID" sz="2000" dirty="0" smtClean="0">
              <a:solidFill>
                <a:srgbClr val="000000"/>
              </a:solidFill>
              <a:effectLst>
                <a:outerShdw blurRad="38100" dist="38100" dir="2700000" algn="br" rotWithShape="0">
                  <a:srgbClr val="000000"/>
                </a:outerShdw>
              </a:effectLst>
            </a:endParaRPr>
          </a:p>
          <a:p>
            <a:r>
              <a:rPr lang="id-ID" dirty="0"/>
              <a:t>Latar Belakang Munculnya Kegiatan kodifikasi Hadits Munculnya kegiatan untuk menghimpun dan membukukan hadits pada periode ini dilatar belakangi oleh beberapa faktor diantaranya adalah kekhawatiran akan hilangnya hadits-hadist Nabi, yang disebabkan meninggalnya para sahabat dan tabi’in yang benar-benar ahli di bidangnya. Sehingga jumlah mereka semakin hari semakin sedikit. Hal ini kemudian memicu para ulama untuk segera membukukan hadis sesuai dengan petunjuk sahabat yang mendengar langsung dari Nabi Saw. Selain itu pergolakan politik pada masa sahabat setelah terjadinya perang Siffin mengakibatkan perpecahan umat Islam kedalam beberapa kelompok. </a:t>
            </a:r>
            <a:endParaRPr lang="en-US" dirty="0"/>
          </a:p>
          <a:p>
            <a:pPr algn="just"/>
            <a:endParaRPr lang="id-ID" sz="2000" dirty="0" smtClean="0">
              <a:solidFill>
                <a:srgbClr val="000000"/>
              </a:solidFill>
              <a:effectLst>
                <a:outerShdw blurRad="38100" dist="38100" dir="2700000" algn="br" rotWithShape="0">
                  <a:srgbClr val="000000"/>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91" name="TextBox 1048590"/>
          <p:cNvSpPr txBox="1"/>
          <p:nvPr/>
        </p:nvSpPr>
        <p:spPr>
          <a:xfrm>
            <a:off x="752006" y="1249680"/>
            <a:ext cx="7639988" cy="707886"/>
          </a:xfrm>
          <a:prstGeom prst="rect">
            <a:avLst/>
          </a:prstGeom>
        </p:spPr>
        <p:txBody>
          <a:bodyPr wrap="square" rtlCol="0">
            <a:spAutoFit/>
          </a:bodyPr>
          <a:lstStyle/>
          <a:p>
            <a:r>
              <a:rPr lang="en-US" sz="2000" dirty="0" smtClean="0">
                <a:solidFill>
                  <a:srgbClr val="000000"/>
                </a:solidFill>
                <a:effectLst>
                  <a:outerShdw blurRad="38100" dist="38100" dir="2700000" algn="br" rotWithShape="0">
                    <a:srgbClr val="000000"/>
                  </a:outerShdw>
                </a:effectLst>
              </a:rPr>
              <a:t>S</a:t>
            </a:r>
            <a:r>
              <a:rPr lang="in-ID" sz="2000" dirty="0" smtClean="0">
                <a:solidFill>
                  <a:srgbClr val="000000"/>
                </a:solidFill>
                <a:effectLst>
                  <a:outerShdw blurRad="38100" dist="38100" dir="2700000" algn="br" rotWithShape="0">
                    <a:srgbClr val="000000"/>
                  </a:outerShdw>
                </a:effectLst>
              </a:rPr>
              <a:t>ejarah perkembangan dan Kodifikasi Hadis </a:t>
            </a:r>
            <a:r>
              <a:rPr lang="in-ID" sz="2000" dirty="0" smtClean="0">
                <a:solidFill>
                  <a:srgbClr val="000000"/>
                </a:solidFill>
                <a:effectLst>
                  <a:outerShdw blurRad="38100" dist="38100" dir="2700000" algn="br" rotWithShape="0">
                    <a:srgbClr val="000000"/>
                  </a:outerShdw>
                </a:effectLst>
              </a:rPr>
              <a:t> </a:t>
            </a:r>
            <a:endParaRPr lang="in-ID" sz="2000" dirty="0" smtClean="0">
              <a:solidFill>
                <a:srgbClr val="000000"/>
              </a:solidFill>
              <a:effectLst>
                <a:outerShdw blurRad="38100" dist="38100" dir="2700000" algn="br" rotWithShape="0">
                  <a:srgbClr val="000000"/>
                </a:outerShdw>
              </a:effectLst>
            </a:endParaRPr>
          </a:p>
          <a:p>
            <a:endParaRPr lang="in-ID" sz="2000" dirty="0">
              <a:solidFill>
                <a:srgbClr val="000000"/>
              </a:solidFill>
              <a:effectLst>
                <a:outerShdw blurRad="38100" dist="38100" dir="2700000" algn="br" rotWithShape="0">
                  <a:srgbClr val="000000"/>
                </a:outerShdw>
              </a:effectLst>
            </a:endParaRPr>
          </a:p>
        </p:txBody>
      </p:sp>
      <p:sp>
        <p:nvSpPr>
          <p:cNvPr id="3" name="TextBox 2"/>
          <p:cNvSpPr txBox="1"/>
          <p:nvPr/>
        </p:nvSpPr>
        <p:spPr>
          <a:xfrm>
            <a:off x="752006" y="1761623"/>
            <a:ext cx="7639988" cy="3970318"/>
          </a:xfrm>
          <a:prstGeom prst="rect">
            <a:avLst/>
          </a:prstGeom>
        </p:spPr>
        <p:txBody>
          <a:bodyPr wrap="square" rtlCol="0">
            <a:spAutoFit/>
          </a:bodyPr>
          <a:lstStyle/>
          <a:p>
            <a:pPr marL="285750" indent="-285750" algn="just">
              <a:buFont typeface="Arial" panose="020B0604020202020204" pitchFamily="34" charset="0"/>
              <a:buChar char="•"/>
            </a:pPr>
            <a:r>
              <a:rPr lang="id-ID" dirty="0"/>
              <a:t>Pada periode pertama sejarah hadis, disebut " 'Ashr al Wahyi wa al-Takwin" (masa turunnya wahyu dan pembentukan masyarakat Islam). </a:t>
            </a:r>
            <a:endParaRPr lang="id-ID" dirty="0" smtClean="0"/>
          </a:p>
          <a:p>
            <a:pPr marL="285750" indent="-285750" algn="just">
              <a:buFont typeface="Arial" panose="020B0604020202020204" pitchFamily="34" charset="0"/>
              <a:buChar char="•"/>
            </a:pPr>
            <a:r>
              <a:rPr lang="id-ID" dirty="0" smtClean="0"/>
              <a:t>Pada </a:t>
            </a:r>
            <a:r>
              <a:rPr lang="id-ID" dirty="0"/>
              <a:t>periode kedua atau pada masa sahabat ini disebut Ashr al-Tatsabbut wa al-Iqlal min al-Riwayah (Masa Pematerian dan Menyedikitkan Riwayat</a:t>
            </a:r>
            <a:r>
              <a:rPr lang="id-ID" dirty="0" smtClean="0"/>
              <a:t>).</a:t>
            </a:r>
          </a:p>
          <a:p>
            <a:pPr marL="285750" indent="-285750" algn="just">
              <a:buFont typeface="Arial" panose="020B0604020202020204" pitchFamily="34" charset="0"/>
              <a:buChar char="•"/>
            </a:pPr>
            <a:r>
              <a:rPr lang="id-ID" dirty="0"/>
              <a:t>Periode ketiga ini dikenal dengan pembukuan dan penulisan hadis yang dilakukan secara resmi oleh khalifah Umar ibn Abdul Aziz, beliau adalah khalifah kedelapan dari dinasti Bani Umayyah yang terkenal wara’ dan adil. </a:t>
            </a:r>
            <a:endParaRPr lang="id-ID" dirty="0" smtClean="0"/>
          </a:p>
          <a:p>
            <a:pPr marL="285750" indent="-285750" algn="just">
              <a:buFont typeface="Arial" panose="020B0604020202020204" pitchFamily="34" charset="0"/>
              <a:buChar char="•"/>
            </a:pPr>
            <a:r>
              <a:rPr lang="id-ID" dirty="0"/>
              <a:t>Pada periode ke empat ini disebut juga dengan periode penyehatan, pemurnian dan </a:t>
            </a:r>
            <a:r>
              <a:rPr lang="id-ID" dirty="0" smtClean="0"/>
              <a:t>penyempurnaan</a:t>
            </a:r>
          </a:p>
          <a:p>
            <a:pPr marL="285750" indent="-285750" algn="just">
              <a:buFont typeface="Arial" panose="020B0604020202020204" pitchFamily="34" charset="0"/>
              <a:buChar char="•"/>
            </a:pPr>
            <a:r>
              <a:rPr lang="id-ID" dirty="0"/>
              <a:t>Periode kelima adalah masa pemeliharaan, penambahan, penerbitan dan penghimpunan</a:t>
            </a:r>
            <a:r>
              <a:rPr lang="id-ID" dirty="0" smtClean="0"/>
              <a:t>.</a:t>
            </a:r>
          </a:p>
          <a:p>
            <a:pPr marL="285750" indent="-285750" algn="just">
              <a:buFont typeface="Arial" panose="020B0604020202020204" pitchFamily="34" charset="0"/>
              <a:buChar char="•"/>
            </a:pPr>
            <a:r>
              <a:rPr lang="id-ID" dirty="0"/>
              <a:t>Periode ke enam disebut dengan Ashr al-Syarh wa al-Jam’I wa al-Takhriji wa alBahts atau disebut masa pensyarahan, pengumpulan, pentakhrijan, dan Pembahasan) </a:t>
            </a:r>
            <a:endParaRPr lang="id-ID"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006808" y="1688497"/>
            <a:ext cx="7130382" cy="3416320"/>
          </a:xfrm>
          <a:prstGeom prst="rect">
            <a:avLst/>
          </a:prstGeom>
        </p:spPr>
        <p:txBody>
          <a:bodyPr wrap="square" rtlCol="0">
            <a:spAutoFit/>
          </a:bodyPr>
          <a:lstStyle/>
          <a:p>
            <a:pPr algn="just"/>
            <a:r>
              <a:rPr lang="id-ID" b="1" dirty="0" smtClean="0"/>
              <a:t>KESIMPULAN</a:t>
            </a:r>
          </a:p>
          <a:p>
            <a:pPr algn="just"/>
            <a:r>
              <a:rPr lang="id-ID" dirty="0" smtClean="0"/>
              <a:t>Kodifikasi </a:t>
            </a:r>
            <a:r>
              <a:rPr lang="id-ID" dirty="0"/>
              <a:t>hadis secara resmi tidak dilakukan langsung pada masa Nabi SAW, tetapi baru dimulai atas inisiatif Khalifah Umar bin Abdul Aziz pada awal abad kedua Hijriah, dan proses ini berlangsung selama beberapa abad berikutnya. Keterlambatan ini disebabkan oleh kekhawatiran yang mendalam di kalangan para sahabat dan ulama agar tidak terjadi pencampuran antara ajaran hadis dengan kemurnian Al-Qur’an sebagai wahyu utama. Meskipun terlambat, proses pengumpulan dan pembukuan hadis dilakukan dengan sangat hati-hati dan teliti oleh para ulama, yang menerapkan metodologi kritik periwayatan yang ketat, sehingga hadis yang sampai kepada umat Islam saat ini tetap terjaga keasliannya dan berfungsi sebagai pedoman hidup kedua setelah Al-Qur'an.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655" name="TextBox 1048654"/>
          <p:cNvSpPr txBox="1"/>
          <p:nvPr/>
        </p:nvSpPr>
        <p:spPr>
          <a:xfrm>
            <a:off x="2549140" y="3158490"/>
            <a:ext cx="4000000" cy="447039"/>
          </a:xfrm>
          <a:prstGeom prst="rect">
            <a:avLst/>
          </a:prstGeom>
        </p:spPr>
        <p:txBody>
          <a:bodyPr wrap="square" rtlCol="0">
            <a:spAutoFit/>
          </a:bodyPr>
          <a:lstStyle/>
          <a:p>
            <a:r>
              <a:rPr lang="en-US" sz="2400" b="1" dirty="0">
                <a:solidFill>
                  <a:srgbClr val="000000"/>
                </a:solidFill>
                <a:effectLst>
                  <a:outerShdw blurRad="38100" dist="38100" dir="2700000" algn="br" rotWithShape="0">
                    <a:srgbClr val="000000"/>
                  </a:outerShdw>
                </a:effectLst>
              </a:rPr>
              <a:t>SEKIAN DAN TERIMAKASIH</a:t>
            </a:r>
            <a:endParaRPr lang="in-ID" sz="2400" b="1" dirty="0">
              <a:solidFill>
                <a:srgbClr val="000000"/>
              </a:solidFill>
              <a:effectLst>
                <a:outerShdw blurRad="38100" dist="38100" dir="2700000" algn="br" rotWithShape="0">
                  <a:srgbClr val="000000"/>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182</TotalTime>
  <Words>613</Words>
  <Application>Microsoft Office PowerPoint</Application>
  <PresentationFormat>On-screen Show (4:3)</PresentationFormat>
  <Paragraphs>31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宋体</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vivo 1901</dc:creator>
  <cp:lastModifiedBy>Windows User</cp:lastModifiedBy>
  <cp:revision>16</cp:revision>
  <dcterms:created xsi:type="dcterms:W3CDTF">2015-04-27T17:30:45Z</dcterms:created>
  <dcterms:modified xsi:type="dcterms:W3CDTF">2025-10-18T01:12:38Z</dcterms:modified>
</cp:coreProperties>
</file>