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id-ID"/>
              <a:t>Klik untuk mengedit gaya judul Master</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d-ID"/>
              <a:t>Klik untuk mengedit gaya subjudul Master</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Content Placeholder 2"/>
          <p:cNvSpPr>
            <a:spLocks noGrp="1"/>
          </p:cNvSpPr>
          <p:nvPr>
            <p:ph idx="1"/>
          </p:nvPr>
        </p:nvSpPr>
        <p:spPr/>
        <p:txBody>
          <a:bodyPr ancho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id-ID"/>
              <a:t>Klik untuk mengedit gaya judul Master</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d-ID"/>
              <a:t>Klik untuk edit gaya teks Master</a:t>
            </a:r>
          </a:p>
        </p:txBody>
      </p:sp>
      <p:sp>
        <p:nvSpPr>
          <p:cNvPr id="4" name="Date Placeholder 3"/>
          <p:cNvSpPr>
            <a:spLocks noGrp="1"/>
          </p:cNvSpPr>
          <p:nvPr>
            <p:ph type="dt" sz="half" idx="10"/>
          </p:nvPr>
        </p:nvSpPr>
        <p:spPr/>
        <p:txBody>
          <a:bodyPr/>
          <a:lstStyle/>
          <a:p>
            <a:fld id="{48A87A34-81AB-432B-8DAE-1953F412C126}"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id-ID"/>
              <a:t>Klik untuk mengedit gaya judul Master</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id-ID"/>
              <a:t>Klik untuk mengedit gaya judul Master</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4" name="Content Placeholder 3"/>
          <p:cNvSpPr>
            <a:spLocks noGrp="1"/>
          </p:cNvSpPr>
          <p:nvPr>
            <p:ph sz="half" idx="2"/>
          </p:nvPr>
        </p:nvSpPr>
        <p:spPr>
          <a:xfrm>
            <a:off x="1447191" y="2824269"/>
            <a:ext cx="4645152" cy="2644457"/>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p>
        </p:txBody>
      </p:sp>
      <p:sp>
        <p:nvSpPr>
          <p:cNvPr id="6" name="Content Placeholder 5"/>
          <p:cNvSpPr>
            <a:spLocks noGrp="1"/>
          </p:cNvSpPr>
          <p:nvPr>
            <p:ph sz="quarter" idx="4"/>
          </p:nvPr>
        </p:nvSpPr>
        <p:spPr>
          <a:xfrm>
            <a:off x="6412362" y="2821491"/>
            <a:ext cx="4645152" cy="2637371"/>
          </a:xfrm>
        </p:spPr>
        <p:txBody>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id-ID"/>
              <a:t>Klik untuk mengedit gaya judul Master</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Date Placeholder 4"/>
          <p:cNvSpPr>
            <a:spLocks noGrp="1"/>
          </p:cNvSpPr>
          <p:nvPr>
            <p:ph type="dt" sz="half" idx="10"/>
          </p:nvPr>
        </p:nvSpPr>
        <p:spPr/>
        <p:txBody>
          <a:bodyPr/>
          <a:lstStyle/>
          <a:p>
            <a:fld id="{48A87A34-81AB-432B-8DAE-1953F412C126}" type="datetimeFigureOut">
              <a:rPr lang="en-US" dirty="0"/>
              <a:t>10/12/2025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id-ID"/>
              <a:t>Klik untuk mengedit gaya judul Master</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d-ID"/>
              <a:t>Klik ikon untuk menambahkan gambar</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d-ID"/>
              <a:t>Klik untuk edit gaya teks Master</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10/12/2025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t>Klik untuk mengedit gaya judul Master</a:t>
            </a:r>
            <a:endParaRPr lang="en-US" dirty="0"/>
          </a:p>
        </p:txBody>
      </p:sp>
      <p:sp>
        <p:nvSpPr>
          <p:cNvPr id="3" name="Vertical Text Placeholder 2"/>
          <p:cNvSpPr>
            <a:spLocks noGrp="1"/>
          </p:cNvSpPr>
          <p:nvPr>
            <p:ph type="body" orient="vert" idx="1"/>
          </p:nvPr>
        </p:nvSpPr>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id-ID"/>
              <a:t>Klik untuk mengedit gaya judul Master</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id-ID"/>
              <a:t>Klik untuk mengedit gaya judul Master</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id-ID"/>
              <a:t>Klik untuk edit gaya teks Master</a:t>
            </a:r>
          </a:p>
          <a:p>
            <a:pPr lvl="1"/>
            <a:r>
              <a:rPr lang="id-ID"/>
              <a:t>Tingkat kedua</a:t>
            </a:r>
          </a:p>
          <a:p>
            <a:pPr lvl="2"/>
            <a:r>
              <a:rPr lang="id-ID"/>
              <a:t>Tingkat ketiga</a:t>
            </a:r>
          </a:p>
          <a:p>
            <a:pPr lvl="3"/>
            <a:r>
              <a:rPr lang="id-ID"/>
              <a:t>Tingkat keempat</a:t>
            </a:r>
          </a:p>
          <a:p>
            <a:pPr lvl="4"/>
            <a:r>
              <a:rPr lang="id-ID"/>
              <a:t>Tingkat kelima</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10/12/2025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937F4DC2-E320-184B-920A-ACCBD162953D}"/>
              </a:ext>
            </a:extLst>
          </p:cNvPr>
          <p:cNvSpPr>
            <a:spLocks noGrp="1"/>
          </p:cNvSpPr>
          <p:nvPr>
            <p:ph type="ctrTitle"/>
          </p:nvPr>
        </p:nvSpPr>
        <p:spPr>
          <a:xfrm>
            <a:off x="1586506" y="803564"/>
            <a:ext cx="8637073" cy="2554020"/>
          </a:xfrm>
        </p:spPr>
        <p:txBody>
          <a:bodyPr>
            <a:noAutofit/>
          </a:bodyPr>
          <a:lstStyle/>
          <a:p>
            <a:r>
              <a:rPr lang="id-ID" sz="4800" dirty="0" smtClean="0"/>
              <a:t>Filsafat ilmu</a:t>
            </a:r>
            <a:r>
              <a:rPr lang="id-ID" sz="4800" dirty="0"/>
              <a:t/>
            </a:r>
            <a:br>
              <a:rPr lang="id-ID" sz="4800" dirty="0"/>
            </a:br>
            <a:r>
              <a:rPr lang="id-ID" sz="4800" dirty="0" smtClean="0"/>
              <a:t/>
            </a:r>
            <a:br>
              <a:rPr lang="id-ID" sz="4800" dirty="0" smtClean="0"/>
            </a:br>
            <a:r>
              <a:rPr lang="id-ID" sz="4400" dirty="0" smtClean="0"/>
              <a:t>epistemologi, ontologi dan akseologi</a:t>
            </a:r>
            <a:endParaRPr lang="id-ID" sz="4400" dirty="0"/>
          </a:p>
        </p:txBody>
      </p:sp>
      <p:sp>
        <p:nvSpPr>
          <p:cNvPr id="3" name="Subjudul 2">
            <a:extLst>
              <a:ext uri="{FF2B5EF4-FFF2-40B4-BE49-F238E27FC236}">
                <a16:creationId xmlns:a16="http://schemas.microsoft.com/office/drawing/2014/main" id="{0AEDDFDD-5AFB-B344-A663-BA7B1C5E3517}"/>
              </a:ext>
            </a:extLst>
          </p:cNvPr>
          <p:cNvSpPr>
            <a:spLocks noGrp="1"/>
          </p:cNvSpPr>
          <p:nvPr>
            <p:ph type="subTitle" idx="1"/>
          </p:nvPr>
        </p:nvSpPr>
        <p:spPr>
          <a:xfrm>
            <a:off x="1586507" y="3739023"/>
            <a:ext cx="8637072" cy="977621"/>
          </a:xfrm>
        </p:spPr>
        <p:txBody>
          <a:bodyPr>
            <a:normAutofit/>
          </a:bodyPr>
          <a:lstStyle/>
          <a:p>
            <a:r>
              <a:rPr lang="id-ID" b="1" dirty="0" smtClean="0"/>
              <a:t>Materi 3</a:t>
            </a:r>
            <a:endParaRPr lang="id-ID" b="1" dirty="0"/>
          </a:p>
          <a:p>
            <a:r>
              <a:rPr lang="id-ID" b="1" dirty="0" smtClean="0"/>
              <a:t>ABDUL MUTHALIB</a:t>
            </a:r>
            <a:endParaRPr lang="id-ID" b="1" dirty="0"/>
          </a:p>
        </p:txBody>
      </p:sp>
    </p:spTree>
    <p:extLst>
      <p:ext uri="{BB962C8B-B14F-4D97-AF65-F5344CB8AC3E}">
        <p14:creationId xmlns:p14="http://schemas.microsoft.com/office/powerpoint/2010/main" val="129539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33082FCA-EA6F-904C-AAD8-73FD9D2869CB}"/>
              </a:ext>
            </a:extLst>
          </p:cNvPr>
          <p:cNvSpPr>
            <a:spLocks noGrp="1"/>
          </p:cNvSpPr>
          <p:nvPr>
            <p:ph type="title"/>
          </p:nvPr>
        </p:nvSpPr>
        <p:spPr>
          <a:xfrm>
            <a:off x="1451579" y="1066800"/>
            <a:ext cx="9603275" cy="786954"/>
          </a:xfrm>
        </p:spPr>
        <p:txBody>
          <a:bodyPr/>
          <a:lstStyle/>
          <a:p>
            <a:r>
              <a:rPr lang="id-ID" b="1" dirty="0" smtClean="0"/>
              <a:t>RUMUSAN MASALAH </a:t>
            </a:r>
            <a:endParaRPr lang="id-ID" b="1" dirty="0"/>
          </a:p>
        </p:txBody>
      </p:sp>
      <p:sp>
        <p:nvSpPr>
          <p:cNvPr id="3" name="Tampungan Konten 2">
            <a:extLst>
              <a:ext uri="{FF2B5EF4-FFF2-40B4-BE49-F238E27FC236}">
                <a16:creationId xmlns:a16="http://schemas.microsoft.com/office/drawing/2014/main" id="{98C3EAE0-4E27-8A49-9CF6-414457B1B5C5}"/>
              </a:ext>
            </a:extLst>
          </p:cNvPr>
          <p:cNvSpPr>
            <a:spLocks noGrp="1"/>
          </p:cNvSpPr>
          <p:nvPr>
            <p:ph idx="1"/>
          </p:nvPr>
        </p:nvSpPr>
        <p:spPr/>
        <p:txBody>
          <a:bodyPr>
            <a:normAutofit/>
          </a:bodyPr>
          <a:lstStyle/>
          <a:p>
            <a:pPr lvl="0"/>
            <a:r>
              <a:rPr lang="id-ID" sz="2800" dirty="0"/>
              <a:t>Apa itu Epistimologi Filsafat Ilmu </a:t>
            </a:r>
            <a:endParaRPr lang="en-US" sz="2800" dirty="0"/>
          </a:p>
          <a:p>
            <a:pPr lvl="0"/>
            <a:r>
              <a:rPr lang="id-ID" sz="2800" dirty="0"/>
              <a:t>Apa itu Ontologi Filsafat Ilmu</a:t>
            </a:r>
            <a:endParaRPr lang="en-US" sz="2800" dirty="0"/>
          </a:p>
          <a:p>
            <a:pPr lvl="0"/>
            <a:r>
              <a:rPr lang="id-ID" sz="2800" dirty="0"/>
              <a:t>Apa Itu Akseologi Filsafat Ilmu </a:t>
            </a:r>
            <a:endParaRPr lang="en-US" sz="2800" dirty="0"/>
          </a:p>
          <a:p>
            <a:pPr marL="0" indent="0">
              <a:buNone/>
            </a:pPr>
            <a:r>
              <a:rPr lang="id-ID" dirty="0"/>
              <a:t>
</a:t>
            </a:r>
          </a:p>
        </p:txBody>
      </p:sp>
    </p:spTree>
    <p:extLst>
      <p:ext uri="{BB962C8B-B14F-4D97-AF65-F5344CB8AC3E}">
        <p14:creationId xmlns:p14="http://schemas.microsoft.com/office/powerpoint/2010/main" val="3087430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mpungan Konten 2">
            <a:extLst>
              <a:ext uri="{FF2B5EF4-FFF2-40B4-BE49-F238E27FC236}">
                <a16:creationId xmlns:a16="http://schemas.microsoft.com/office/drawing/2014/main" id="{29FE70A8-C3A6-6F4F-AFDD-03B9E170549D}"/>
              </a:ext>
            </a:extLst>
          </p:cNvPr>
          <p:cNvSpPr>
            <a:spLocks noGrp="1"/>
          </p:cNvSpPr>
          <p:nvPr>
            <p:ph idx="1"/>
          </p:nvPr>
        </p:nvSpPr>
        <p:spPr>
          <a:xfrm>
            <a:off x="1600199" y="1011382"/>
            <a:ext cx="9296399" cy="720435"/>
          </a:xfrm>
        </p:spPr>
        <p:txBody>
          <a:bodyPr>
            <a:normAutofit/>
          </a:bodyPr>
          <a:lstStyle/>
          <a:p>
            <a:pPr marL="0" indent="0">
              <a:buNone/>
            </a:pPr>
            <a:r>
              <a:rPr lang="id-ID" sz="3200" b="1" dirty="0" smtClean="0"/>
              <a:t>EPISTIMOLOGI</a:t>
            </a:r>
            <a:endParaRPr lang="id-ID" b="1" dirty="0"/>
          </a:p>
        </p:txBody>
      </p:sp>
      <p:sp>
        <p:nvSpPr>
          <p:cNvPr id="4" name="Tampungan Konten 2">
            <a:extLst>
              <a:ext uri="{FF2B5EF4-FFF2-40B4-BE49-F238E27FC236}">
                <a16:creationId xmlns:a16="http://schemas.microsoft.com/office/drawing/2014/main" id="{29FE70A8-C3A6-6F4F-AFDD-03B9E170549D}"/>
              </a:ext>
            </a:extLst>
          </p:cNvPr>
          <p:cNvSpPr txBox="1">
            <a:spLocks/>
          </p:cNvSpPr>
          <p:nvPr/>
        </p:nvSpPr>
        <p:spPr>
          <a:xfrm>
            <a:off x="1446762" y="2025257"/>
            <a:ext cx="9603275"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id-ID" b="1" dirty="0"/>
              <a:t>Pengertian Epistimologi</a:t>
            </a:r>
            <a:endParaRPr lang="en-US" dirty="0"/>
          </a:p>
          <a:p>
            <a:pPr marL="0" indent="0">
              <a:buNone/>
            </a:pPr>
            <a:r>
              <a:rPr lang="id-ID" dirty="0"/>
              <a:t>Secara bahasa, epistemologi berasal dari Bahasa Yunani yang asal katanya Episteme artinya “pengetahuan” dan Logos artinya “ilmu”. Secara istilah, epistemologi adalah suatu ilmu yang mengkaji tentang sumber pengetahuan, metode, struktur, dan benar tidaknya suatu pengetahuan tersebut. </a:t>
            </a:r>
            <a:endParaRPr lang="id-ID" dirty="0" smtClean="0"/>
          </a:p>
          <a:p>
            <a:pPr marL="0" indent="0">
              <a:buNone/>
            </a:pPr>
            <a:r>
              <a:rPr lang="id-ID" b="1" dirty="0" smtClean="0"/>
              <a:t>Epistimologi Filsafat </a:t>
            </a:r>
            <a:r>
              <a:rPr lang="id-ID" b="1" dirty="0"/>
              <a:t>Ilmu </a:t>
            </a:r>
            <a:r>
              <a:rPr lang="id-ID" dirty="0" smtClean="0"/>
              <a:t>
</a:t>
            </a:r>
            <a:r>
              <a:rPr lang="id-ID" dirty="0"/>
              <a:t>Epistemologi dasarnya berbicara tentang dasar, sumber, karakteristik, kebenaran, dan cara mendapatkan suatu pengetahuan.</a:t>
            </a:r>
          </a:p>
        </p:txBody>
      </p:sp>
    </p:spTree>
    <p:extLst>
      <p:ext uri="{BB962C8B-B14F-4D97-AF65-F5344CB8AC3E}">
        <p14:creationId xmlns:p14="http://schemas.microsoft.com/office/powerpoint/2010/main" val="39928864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0622978F-157D-4A40-ABEF-026B0AE9F650}"/>
              </a:ext>
            </a:extLst>
          </p:cNvPr>
          <p:cNvSpPr>
            <a:spLocks noGrp="1"/>
          </p:cNvSpPr>
          <p:nvPr>
            <p:ph type="title"/>
          </p:nvPr>
        </p:nvSpPr>
        <p:spPr>
          <a:xfrm>
            <a:off x="1451579" y="1132114"/>
            <a:ext cx="9603275" cy="721640"/>
          </a:xfrm>
        </p:spPr>
        <p:txBody>
          <a:bodyPr/>
          <a:lstStyle/>
          <a:p>
            <a:r>
              <a:rPr lang="id-ID" b="1" dirty="0" smtClean="0"/>
              <a:t>ONTOLOGI</a:t>
            </a:r>
            <a:endParaRPr lang="id-ID" b="1" dirty="0"/>
          </a:p>
        </p:txBody>
      </p:sp>
      <p:sp>
        <p:nvSpPr>
          <p:cNvPr id="3" name="Tampungan Konten 2">
            <a:extLst>
              <a:ext uri="{FF2B5EF4-FFF2-40B4-BE49-F238E27FC236}">
                <a16:creationId xmlns:a16="http://schemas.microsoft.com/office/drawing/2014/main" id="{AC662FC2-1A9D-0A42-8B6C-9D90F93BABE5}"/>
              </a:ext>
            </a:extLst>
          </p:cNvPr>
          <p:cNvSpPr>
            <a:spLocks noGrp="1"/>
          </p:cNvSpPr>
          <p:nvPr>
            <p:ph idx="1"/>
          </p:nvPr>
        </p:nvSpPr>
        <p:spPr/>
        <p:txBody>
          <a:bodyPr>
            <a:normAutofit fontScale="92500" lnSpcReduction="20000"/>
          </a:bodyPr>
          <a:lstStyle/>
          <a:p>
            <a:pPr marL="0" indent="0">
              <a:buNone/>
            </a:pPr>
            <a:r>
              <a:rPr lang="id-ID" b="1" dirty="0" smtClean="0"/>
              <a:t>Pengertian Ontologi</a:t>
            </a:r>
          </a:p>
          <a:p>
            <a:pPr marL="0" indent="0">
              <a:buNone/>
            </a:pPr>
            <a:r>
              <a:rPr lang="id-ID" dirty="0" smtClean="0"/>
              <a:t>Secara </a:t>
            </a:r>
            <a:r>
              <a:rPr lang="id-ID" dirty="0"/>
              <a:t>bahasa, ontologi berasal dari Bahasa Yunani yang asal katanya adalah “Ontos” dan “Logos”. Ontos adalah “yang ada” sedangkan Logos adalah “ilmu”. Sederhananya, ontologi merupakan ilmu yang berbicara tentang yang ada. Secara istilah, ontologi adalah cabang dari ilmu filsafat yang berhubungan dengan hakikat hidup tentang suatu keberadaan yang meliputi keberadaan segala sesuatu yang ada dan yang mungkin ada
</a:t>
            </a:r>
            <a:r>
              <a:rPr lang="id-ID" b="1" dirty="0" smtClean="0"/>
              <a:t>Ontologi Filsafat Ilmu</a:t>
            </a:r>
          </a:p>
          <a:p>
            <a:pPr marL="0" indent="0">
              <a:buNone/>
            </a:pPr>
            <a:r>
              <a:rPr lang="id-ID" dirty="0"/>
              <a:t>Pada dasarnya ontologi berbicara asas-asas rasional dari yang ada atau disebut suatu kajian mengenai teori tentang “ada”, karena membahas apa yang ingin diketahui dan seberapa jauh keingintahuan tersebut</a:t>
            </a:r>
            <a:endParaRPr lang="id-ID" b="1" dirty="0"/>
          </a:p>
        </p:txBody>
      </p:sp>
    </p:spTree>
    <p:extLst>
      <p:ext uri="{BB962C8B-B14F-4D97-AF65-F5344CB8AC3E}">
        <p14:creationId xmlns:p14="http://schemas.microsoft.com/office/powerpoint/2010/main" val="28789138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mpungan Konten 2">
            <a:extLst>
              <a:ext uri="{FF2B5EF4-FFF2-40B4-BE49-F238E27FC236}">
                <a16:creationId xmlns:a16="http://schemas.microsoft.com/office/drawing/2014/main" id="{B1C8DD1F-DCDF-D64C-B344-55A64D1C6BBB}"/>
              </a:ext>
            </a:extLst>
          </p:cNvPr>
          <p:cNvSpPr>
            <a:spLocks noGrp="1"/>
          </p:cNvSpPr>
          <p:nvPr>
            <p:ph idx="1"/>
          </p:nvPr>
        </p:nvSpPr>
        <p:spPr>
          <a:xfrm>
            <a:off x="1451579" y="2015732"/>
            <a:ext cx="9603275" cy="3450613"/>
          </a:xfrm>
        </p:spPr>
        <p:txBody>
          <a:bodyPr>
            <a:normAutofit fontScale="92500" lnSpcReduction="10000"/>
          </a:bodyPr>
          <a:lstStyle/>
          <a:p>
            <a:pPr lvl="0"/>
            <a:r>
              <a:rPr lang="id-ID" b="1" dirty="0"/>
              <a:t>Pengertian Akseologi </a:t>
            </a:r>
            <a:endParaRPr lang="en-US" dirty="0"/>
          </a:p>
          <a:p>
            <a:r>
              <a:rPr lang="id-ID" dirty="0"/>
              <a:t>Secara etimologis, akseologi berasal dari dua kata dalam bahasa Yunani, yaitu axios yang berarti nilai atau sesuatu yang berharga, dan logos yang berarti ilmu atau kajian. Dengan demikian, secara bahasa akseologi dapat diartikan sebagai ilmu tentang nilai.
</a:t>
            </a:r>
            <a:r>
              <a:rPr lang="id-ID" b="1" dirty="0"/>
              <a:t>Akseologi Filsafat Ilmu </a:t>
            </a:r>
          </a:p>
          <a:p>
            <a:r>
              <a:rPr lang="id-ID" dirty="0"/>
              <a:t>A</a:t>
            </a:r>
            <a:r>
              <a:rPr lang="id-ID" dirty="0" smtClean="0"/>
              <a:t>kseologi </a:t>
            </a:r>
            <a:r>
              <a:rPr lang="id-ID" dirty="0"/>
              <a:t>membahas tentang nilai-nilai yang berkaitan dengan kebenaran, kebaikan, dan keindahan yang menjadi pedoman dalam kehidupan manusia, termasuk dalam penerapan ilmu pengetahuan</a:t>
            </a:r>
            <a:r>
              <a:rPr lang="id-ID" dirty="0" smtClean="0"/>
              <a:t>.  Atau secara sederhana</a:t>
            </a:r>
            <a:r>
              <a:rPr lang="id-ID" dirty="0"/>
              <a:t>Aksiologi merupakan </a:t>
            </a:r>
            <a:r>
              <a:rPr lang="id-ID" dirty="0" smtClean="0"/>
              <a:t>salah </a:t>
            </a:r>
            <a:r>
              <a:rPr lang="id-ID" dirty="0"/>
              <a:t>satu cabang filsafat ilmu yang mempertanyakan bagaimana manusia menggunakan ilmunya.</a:t>
            </a:r>
            <a:endParaRPr lang="en-US" dirty="0"/>
          </a:p>
        </p:txBody>
      </p:sp>
      <p:sp>
        <p:nvSpPr>
          <p:cNvPr id="4" name="Tampungan Konten 2">
            <a:extLst>
              <a:ext uri="{FF2B5EF4-FFF2-40B4-BE49-F238E27FC236}">
                <a16:creationId xmlns:a16="http://schemas.microsoft.com/office/drawing/2014/main" id="{B1C8DD1F-DCDF-D64C-B344-55A64D1C6BBB}"/>
              </a:ext>
            </a:extLst>
          </p:cNvPr>
          <p:cNvSpPr txBox="1">
            <a:spLocks/>
          </p:cNvSpPr>
          <p:nvPr/>
        </p:nvSpPr>
        <p:spPr>
          <a:xfrm>
            <a:off x="1451579" y="1088570"/>
            <a:ext cx="9603275" cy="667659"/>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id-ID" sz="3200" b="1" dirty="0" smtClean="0"/>
              <a:t>AKSEOLOGI</a:t>
            </a:r>
            <a:endParaRPr lang="id-ID" sz="2800" b="1" dirty="0"/>
          </a:p>
        </p:txBody>
      </p:sp>
    </p:spTree>
    <p:extLst>
      <p:ext uri="{BB962C8B-B14F-4D97-AF65-F5344CB8AC3E}">
        <p14:creationId xmlns:p14="http://schemas.microsoft.com/office/powerpoint/2010/main" val="42328878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mpungan Konten 2">
            <a:extLst>
              <a:ext uri="{FF2B5EF4-FFF2-40B4-BE49-F238E27FC236}">
                <a16:creationId xmlns:a16="http://schemas.microsoft.com/office/drawing/2014/main" id="{92B82838-2849-6F41-8EE7-7E09D77EE6C9}"/>
              </a:ext>
            </a:extLst>
          </p:cNvPr>
          <p:cNvSpPr>
            <a:spLocks noGrp="1"/>
          </p:cNvSpPr>
          <p:nvPr>
            <p:ph idx="1"/>
          </p:nvPr>
        </p:nvSpPr>
        <p:spPr>
          <a:xfrm>
            <a:off x="1407887" y="1988458"/>
            <a:ext cx="9646968" cy="3477888"/>
          </a:xfrm>
        </p:spPr>
        <p:txBody>
          <a:bodyPr>
            <a:normAutofit lnSpcReduction="10000"/>
          </a:bodyPr>
          <a:lstStyle/>
          <a:p>
            <a:r>
              <a:rPr lang="id-ID" dirty="0"/>
              <a:t>Filsafat ilmu memiliki tiga unsur utama, yaitu ontologi, epistemologi, dan aksiologi yang saling berkaitan. Ontologi membahas hakikat realitas atau objek yang dikaji ilmu pengetahuan. Epistemologi menelaah cara dan sumber manusia memperoleh pengetahuan yang benar. Sedangkan aksiologi membahas nilai, manfaat, serta tanggung jawab moral dalam penggunaan ilmu.</a:t>
            </a:r>
            <a:endParaRPr lang="en-US" dirty="0"/>
          </a:p>
          <a:p>
            <a:r>
              <a:rPr lang="id-ID" dirty="0"/>
              <a:t>Ketiganya membentuk satu kesatuan yang utuh: ontologi menjawab apa yang dikaji, epistemologi menjawab bagaimana pengetahuan diperoleh, dan aksiologi menjawab untuk apa ilmu digunakan. Dengan memahami ketiganya, ilmu pengetahuan dapat berkembang secara rasional, bermanfaat, dan berlandaskan nilai kemanusiaan.</a:t>
            </a:r>
            <a:endParaRPr lang="en-US" dirty="0"/>
          </a:p>
        </p:txBody>
      </p:sp>
      <p:sp>
        <p:nvSpPr>
          <p:cNvPr id="4" name="Tampungan Konten 2">
            <a:extLst>
              <a:ext uri="{FF2B5EF4-FFF2-40B4-BE49-F238E27FC236}">
                <a16:creationId xmlns:a16="http://schemas.microsoft.com/office/drawing/2014/main" id="{92B82838-2849-6F41-8EE7-7E09D77EE6C9}"/>
              </a:ext>
            </a:extLst>
          </p:cNvPr>
          <p:cNvSpPr txBox="1">
            <a:spLocks/>
          </p:cNvSpPr>
          <p:nvPr/>
        </p:nvSpPr>
        <p:spPr>
          <a:xfrm>
            <a:off x="1538513" y="1291771"/>
            <a:ext cx="9175255" cy="478972"/>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id-ID" sz="2800" b="1" dirty="0" smtClean="0"/>
              <a:t>KESIMPULAN</a:t>
            </a:r>
            <a:endParaRPr lang="id-ID" sz="2800" b="1" dirty="0"/>
          </a:p>
        </p:txBody>
      </p:sp>
    </p:spTree>
    <p:extLst>
      <p:ext uri="{BB962C8B-B14F-4D97-AF65-F5344CB8AC3E}">
        <p14:creationId xmlns:p14="http://schemas.microsoft.com/office/powerpoint/2010/main" val="3781880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a:extLst>
              <a:ext uri="{FF2B5EF4-FFF2-40B4-BE49-F238E27FC236}">
                <a16:creationId xmlns:a16="http://schemas.microsoft.com/office/drawing/2014/main" id="{041915B3-BDA4-4C45-BC2F-CA821CC7F99D}"/>
              </a:ext>
            </a:extLst>
          </p:cNvPr>
          <p:cNvSpPr>
            <a:spLocks noGrp="1"/>
          </p:cNvSpPr>
          <p:nvPr>
            <p:ph type="title"/>
          </p:nvPr>
        </p:nvSpPr>
        <p:spPr>
          <a:xfrm>
            <a:off x="1380141" y="2379765"/>
            <a:ext cx="9603275" cy="1049235"/>
          </a:xfrm>
        </p:spPr>
        <p:txBody>
          <a:bodyPr>
            <a:normAutofit fontScale="90000"/>
          </a:bodyPr>
          <a:lstStyle/>
          <a:p>
            <a:pPr algn="ctr"/>
            <a:r>
              <a:rPr lang="id-ID"/>
              <a:t>Sekian</a:t>
            </a:r>
            <a:br>
              <a:rPr lang="id-ID"/>
            </a:br>
            <a:r>
              <a:rPr lang="id-ID"/>
              <a:t>dan</a:t>
            </a:r>
            <a:br>
              <a:rPr lang="id-ID"/>
            </a:br>
            <a:r>
              <a:rPr lang="id-ID"/>
              <a:t>Terima kasih</a:t>
            </a:r>
          </a:p>
        </p:txBody>
      </p:sp>
    </p:spTree>
    <p:extLst>
      <p:ext uri="{BB962C8B-B14F-4D97-AF65-F5344CB8AC3E}">
        <p14:creationId xmlns:p14="http://schemas.microsoft.com/office/powerpoint/2010/main" val="367993615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eri">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139</TotalTime>
  <Words>408</Words>
  <Application>Microsoft Office PowerPoint</Application>
  <PresentationFormat>Widescreen</PresentationFormat>
  <Paragraphs>24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Gill Sans MT</vt:lpstr>
      <vt:lpstr>Galeri</vt:lpstr>
      <vt:lpstr>Filsafat ilmu  epistemologi, ontologi dan akseologi</vt:lpstr>
      <vt:lpstr>RUMUSAN MASALAH </vt:lpstr>
      <vt:lpstr>PowerPoint Presentation</vt:lpstr>
      <vt:lpstr>ONTOLOGI</vt:lpstr>
      <vt:lpstr>PowerPoint Presentation</vt:lpstr>
      <vt:lpstr>PowerPoint Presentation</vt:lpstr>
      <vt:lpstr>Sekian dan 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Kebangkitan Negara Asia</dc:title>
  <dc:creator>ikramoeoe123@gmail.com</dc:creator>
  <cp:lastModifiedBy>Windows User</cp:lastModifiedBy>
  <cp:revision>12</cp:revision>
  <dcterms:created xsi:type="dcterms:W3CDTF">2021-04-15T00:23:41Z</dcterms:created>
  <dcterms:modified xsi:type="dcterms:W3CDTF">2025-10-11T22:14:04Z</dcterms:modified>
</cp:coreProperties>
</file>