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entury Gothic" panose="020B0502020202020204" pitchFamily="34" charset="0"/>
      <p:regular r:id="rId11"/>
      <p:bold r:id="rId12"/>
      <p:italic r:id="rId13"/>
      <p:boldItalic r:id="rId14"/>
    </p:embeddedFont>
    <p:embeddedFont>
      <p:font typeface="Century Schoolbook" panose="02040604050505020304" pitchFamily="18" charset="0"/>
      <p:regular r:id="rId15"/>
      <p:bold r:id="rId16"/>
      <p:italic r:id="rId17"/>
      <p:boldItalic r:id="rId18"/>
    </p:embeddedFont>
    <p:embeddedFont>
      <p:font typeface="DM Sans" pitchFamily="2" charset="0"/>
      <p:regular r:id="rId19"/>
    </p:embeddedFont>
    <p:embeddedFont>
      <p:font typeface="PT Serif" panose="020A0603040505020204" pitchFamily="18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0" d="100"/>
          <a:sy n="70" d="100"/>
        </p:scale>
        <p:origin x="180" y="-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41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30843"/>
            <a:ext cx="2651879" cy="325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MAKALAH AKADEMIK</a:t>
            </a:r>
            <a:endParaRPr lang="en-US" sz="2050" dirty="0"/>
          </a:p>
        </p:txBody>
      </p:sp>
      <p:sp>
        <p:nvSpPr>
          <p:cNvPr id="4" name="Text 1"/>
          <p:cNvSpPr/>
          <p:nvPr/>
        </p:nvSpPr>
        <p:spPr>
          <a:xfrm>
            <a:off x="793790" y="1435775"/>
            <a:ext cx="7556421" cy="1302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ILMU RIWAYAH: DEFINISI DAN RUANG LINGKUPNYA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793790" y="3214568"/>
            <a:ext cx="3536156" cy="396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Disusun oleh: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379011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SYAHDINO SAHDANA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4286250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NIM: 80100225131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5119330" y="3259217"/>
            <a:ext cx="3238500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Ilmu Riwayah berperan sebagai fondasi bagi pemeliharaan autentisitas sabda, perbuatan, dan ketetapan Nabi Muhammad SAW. Disiplin ini menitik beratkan pada aspek penerimaan, penyampaian, dan penulisan hadis secara ilmiah serta metodologis.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4821674" y="3259217"/>
            <a:ext cx="22860" cy="2540318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10" name="Text 7"/>
          <p:cNvSpPr/>
          <p:nvPr/>
        </p:nvSpPr>
        <p:spPr>
          <a:xfrm>
            <a:off x="793790" y="6246019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Makalah ini membahas definisi, ruang lingkup kajian, serta peran penting Ilmu Riwayah dalam menjaga kemurnian ajaran Islam, khususnya dalam konteks </a:t>
            </a:r>
            <a:r>
              <a:rPr lang="en-US" sz="1550" dirty="0">
                <a:solidFill>
                  <a:srgbClr val="F5F547"/>
                </a:solidFill>
                <a:highlight>
                  <a:srgbClr val="808000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Ulum al-Hadits</a:t>
            </a:r>
            <a:r>
              <a:rPr lang="en-US" sz="1550" dirty="0">
                <a:solidFill>
                  <a:srgbClr val="383838"/>
                </a:solidFill>
                <a:highlight>
                  <a:srgbClr val="808000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550" dirty="0">
              <a:highlight>
                <a:srgbClr val="8080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2396"/>
            <a:ext cx="13042821" cy="1302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ABSTRAK &amp; LATAR BELAKANG: FONDASI KEOTENTIKAN HADIST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793790" y="2771775"/>
            <a:ext cx="6422231" cy="2539841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0930" y="2771775"/>
            <a:ext cx="91440" cy="2539841"/>
          </a:xfrm>
          <a:prstGeom prst="roundRect">
            <a:avLst>
              <a:gd name="adj" fmla="val 32558"/>
            </a:avLst>
          </a:prstGeom>
          <a:solidFill>
            <a:srgbClr val="E04F00"/>
          </a:solidFill>
          <a:ln/>
        </p:spPr>
      </p:sp>
      <p:sp>
        <p:nvSpPr>
          <p:cNvPr id="5" name="Text 3"/>
          <p:cNvSpPr/>
          <p:nvPr/>
        </p:nvSpPr>
        <p:spPr>
          <a:xfrm>
            <a:off x="1083588" y="2771775"/>
            <a:ext cx="3125867" cy="61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Definisi Ilmu Riwayah</a:t>
            </a:r>
            <a:endParaRPr lang="en-US" sz="2450" dirty="0"/>
          </a:p>
        </p:txBody>
      </p:sp>
      <p:sp>
        <p:nvSpPr>
          <p:cNvPr id="6" name="Text 4"/>
          <p:cNvSpPr/>
          <p:nvPr/>
        </p:nvSpPr>
        <p:spPr>
          <a:xfrm>
            <a:off x="1083588" y="3383637"/>
            <a:ext cx="5911215" cy="1927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Ilmu Riwayah adalah cabang utama dalam kajian hadis yang fokus pada </a:t>
            </a:r>
            <a:r>
              <a:rPr lang="en-US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transmisi hadis</a:t>
            </a:r>
            <a:r>
              <a:rPr lang="en-US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—bagaimana hadis diterima, disampaikan, dan ditulis secara amanah melalui sanad. Ini adalah bentuk integritas ilmiah yang menjaga kesinambungan otoritas keagamaan.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414379" y="2771775"/>
            <a:ext cx="6422231" cy="2539841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91519" y="2771775"/>
            <a:ext cx="91440" cy="2539841"/>
          </a:xfrm>
          <a:prstGeom prst="roundRect">
            <a:avLst>
              <a:gd name="adj" fmla="val 32558"/>
            </a:avLst>
          </a:prstGeom>
          <a:solidFill>
            <a:srgbClr val="E04F00"/>
          </a:solidFill>
          <a:ln/>
        </p:spPr>
      </p:sp>
      <p:sp>
        <p:nvSpPr>
          <p:cNvPr id="9" name="Text 7"/>
          <p:cNvSpPr/>
          <p:nvPr/>
        </p:nvSpPr>
        <p:spPr>
          <a:xfrm>
            <a:off x="7704177" y="2821424"/>
            <a:ext cx="3125867" cy="562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Urgensi Historis</a:t>
            </a:r>
            <a:endParaRPr lang="en-US" sz="2450" dirty="0"/>
          </a:p>
        </p:txBody>
      </p:sp>
      <p:sp>
        <p:nvSpPr>
          <p:cNvPr id="10" name="Text 8"/>
          <p:cNvSpPr/>
          <p:nvPr/>
        </p:nvSpPr>
        <p:spPr>
          <a:xfrm>
            <a:off x="7704177" y="3383637"/>
            <a:ext cx="5911215" cy="2151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Sejak wafatnya Rasulullah SAW, muncul tantangan besar dalam menjaga orisinalitas hadis. Ilmu Riwayah muncul sebagai instrumen utama untuk memverifikasi keabsahan riwayat, memastikan sabda Nabi SAW tidak tercampur dengan perkataan manusia.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79169" y="5708451"/>
            <a:ext cx="12745164" cy="367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83838"/>
                </a:solidFill>
                <a:latin typeface="Century Schoolbook" panose="02040604050505020304" pitchFamily="18" charset="0"/>
                <a:ea typeface="DM Sans" pitchFamily="34" charset="-122"/>
                <a:cs typeface="DM Sans" pitchFamily="34" charset="-120"/>
              </a:rPr>
              <a:t>“Sesungguhnya Kami-lah yang menurunkan Al-Qur'an, dan sesungguhnya Kami benar-benar memeliharanya.” (QS. Al-Hijr (15): 9)</a:t>
            </a:r>
            <a:endParaRPr lang="en-US" sz="1550" b="1" dirty="0">
              <a:latin typeface="Century Schoolbook" panose="020406040505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3790" y="5534858"/>
            <a:ext cx="22860" cy="764024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652212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Ayat ini secara implisit juga menunjukkan tanggung jawab umat Islam untuk menjaga sunnah Rasulullah SAW, karena sunnah merupakan penjelas Al-Qur'an. Dalam konteks ini, Ilmu Riwayah memainkan peran vital sebagai sistem transmisi yang ketat.</a:t>
            </a:r>
            <a:endParaRPr lang="en-US" sz="1550" b="1" dirty="0">
              <a:latin typeface="Century Gothic" panose="020B0502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12DBDB-7944-91E8-EA4C-6248B0CB5380}"/>
              </a:ext>
            </a:extLst>
          </p:cNvPr>
          <p:cNvSpPr/>
          <p:nvPr/>
        </p:nvSpPr>
        <p:spPr>
          <a:xfrm>
            <a:off x="12686252" y="7783302"/>
            <a:ext cx="1858279" cy="4462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Studi </a:t>
            </a:r>
            <a:r>
              <a:rPr lang="en-US" dirty="0" err="1"/>
              <a:t>hadist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6521" y="506373"/>
            <a:ext cx="9290566" cy="604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DEFINISI KOMPREHENSIF ILMU RIWAYAH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6521" y="1478875"/>
            <a:ext cx="13157359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Memahami Ilmu Riwayah memerlukan tinjauan dari dua perspektif: etimologis dan terminologis, yang keduanya menekankan pada proses penyampaian berita.</a:t>
            </a:r>
            <a:endParaRPr 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6521" y="2275284"/>
            <a:ext cx="13157359" cy="1725097"/>
          </a:xfrm>
          <a:prstGeom prst="roundRect">
            <a:avLst>
              <a:gd name="adj" fmla="val 1601"/>
            </a:avLst>
          </a:prstGeom>
          <a:solidFill>
            <a:srgbClr val="F2EEEE"/>
          </a:solidFill>
          <a:ln/>
        </p:spPr>
      </p:sp>
      <p:sp>
        <p:nvSpPr>
          <p:cNvPr id="5" name="Shape 3"/>
          <p:cNvSpPr/>
          <p:nvPr/>
        </p:nvSpPr>
        <p:spPr>
          <a:xfrm>
            <a:off x="736521" y="2275284"/>
            <a:ext cx="6578679" cy="1725097"/>
          </a:xfrm>
          <a:prstGeom prst="roundRect">
            <a:avLst>
              <a:gd name="adj" fmla="val 1601"/>
            </a:avLst>
          </a:prstGeom>
          <a:solidFill>
            <a:srgbClr val="F2EEEE"/>
          </a:solidFill>
          <a:ln/>
        </p:spPr>
      </p:sp>
      <p:sp>
        <p:nvSpPr>
          <p:cNvPr id="6" name="Text 4"/>
          <p:cNvSpPr/>
          <p:nvPr/>
        </p:nvSpPr>
        <p:spPr>
          <a:xfrm>
            <a:off x="920591" y="2459355"/>
            <a:ext cx="2951083" cy="362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Etimologis</a:t>
            </a: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(Bahasa)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920591" y="2932271"/>
            <a:ext cx="6210538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Kata </a:t>
            </a:r>
            <a:r>
              <a:rPr lang="en-US" sz="1600" b="1" dirty="0">
                <a:solidFill>
                  <a:srgbClr val="242424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riwayah</a:t>
            </a:r>
            <a:r>
              <a:rPr lang="en-US" sz="16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(الرواية) berasal dari akar kata </a:t>
            </a:r>
            <a:r>
              <a:rPr lang="en-US" sz="16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rawa–yarwi–riwayatan</a:t>
            </a:r>
            <a:r>
              <a:rPr lang="en-US" sz="16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, yang berarti "menyampaikan", "meriwayatkan", atau "memindahkan berita."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305573" y="3478887"/>
            <a:ext cx="6578679" cy="1725097"/>
          </a:xfrm>
          <a:prstGeom prst="rect">
            <a:avLst/>
          </a:prstGeom>
          <a:solidFill>
            <a:srgbClr val="F2EEEE"/>
          </a:solidFill>
          <a:ln/>
        </p:spPr>
      </p:sp>
      <p:sp>
        <p:nvSpPr>
          <p:cNvPr id="9" name="Shape 7"/>
          <p:cNvSpPr/>
          <p:nvPr/>
        </p:nvSpPr>
        <p:spPr>
          <a:xfrm>
            <a:off x="7315200" y="2275284"/>
            <a:ext cx="22860" cy="1725097"/>
          </a:xfrm>
          <a:prstGeom prst="roundRect">
            <a:avLst>
              <a:gd name="adj" fmla="val 120826"/>
            </a:avLst>
          </a:prstGeom>
          <a:solidFill>
            <a:srgbClr val="D8D4D4"/>
          </a:solidFill>
          <a:ln/>
        </p:spPr>
      </p:sp>
      <p:sp>
        <p:nvSpPr>
          <p:cNvPr id="10" name="Text 8"/>
          <p:cNvSpPr/>
          <p:nvPr/>
        </p:nvSpPr>
        <p:spPr>
          <a:xfrm>
            <a:off x="7499271" y="2459355"/>
            <a:ext cx="2900124" cy="362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Terminologis (</a:t>
            </a:r>
            <a:r>
              <a:rPr lang="en-US" sz="2250" dirty="0" err="1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Iistilah</a:t>
            </a: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)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7499271" y="2932271"/>
            <a:ext cx="6210538" cy="884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Dalam konteks hadis, ini berarti penyampaian sabda, perbuatan, dan ketetapan Rasulullah SAW dari satu perawi kepada perawi berikutnya secara berantai hingga sampai kepada umat Islam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6521" y="4276487"/>
            <a:ext cx="3866912" cy="483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Definisi Ulama Klasik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736521" y="5035987"/>
            <a:ext cx="6486644" cy="1894403"/>
          </a:xfrm>
          <a:prstGeom prst="roundRect">
            <a:avLst>
              <a:gd name="adj" fmla="val 1458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10" y="4948476"/>
            <a:ext cx="220861" cy="220861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815" y="6797040"/>
            <a:ext cx="220861" cy="220861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035487" y="5334953"/>
            <a:ext cx="3540443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Al-Khatib al-Baghdadi (w. 463 H)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1035487" y="5747385"/>
            <a:ext cx="5888712" cy="884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"Ilmu Riwayah ialah ilmu yang membahas cara penerimaan hadis dari guru dan penyampaian kepada murid, serta syarat-syarat yang harus dipenuhi agar periwayatan itu sah."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7407235" y="5035987"/>
            <a:ext cx="6486644" cy="1894403"/>
          </a:xfrm>
          <a:prstGeom prst="roundRect">
            <a:avLst>
              <a:gd name="adj" fmla="val 1458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724" y="4948476"/>
            <a:ext cx="220861" cy="220861"/>
          </a:xfrm>
          <a:prstGeom prst="rect">
            <a:avLst/>
          </a:prstGeom>
        </p:spPr>
      </p:pic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0529" y="6797040"/>
            <a:ext cx="220861" cy="22086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706201" y="5334953"/>
            <a:ext cx="2431971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Ibn al-Salah (w. 643 H)</a:t>
            </a:r>
            <a:endParaRPr lang="en-US" sz="1900" dirty="0"/>
          </a:p>
        </p:txBody>
      </p:sp>
      <p:sp>
        <p:nvSpPr>
          <p:cNvPr id="22" name="Text 16"/>
          <p:cNvSpPr/>
          <p:nvPr/>
        </p:nvSpPr>
        <p:spPr>
          <a:xfrm>
            <a:off x="7706201" y="5747385"/>
            <a:ext cx="5888712" cy="884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"Ilmu yang berkaitan dengan periwayatan, penyampaian, dan penulisan hadis Nabi SAW, serta menjelaskan cara-cara yang digunakan untuk menerima dan menyampaikan hadis tersebut."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36521" y="7137440"/>
            <a:ext cx="13157359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Kesimpulannya, Ilmu Riwayah adalah pondasi yang memastikan hadis ditransfer secara amanah dan metodologis, menjadikannya pilar utama bagi disiplin </a:t>
            </a: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Ulum al-Hadith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400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7BA80FA-396A-C3A8-BFF6-F99C0872C033}"/>
              </a:ext>
            </a:extLst>
          </p:cNvPr>
          <p:cNvSpPr/>
          <p:nvPr/>
        </p:nvSpPr>
        <p:spPr>
          <a:xfrm>
            <a:off x="12890002" y="7625477"/>
            <a:ext cx="1639614" cy="50351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Studi </a:t>
            </a:r>
            <a:r>
              <a:rPr lang="en-US" dirty="0" err="1"/>
              <a:t>hadist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4245" y="429220"/>
            <a:ext cx="11594306" cy="512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SEJARAH PERKEMBANGAN: DARI LISAN HINGGA KODIFIKASI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80217" y="1150501"/>
            <a:ext cx="13225939" cy="35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Perkembangan Ilmu Riwayah mencerminkan upaya sistematis umat Islam dalam menjaga sunnah Nabi SAW melalui empat fase utama.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24245" y="3401497"/>
            <a:ext cx="13381911" cy="22860"/>
          </a:xfrm>
          <a:prstGeom prst="roundRect">
            <a:avLst>
              <a:gd name="adj" fmla="val 102418"/>
            </a:avLst>
          </a:prstGeom>
          <a:solidFill>
            <a:srgbClr val="D8D4D4"/>
          </a:solidFill>
          <a:ln/>
        </p:spPr>
      </p:sp>
      <p:sp>
        <p:nvSpPr>
          <p:cNvPr id="5" name="Shape 3"/>
          <p:cNvSpPr/>
          <p:nvPr/>
        </p:nvSpPr>
        <p:spPr>
          <a:xfrm>
            <a:off x="3230523" y="2933402"/>
            <a:ext cx="22860" cy="468154"/>
          </a:xfrm>
          <a:prstGeom prst="roundRect">
            <a:avLst>
              <a:gd name="adj" fmla="val 102418"/>
            </a:avLst>
          </a:prstGeom>
          <a:solidFill>
            <a:srgbClr val="D8D4D4"/>
          </a:solidFill>
          <a:ln/>
        </p:spPr>
      </p:sp>
      <p:sp>
        <p:nvSpPr>
          <p:cNvPr id="6" name="Shape 4"/>
          <p:cNvSpPr/>
          <p:nvPr/>
        </p:nvSpPr>
        <p:spPr>
          <a:xfrm>
            <a:off x="3066455" y="3225939"/>
            <a:ext cx="351115" cy="351115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7" name="Text 5"/>
          <p:cNvSpPr/>
          <p:nvPr/>
        </p:nvSpPr>
        <p:spPr>
          <a:xfrm>
            <a:off x="3119080" y="3247846"/>
            <a:ext cx="245745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217777" y="1678543"/>
            <a:ext cx="2048589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Masa Nabi &amp; Sahabat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80217" y="2028230"/>
            <a:ext cx="4923711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Hadis disampaikan secara lisan (hafalan kuat). Perawi utama seperti Abu Hurairah dan Aisyah. Nabi bersabda: </a:t>
            </a:r>
            <a:r>
              <a:rPr lang="en-US" sz="16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"Sampaikanlah dariku walau satu ayat."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(HR. al-Bukhari, no. 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3461)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5862" y="3401437"/>
            <a:ext cx="22860" cy="468154"/>
          </a:xfrm>
          <a:prstGeom prst="roundRect">
            <a:avLst>
              <a:gd name="adj" fmla="val 102418"/>
            </a:avLst>
          </a:prstGeom>
          <a:solidFill>
            <a:srgbClr val="D8D4D4"/>
          </a:solidFill>
          <a:ln/>
        </p:spPr>
      </p:sp>
      <p:sp>
        <p:nvSpPr>
          <p:cNvPr id="11" name="Shape 9"/>
          <p:cNvSpPr/>
          <p:nvPr/>
        </p:nvSpPr>
        <p:spPr>
          <a:xfrm>
            <a:off x="5781794" y="3225939"/>
            <a:ext cx="351115" cy="351115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2" name="Text 10"/>
          <p:cNvSpPr/>
          <p:nvPr/>
        </p:nvSpPr>
        <p:spPr>
          <a:xfrm>
            <a:off x="5834420" y="3247846"/>
            <a:ext cx="245745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933117" y="4025741"/>
            <a:ext cx="2048589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Masa Tabi'in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95556" y="4375428"/>
            <a:ext cx="492383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Muncul kebutuhan membedakan riwayat sahih dan palsu. Konsep </a:t>
            </a:r>
            <a:r>
              <a:rPr lang="en-US" sz="16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sanad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mulai ditekankan secara ketat sebagai sistem verifikasi.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661202" y="2933402"/>
            <a:ext cx="22860" cy="468154"/>
          </a:xfrm>
          <a:prstGeom prst="roundRect">
            <a:avLst>
              <a:gd name="adj" fmla="val 102418"/>
            </a:avLst>
          </a:prstGeom>
          <a:solidFill>
            <a:srgbClr val="D8D4D4"/>
          </a:solidFill>
          <a:ln/>
        </p:spPr>
      </p:sp>
      <p:sp>
        <p:nvSpPr>
          <p:cNvPr id="16" name="Shape 14"/>
          <p:cNvSpPr/>
          <p:nvPr/>
        </p:nvSpPr>
        <p:spPr>
          <a:xfrm>
            <a:off x="8497133" y="3225939"/>
            <a:ext cx="351115" cy="351115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7" name="Text 15"/>
          <p:cNvSpPr/>
          <p:nvPr/>
        </p:nvSpPr>
        <p:spPr>
          <a:xfrm>
            <a:off x="8549759" y="3247846"/>
            <a:ext cx="245745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7530108" y="1678543"/>
            <a:ext cx="2285286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Masa Tadwin (Kodifikasi)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10895" y="2028230"/>
            <a:ext cx="4923830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Kodifikasi resmi dimulai pada masa Khalifah Umar bin Abdul Aziz (w. 101 H). Imam Malik menyusun </a:t>
            </a:r>
            <a:r>
              <a:rPr lang="en-US" sz="16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al-Muwaththa'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diikuti oleh </a:t>
            </a:r>
            <a:r>
              <a:rPr lang="en-US" sz="16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Musnad Ahmad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dan </a:t>
            </a:r>
            <a:r>
              <a:rPr lang="en-US" sz="16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Kutub al-Sittah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1376660" y="3401437"/>
            <a:ext cx="22860" cy="468154"/>
          </a:xfrm>
          <a:prstGeom prst="roundRect">
            <a:avLst>
              <a:gd name="adj" fmla="val 102418"/>
            </a:avLst>
          </a:prstGeom>
          <a:solidFill>
            <a:srgbClr val="D8D4D4"/>
          </a:solidFill>
          <a:ln/>
        </p:spPr>
      </p:sp>
      <p:sp>
        <p:nvSpPr>
          <p:cNvPr id="21" name="Shape 19"/>
          <p:cNvSpPr/>
          <p:nvPr/>
        </p:nvSpPr>
        <p:spPr>
          <a:xfrm>
            <a:off x="11212592" y="3225939"/>
            <a:ext cx="351115" cy="351115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22" name="Text 20"/>
          <p:cNvSpPr/>
          <p:nvPr/>
        </p:nvSpPr>
        <p:spPr>
          <a:xfrm>
            <a:off x="11265218" y="3247846"/>
            <a:ext cx="245745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0363914" y="4025741"/>
            <a:ext cx="2048589" cy="256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Masa Formulasi Ilmu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926354" y="4375428"/>
            <a:ext cx="4923830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Abad ke-4 hingga ke-7 H, Ilmu Riwayah dan Dirayah diformulasikan menjadi disiplin ilmiah. Tokoh kunci: al-Khatib al-Baghdadi dan Ibn al-Salah.</a:t>
            </a:r>
            <a:endParaRPr lang="en-US" sz="1600" dirty="0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65" y="5402818"/>
            <a:ext cx="4372332" cy="1872972"/>
          </a:xfrm>
          <a:prstGeom prst="rect">
            <a:avLst/>
          </a:prstGeom>
        </p:spPr>
      </p:pic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974" y="5402818"/>
            <a:ext cx="4372332" cy="1872972"/>
          </a:xfrm>
          <a:prstGeom prst="rect">
            <a:avLst/>
          </a:prstGeom>
        </p:spPr>
      </p:pic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084" y="5402818"/>
            <a:ext cx="4372332" cy="1872972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24245" y="7554158"/>
            <a:ext cx="13381911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Fase kodifikasi (Tadwin) adalah titik balik di mana tradisi lisan diabadikan dalam bentuk tulisan, memastikan kelestarian hadis untuk generasi mendatang</a:t>
            </a:r>
            <a:r>
              <a:rPr lang="en-US" sz="12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20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7B1E5BC-65FA-43BF-5782-86845BFD9860}"/>
              </a:ext>
            </a:extLst>
          </p:cNvPr>
          <p:cNvSpPr/>
          <p:nvPr/>
        </p:nvSpPr>
        <p:spPr>
          <a:xfrm>
            <a:off x="12336217" y="7803832"/>
            <a:ext cx="2286477" cy="27836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Studi </a:t>
            </a:r>
            <a:r>
              <a:rPr lang="en-US" dirty="0" err="1"/>
              <a:t>hadist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447" y="1222296"/>
            <a:ext cx="12200096" cy="590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RUANG LINGKUP KAJIAN: ASPEK TEKNIS PERIWAYATAN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20447" y="2173367"/>
            <a:ext cx="1318950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Ilmu Riwayah mencakup semua aspek teknis yang memastikan integritas transmisi hadis, mulai dari cara menerima hingga syarat-syarat perawi.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447" y="2664023"/>
            <a:ext cx="540306" cy="54030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20447" y="3429476"/>
            <a:ext cx="3312081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Metode Penerimaan Hadis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20447" y="3892034"/>
            <a:ext cx="4246364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Meliputi tujuh cara utama, seperti </a:t>
            </a:r>
            <a:r>
              <a:rPr lang="en-US" sz="14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As-Sima'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(mendengar langsung dari guru), </a:t>
            </a:r>
            <a:r>
              <a:rPr lang="en-US" sz="14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Al-Qira'ah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(membacakan di hadapan guru), dan </a:t>
            </a:r>
            <a:r>
              <a:rPr lang="en-US" sz="14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Al-Ijazah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(izin meriwayatkan tanpa mendengar langsung). Setiap metode memiliki tingkat validitas yang berbeda.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1958" y="2664023"/>
            <a:ext cx="540306" cy="54030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91958" y="3429476"/>
            <a:ext cx="3507462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Metode Penyampaian Hadis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191958" y="3892034"/>
            <a:ext cx="4246364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Perawi wajib menggunakan lafal yang sesuai dengan metode penerimaannya (misalnya, </a:t>
            </a:r>
            <a:r>
              <a:rPr lang="en-US" sz="14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haddatsana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, </a:t>
            </a:r>
            <a:r>
              <a:rPr lang="en-US" sz="14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akhbarana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, </a:t>
            </a:r>
            <a:r>
              <a:rPr lang="en-US" sz="1400" i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qala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) untuk menunjukkan tingkat keotentikan transmisi yang digunakan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63470" y="2664023"/>
            <a:ext cx="540306" cy="54030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63470" y="3429476"/>
            <a:ext cx="2836902" cy="354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Syarat Perawi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663470" y="3892034"/>
            <a:ext cx="4246364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Dua syarat mutlak: </a:t>
            </a:r>
            <a:r>
              <a:rPr lang="en-US" sz="14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'Adalah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(kejujuran, ketaatan, dan integritas moral) dan </a:t>
            </a:r>
            <a:r>
              <a:rPr lang="en-US" sz="14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Dhabit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(kemampuan hafalan dan ketelitian). Ini didasarkan pada ancaman neraka bagi yang sengaja berdusta atas nama Nabi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990600" y="5737741"/>
            <a:ext cx="12919353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242424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"Barang siapa berdusta atas namaku dengan sengaja, maka hendaklah ia menempati tempat duduknya di neraka."</a:t>
            </a:r>
            <a:r>
              <a:rPr lang="en-US" sz="14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 (HR. al-Bukhari, no. 107; Muslim, no. 3)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720447" y="5535216"/>
            <a:ext cx="22860" cy="693182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15" name="Text 10"/>
          <p:cNvSpPr/>
          <p:nvPr/>
        </p:nvSpPr>
        <p:spPr>
          <a:xfrm>
            <a:off x="720447" y="6430923"/>
            <a:ext cx="13189506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Selain itu, Ilmu Riwayah juga mengatur </a:t>
            </a:r>
            <a:r>
              <a:rPr lang="en-US" sz="14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Adab Penulisan dan Riwayat</a:t>
            </a: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, di mana penulisan hadis dianggap sebagai ibadah yang menuntut niat ikhlas dan kehati-hatian tinggi.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470793A-D9A4-B25E-04F9-9E5B1432849B}"/>
              </a:ext>
            </a:extLst>
          </p:cNvPr>
          <p:cNvSpPr/>
          <p:nvPr/>
        </p:nvSpPr>
        <p:spPr>
          <a:xfrm>
            <a:off x="12610531" y="7627721"/>
            <a:ext cx="1924334" cy="4776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Studi </a:t>
            </a:r>
            <a:r>
              <a:rPr lang="en-US" dirty="0" err="1"/>
              <a:t>hadist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2443" y="338614"/>
            <a:ext cx="8048982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DUA PILAR ULUM AL-HADITH: RIWAYAH VS. DIRAYAH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92443" y="988814"/>
            <a:ext cx="13645515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Ilmu Riwayah dan Ilmu Dirayah adalah dua pilar yang saling melengkapi dalam kajian hadis. Keduanya bekerja sama untuk memastikan keotentikan hadis secara menyeluruh</a:t>
            </a:r>
            <a:r>
              <a:rPr lang="en-US" sz="9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3" y="1308854"/>
            <a:ext cx="13645515" cy="5974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73126" y="4145304"/>
            <a:ext cx="1600389" cy="781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Ilmu Riwayah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01961" y="4145304"/>
            <a:ext cx="1600389" cy="781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Ilmu Dirayah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892929" y="5997613"/>
            <a:ext cx="2909798" cy="595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Menilai makna dan konteks</a:t>
            </a:r>
            <a:endParaRPr lang="en-US" sz="10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2448" y="6112311"/>
            <a:ext cx="366411" cy="3664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840023" y="2595134"/>
            <a:ext cx="2975930" cy="29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Fokus pada matan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0921" y="2531895"/>
            <a:ext cx="370958" cy="37095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99615" y="6119957"/>
            <a:ext cx="2896572" cy="29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Memeriksa periwayat</a:t>
            </a:r>
            <a:endParaRPr lang="en-US" sz="10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89464" y="6138143"/>
            <a:ext cx="366412" cy="36641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33483" y="2595134"/>
            <a:ext cx="2975930" cy="29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Fokus pada sanad</a:t>
            </a:r>
            <a:endParaRPr lang="en-US" sz="10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44205" y="2534168"/>
            <a:ext cx="366412" cy="36641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92443" y="7559873"/>
            <a:ext cx="2216110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Ilmu Riwayah (Transmisi)</a:t>
            </a:r>
            <a:endParaRPr lang="en-US" dirty="0"/>
          </a:p>
        </p:txBody>
      </p:sp>
      <p:sp>
        <p:nvSpPr>
          <p:cNvPr id="16" name="Text 9"/>
          <p:cNvSpPr/>
          <p:nvPr/>
        </p:nvSpPr>
        <p:spPr>
          <a:xfrm>
            <a:off x="492443" y="7925395"/>
            <a:ext cx="667262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Fokus: Sanad (rantai perawi) dan Matan (teks) dari sisi periwayatan.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492443" y="8165306"/>
            <a:ext cx="667262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Fungsi: Menjawab pertanyaan </a:t>
            </a:r>
            <a:r>
              <a:rPr lang="en-US" sz="1400" b="1" dirty="0">
                <a:solidFill>
                  <a:srgbClr val="383838"/>
                </a:solidFill>
                <a:latin typeface="Century Gothic" panose="020B0502020202020204" pitchFamily="34" charset="0"/>
                <a:ea typeface="DM Sans" pitchFamily="34" charset="-122"/>
                <a:cs typeface="DM Sans" pitchFamily="34" charset="-120"/>
              </a:rPr>
              <a:t>"Bagaimana hadis itu sampai kepada kita?"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492443" y="8405217"/>
            <a:ext cx="667262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Cakupan: Metode penerimaan, penyampaian, dan syarat perawi.</a:t>
            </a:r>
            <a:endParaRPr lang="en-US" sz="950" dirty="0"/>
          </a:p>
        </p:txBody>
      </p:sp>
      <p:sp>
        <p:nvSpPr>
          <p:cNvPr id="19" name="Text 12"/>
          <p:cNvSpPr/>
          <p:nvPr/>
        </p:nvSpPr>
        <p:spPr>
          <a:xfrm>
            <a:off x="7472958" y="7559873"/>
            <a:ext cx="1998107" cy="242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Ilmu Dirayah (Analisis)</a:t>
            </a:r>
            <a:endParaRPr lang="en-US" dirty="0"/>
          </a:p>
        </p:txBody>
      </p:sp>
      <p:sp>
        <p:nvSpPr>
          <p:cNvPr id="20" name="Text 13"/>
          <p:cNvSpPr/>
          <p:nvPr/>
        </p:nvSpPr>
        <p:spPr>
          <a:xfrm>
            <a:off x="7472958" y="7925395"/>
            <a:ext cx="667262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Fokus: Analisis isi (matan) dan penilaian kritis terhadap sanad.</a:t>
            </a:r>
            <a:endParaRPr lang="en-US" sz="1400" dirty="0"/>
          </a:p>
        </p:txBody>
      </p:sp>
      <p:sp>
        <p:nvSpPr>
          <p:cNvPr id="21" name="Text 14"/>
          <p:cNvSpPr/>
          <p:nvPr/>
        </p:nvSpPr>
        <p:spPr>
          <a:xfrm>
            <a:off x="7472958" y="8165306"/>
            <a:ext cx="667262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Fungsi: Menjawab pertanyaan </a:t>
            </a: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"Seberapa valid isi dan maknanya?"</a:t>
            </a:r>
            <a:endParaRPr lang="en-US" sz="1400" dirty="0"/>
          </a:p>
        </p:txBody>
      </p:sp>
      <p:sp>
        <p:nvSpPr>
          <p:cNvPr id="22" name="Text 15"/>
          <p:cNvSpPr/>
          <p:nvPr/>
        </p:nvSpPr>
        <p:spPr>
          <a:xfrm>
            <a:off x="7472958" y="8405217"/>
            <a:ext cx="6672620" cy="196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Cakupan: Klasifikasi hadis (sahih, hasan, dhaif), kritik matan, dan jarh wa ta'dil.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299545" y="8783598"/>
            <a:ext cx="13838413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Kombinasi kedua ilmu ini menciptakan sistem epistemologi Islam yang ketat, di mana hadis tidak hanya harus memiliki rantai transmisi yang utuh, tetapi juga isi yang tidak bertentangan dengan prinsip syariat.</a:t>
            </a:r>
            <a:endParaRPr lang="en-US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265827-041E-9769-52B0-F416B8E159F6}"/>
              </a:ext>
            </a:extLst>
          </p:cNvPr>
          <p:cNvSpPr/>
          <p:nvPr/>
        </p:nvSpPr>
        <p:spPr>
          <a:xfrm>
            <a:off x="12901553" y="7766093"/>
            <a:ext cx="1839206" cy="3790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228" y="886301"/>
            <a:ext cx="13090088" cy="559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RELEVANSI DI ERA MODERN: ETIKA ILMIAH DAN DIGITALISASI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82228" y="1787128"/>
            <a:ext cx="13265944" cy="54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Century Schoolbook" panose="02040604050505020304" pitchFamily="18" charset="0"/>
                <a:ea typeface="DM Sans" pitchFamily="34" charset="-122"/>
                <a:cs typeface="DM Sans" pitchFamily="34" charset="-120"/>
              </a:rPr>
              <a:t>Meskipun berasal dari tradisi klasik, Ilmu Riwayah tetap sangat relevan dalam konteks akademik dan sosial kontemporer. Prinsip-prinsipnya menjadi model bagi verifikasi informasi.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82228" y="2524720"/>
            <a:ext cx="4308277" cy="511612"/>
          </a:xfrm>
          <a:prstGeom prst="roundRect">
            <a:avLst>
              <a:gd name="adj" fmla="val 480081"/>
            </a:avLst>
          </a:prstGeom>
          <a:solidFill>
            <a:srgbClr val="F2EEEE"/>
          </a:solidFill>
          <a:ln/>
        </p:spPr>
      </p:sp>
      <p:sp>
        <p:nvSpPr>
          <p:cNvPr id="5" name="Text 3"/>
          <p:cNvSpPr/>
          <p:nvPr/>
        </p:nvSpPr>
        <p:spPr>
          <a:xfrm>
            <a:off x="2708434" y="2620566"/>
            <a:ext cx="255746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52726" y="3206829"/>
            <a:ext cx="2437924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Metode Verifikasi Ilmiah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52726" y="3588901"/>
            <a:ext cx="3967282" cy="109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Prinsip sanad yang dikembangkan ulama hadis menjadi model epistemologi Islam yang maju, mengajarkan pentingnya validasi sumber sebelum menerima informasi.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161002" y="2524720"/>
            <a:ext cx="4308277" cy="511612"/>
          </a:xfrm>
          <a:prstGeom prst="roundRect">
            <a:avLst>
              <a:gd name="adj" fmla="val 480081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7187208" y="2620566"/>
            <a:ext cx="255746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331500" y="3206829"/>
            <a:ext cx="2355533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Dasar Digitalisasi Hadis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331500" y="3588901"/>
            <a:ext cx="3967282" cy="109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Upaya penyusunan database hadis modern (seperti proyek digitalisasi sanad) tetap berpedoman pada kaidah Ilmu Riwayah untuk validasi sumber dan keaslian teks.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639776" y="2524720"/>
            <a:ext cx="4308396" cy="511612"/>
          </a:xfrm>
          <a:prstGeom prst="roundRect">
            <a:avLst>
              <a:gd name="adj" fmla="val 480081"/>
            </a:avLst>
          </a:prstGeom>
          <a:solidFill>
            <a:srgbClr val="F2EEEE"/>
          </a:solidFill>
          <a:ln/>
        </p:spPr>
      </p:sp>
      <p:sp>
        <p:nvSpPr>
          <p:cNvPr id="13" name="Text 11"/>
          <p:cNvSpPr/>
          <p:nvPr/>
        </p:nvSpPr>
        <p:spPr>
          <a:xfrm>
            <a:off x="11666101" y="2620566"/>
            <a:ext cx="255746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810274" y="3206829"/>
            <a:ext cx="2238613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Etika Ilmiah Universal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810274" y="3588901"/>
            <a:ext cx="3967401" cy="109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Ilmu Riwayah mengajarkan nilai-nilai kejujuran, tanggung jawab, dan amanah dalam menyampaikan ilmu—etika yang relevan bagi semua disiplin ilmu di era informasi.</a:t>
            </a:r>
            <a:endParaRPr lang="en-US" sz="14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26" y="5297210"/>
            <a:ext cx="213122" cy="170497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36345" y="5255895"/>
            <a:ext cx="12541329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Ayat Al-Qur'an menjadi dasar epistemologis bagi prinsip verifikasi berita: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94897" y="5682258"/>
            <a:ext cx="13912670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i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"Hai orang-orang yang beriman, jika datang kepadamu orang fasik membawa suatu berita, maka periksalah dengan teliti (tabayyanu)."</a:t>
            </a:r>
            <a:r>
              <a:rPr lang="en-US" sz="16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(QS. Al-Hujurat (49): 6)</a:t>
            </a:r>
            <a:endParaRPr lang="en-US" sz="160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4741" y="6497360"/>
            <a:ext cx="1089303" cy="682228"/>
          </a:xfrm>
          <a:prstGeom prst="rect">
            <a:avLst/>
          </a:prstGeom>
        </p:spPr>
      </p:pic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89" y="6497360"/>
            <a:ext cx="1089303" cy="682228"/>
          </a:xfrm>
          <a:prstGeom prst="rect">
            <a:avLst/>
          </a:prstGeom>
        </p:spPr>
      </p:pic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6237" y="6497360"/>
            <a:ext cx="1089303" cy="682228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55D7E85-F92F-A185-1062-F0DCC65127D3}"/>
              </a:ext>
            </a:extLst>
          </p:cNvPr>
          <p:cNvSpPr/>
          <p:nvPr/>
        </p:nvSpPr>
        <p:spPr>
          <a:xfrm>
            <a:off x="12414360" y="7724418"/>
            <a:ext cx="2122227" cy="4263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Studi </a:t>
            </a:r>
            <a:r>
              <a:rPr lang="en-US" dirty="0" err="1"/>
              <a:t>hadist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1271" y="440888"/>
            <a:ext cx="6626304" cy="526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KESIMPULAN DAN REKOMENDASI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41271" y="1287542"/>
            <a:ext cx="13347859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Ilmu Riwayah adalah fondasi dasar bagi validitas hadis yang sampai kepada umat Islam hingga hari ini, membentuk etika keilmuan dan metodologi kejujuran ilmiah</a:t>
            </a:r>
            <a:r>
              <a:rPr lang="en-US" sz="12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2865834" y="1724501"/>
            <a:ext cx="2224564" cy="936427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5364" y="2080022"/>
            <a:ext cx="225385" cy="2253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250656" y="1884759"/>
            <a:ext cx="2104430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Fokus Utama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5250656" y="2244090"/>
            <a:ext cx="3424476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Transmisi, periwayatan, dan penerimaan hadis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170527" y="2651403"/>
            <a:ext cx="8738473" cy="11430"/>
          </a:xfrm>
          <a:prstGeom prst="roundRect">
            <a:avLst>
              <a:gd name="adj" fmla="val 210418"/>
            </a:avLst>
          </a:prstGeom>
          <a:solidFill>
            <a:srgbClr val="D8D4D4"/>
          </a:solidFill>
          <a:ln/>
        </p:spPr>
      </p:sp>
      <p:sp>
        <p:nvSpPr>
          <p:cNvPr id="9" name="Shape 6"/>
          <p:cNvSpPr/>
          <p:nvPr/>
        </p:nvSpPr>
        <p:spPr>
          <a:xfrm>
            <a:off x="1753553" y="2741057"/>
            <a:ext cx="4449247" cy="936427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5483" y="3096578"/>
            <a:ext cx="225385" cy="22538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63057" y="2901315"/>
            <a:ext cx="2104430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Peran Historis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6363056" y="3260646"/>
            <a:ext cx="8267343" cy="168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Menjaga kemurnian hadis sejak masa Nabi hingga kodifikasi sistematis oleh ulama klasik.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6282928" y="3667958"/>
            <a:ext cx="7626072" cy="11430"/>
          </a:xfrm>
          <a:prstGeom prst="roundRect">
            <a:avLst>
              <a:gd name="adj" fmla="val 210418"/>
            </a:avLst>
          </a:prstGeom>
          <a:solidFill>
            <a:srgbClr val="D8D4D4"/>
          </a:solidFill>
          <a:ln/>
        </p:spPr>
      </p:sp>
      <p:sp>
        <p:nvSpPr>
          <p:cNvPr id="14" name="Shape 10"/>
          <p:cNvSpPr/>
          <p:nvPr/>
        </p:nvSpPr>
        <p:spPr>
          <a:xfrm>
            <a:off x="641271" y="3757613"/>
            <a:ext cx="6673929" cy="1193006"/>
          </a:xfrm>
          <a:prstGeom prst="roundRect">
            <a:avLst>
              <a:gd name="adj" fmla="val 2016"/>
            </a:avLst>
          </a:prstGeom>
          <a:solidFill>
            <a:srgbClr val="F2EEEE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65483" y="4241363"/>
            <a:ext cx="225385" cy="22538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75458" y="3917871"/>
            <a:ext cx="2265640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Landasan Epistemologis</a:t>
            </a:r>
            <a:endParaRPr lang="en-US" sz="1650" dirty="0"/>
          </a:p>
        </p:txBody>
      </p:sp>
      <p:sp>
        <p:nvSpPr>
          <p:cNvPr id="17" name="Text 12"/>
          <p:cNvSpPr/>
          <p:nvPr/>
        </p:nvSpPr>
        <p:spPr>
          <a:xfrm>
            <a:off x="7475458" y="4277201"/>
            <a:ext cx="6353413" cy="51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Memberikan landasan bagi verifikasi dan keotentikan ilmu melalui prinsip sanad yang ketat.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81777" y="5311378"/>
            <a:ext cx="13107353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5F54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</a:t>
            </a:r>
            <a:r>
              <a:rPr lang="en-US" dirty="0"/>
              <a:t>Apa yang dibawa oleh Rasul kepadamu maka ambillah; dan apa yang dilarangnya maka tinggalkanlah." (QS. Al-Hasyr (59): 7)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41271" y="5130998"/>
            <a:ext cx="22860" cy="617339"/>
          </a:xfrm>
          <a:prstGeom prst="rect">
            <a:avLst/>
          </a:prstGeom>
          <a:solidFill>
            <a:srgbClr val="E04F00"/>
          </a:solidFill>
          <a:ln/>
        </p:spPr>
      </p:sp>
      <p:sp>
        <p:nvSpPr>
          <p:cNvPr id="20" name="Text 15"/>
          <p:cNvSpPr/>
          <p:nvPr/>
        </p:nvSpPr>
        <p:spPr>
          <a:xfrm>
            <a:off x="641271" y="5988844"/>
            <a:ext cx="366152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Saran dan Tindak Lanjut</a:t>
            </a:r>
            <a:endParaRPr lang="en-US" sz="2650" dirty="0"/>
          </a:p>
        </p:txBody>
      </p:sp>
      <p:sp>
        <p:nvSpPr>
          <p:cNvPr id="21" name="Text 16"/>
          <p:cNvSpPr/>
          <p:nvPr/>
        </p:nvSpPr>
        <p:spPr>
          <a:xfrm>
            <a:off x="641271" y="6650236"/>
            <a:ext cx="13347859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6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Bagi Mahasiswa: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Perdalam karya klasik seperti </a:t>
            </a:r>
            <a:r>
              <a:rPr lang="en-US" sz="16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al-Kifayah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dan </a:t>
            </a:r>
            <a:r>
              <a:rPr lang="en-US" sz="16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Muqaddimah Ibn al-Salah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untuk memahami dasar metodologi periwayatan.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641271" y="6962894"/>
            <a:ext cx="13347859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Bagi Peneliti: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Integrasikan prinsip Ilmu Riwayah ke dalam metodologi penelitian digital, khususnya dalam pengelolaan basis data hadis dan sanad modern.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641271" y="7275552"/>
            <a:ext cx="13347859" cy="51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Bagi Umat Islam: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Tumbuhkan kesadaran bahwa hadis sahih melalui proses ilmiah panjang. Penting untuk berhati-hati dalam menerima dan menyebarkan informasi agama (</a:t>
            </a:r>
            <a:r>
              <a:rPr lang="en-US" sz="1400" i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tabayyun</a:t>
            </a: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).</a:t>
            </a:r>
            <a:endParaRPr lang="en-US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ADB917-1DEE-F986-AE1E-7F709CDF6A4A}"/>
              </a:ext>
            </a:extLst>
          </p:cNvPr>
          <p:cNvSpPr/>
          <p:nvPr/>
        </p:nvSpPr>
        <p:spPr>
          <a:xfrm>
            <a:off x="12735118" y="7757038"/>
            <a:ext cx="1772452" cy="344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Studi </a:t>
            </a:r>
            <a:r>
              <a:rPr lang="en-US" dirty="0" err="1"/>
              <a:t>hadist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1294</Words>
  <Application>Microsoft Office PowerPoint</Application>
  <PresentationFormat>Custom</PresentationFormat>
  <Paragraphs>108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PT Serif</vt:lpstr>
      <vt:lpstr>Arial</vt:lpstr>
      <vt:lpstr>DM Sans</vt:lpstr>
      <vt:lpstr>Century Schoolbook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lastModifiedBy>Dilla Hasanah</cp:lastModifiedBy>
  <cp:revision>2</cp:revision>
  <dcterms:created xsi:type="dcterms:W3CDTF">2025-10-23T08:33:18Z</dcterms:created>
  <dcterms:modified xsi:type="dcterms:W3CDTF">2025-10-23T09:21:01Z</dcterms:modified>
</cp:coreProperties>
</file>