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The Seasons Bold" charset="1" panose="00000000000000000000"/>
      <p:regular r:id="rId13"/>
    </p:embeddedFont>
    <p:embeddedFont>
      <p:font typeface="Inter Bold" charset="1" panose="020B0802030000000004"/>
      <p:regular r:id="rId14"/>
    </p:embeddedFont>
    <p:embeddedFont>
      <p:font typeface="The Seasons" charset="1" panose="000000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https://uin-alauddin.ac.id" TargetMode="External" Type="http://schemas.openxmlformats.org/officeDocument/2006/relationships/hyperlink"/><Relationship Id="rId5" Target="https://uin-alauddin.ac.id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https://uin-alauddin.ac.id" TargetMode="External" Type="http://schemas.openxmlformats.org/officeDocument/2006/relationships/hyperlink"/><Relationship Id="rId7" Target="https://uin-alauddin.ac.id" TargetMode="External" Type="http://schemas.openxmlformats.org/officeDocument/2006/relationships/hyperlink"/><Relationship Id="rId8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https://uin-alauddin.ac.id" TargetMode="External" Type="http://schemas.openxmlformats.org/officeDocument/2006/relationships/hyperlink"/><Relationship Id="rId5" Target="https://uin-alauddin.ac.id" TargetMode="External" Type="http://schemas.openxmlformats.org/officeDocument/2006/relationships/hyperlink"/><Relationship Id="rId6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jpeg" Type="http://schemas.openxmlformats.org/officeDocument/2006/relationships/image"/><Relationship Id="rId7" Target="../media/image14.jpeg" Type="http://schemas.openxmlformats.org/officeDocument/2006/relationships/image"/><Relationship Id="rId8" Target="https://uin-alauddin.ac.id" TargetMode="External" Type="http://schemas.openxmlformats.org/officeDocument/2006/relationships/hyperlink"/><Relationship Id="rId9" Target="https://uin-alauddin.ac.id" TargetMode="External" Type="http://schemas.openxmlformats.org/officeDocument/2006/relationships/hyperlink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jpeg" Type="http://schemas.openxmlformats.org/officeDocument/2006/relationships/image"/><Relationship Id="rId4" Target="../media/image17.jpeg" Type="http://schemas.openxmlformats.org/officeDocument/2006/relationships/image"/><Relationship Id="rId5" Target="../media/image2.pn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https://uin-alauddin.ac.id" TargetMode="External" Type="http://schemas.openxmlformats.org/officeDocument/2006/relationships/hyperlink"/><Relationship Id="rId9" Target="https://uin-alauddin.ac.id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20.jpeg" Type="http://schemas.openxmlformats.org/officeDocument/2006/relationships/image"/><Relationship Id="rId4" Target="../media/image21.jpeg" Type="http://schemas.openxmlformats.org/officeDocument/2006/relationships/image"/><Relationship Id="rId5" Target="../media/image22.jpe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https://uin-alauddin.ac.id" TargetMode="External" Type="http://schemas.openxmlformats.org/officeDocument/2006/relationships/hyperlink"/><Relationship Id="rId9" Target="https://uin-alauddin.ac.id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https://uin-alauddin.ac.id" TargetMode="External" Type="http://schemas.openxmlformats.org/officeDocument/2006/relationships/hyperlink"/><Relationship Id="rId4" Target="https://uin-alauddin.ac.id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EC5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335850"/>
            <a:ext cx="18288000" cy="4951150"/>
            <a:chOff x="0" y="0"/>
            <a:chExt cx="24384000" cy="6601534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9713" r="0" b="29713"/>
            <a:stretch>
              <a:fillRect/>
            </a:stretch>
          </p:blipFill>
          <p:spPr>
            <a:xfrm flipH="false" flipV="false">
              <a:off x="0" y="0"/>
              <a:ext cx="24384000" cy="6601534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585856" y="3314045"/>
            <a:ext cx="17116288" cy="3901948"/>
            <a:chOff x="0" y="0"/>
            <a:chExt cx="4507994" cy="102767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507993" cy="1027674"/>
            </a:xfrm>
            <a:custGeom>
              <a:avLst/>
              <a:gdLst/>
              <a:ahLst/>
              <a:cxnLst/>
              <a:rect r="r" b="b" t="t" l="l"/>
              <a:pathLst>
                <a:path h="1027674" w="4507993">
                  <a:moveTo>
                    <a:pt x="23068" y="0"/>
                  </a:moveTo>
                  <a:lnTo>
                    <a:pt x="4484925" y="0"/>
                  </a:lnTo>
                  <a:cubicBezTo>
                    <a:pt x="4491043" y="0"/>
                    <a:pt x="4496911" y="2430"/>
                    <a:pt x="4501237" y="6756"/>
                  </a:cubicBezTo>
                  <a:cubicBezTo>
                    <a:pt x="4505563" y="11083"/>
                    <a:pt x="4507993" y="16950"/>
                    <a:pt x="4507993" y="23068"/>
                  </a:cubicBezTo>
                  <a:lnTo>
                    <a:pt x="4507993" y="1004606"/>
                  </a:lnTo>
                  <a:cubicBezTo>
                    <a:pt x="4507993" y="1017346"/>
                    <a:pt x="4497665" y="1027674"/>
                    <a:pt x="4484925" y="1027674"/>
                  </a:cubicBezTo>
                  <a:lnTo>
                    <a:pt x="23068" y="1027674"/>
                  </a:lnTo>
                  <a:cubicBezTo>
                    <a:pt x="10328" y="1027674"/>
                    <a:pt x="0" y="1017346"/>
                    <a:pt x="0" y="1004606"/>
                  </a:cubicBezTo>
                  <a:lnTo>
                    <a:pt x="0" y="23068"/>
                  </a:lnTo>
                  <a:cubicBezTo>
                    <a:pt x="0" y="10328"/>
                    <a:pt x="10328" y="0"/>
                    <a:pt x="23068" y="0"/>
                  </a:cubicBezTo>
                  <a:close/>
                </a:path>
              </a:pathLst>
            </a:custGeom>
            <a:solidFill>
              <a:srgbClr val="227C9D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4507994" cy="1027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809345" y="481122"/>
            <a:ext cx="1847523" cy="2378785"/>
          </a:xfrm>
          <a:custGeom>
            <a:avLst/>
            <a:gdLst/>
            <a:ahLst/>
            <a:cxnLst/>
            <a:rect r="r" b="b" t="t" l="l"/>
            <a:pathLst>
              <a:path h="2378785" w="1847523">
                <a:moveTo>
                  <a:pt x="0" y="0"/>
                </a:moveTo>
                <a:lnTo>
                  <a:pt x="1847523" y="0"/>
                </a:lnTo>
                <a:lnTo>
                  <a:pt x="1847523" y="2378785"/>
                </a:lnTo>
                <a:lnTo>
                  <a:pt x="0" y="23787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85856" y="3551948"/>
            <a:ext cx="16876339" cy="2792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75"/>
              </a:lnSpc>
            </a:pPr>
            <a:r>
              <a:rPr lang="en-US" b="true" sz="3337" spc="340">
                <a:solidFill>
                  <a:srgbClr val="FCF5ED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Nama: Sy</a:t>
            </a:r>
            <a:r>
              <a:rPr lang="en-US" b="true" sz="3337" spc="340" strike="noStrike" u="none">
                <a:solidFill>
                  <a:srgbClr val="FCF5ED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ahdino Sahdana</a:t>
            </a:r>
          </a:p>
          <a:p>
            <a:pPr algn="ctr">
              <a:lnSpc>
                <a:spcPts val="7375"/>
              </a:lnSpc>
            </a:pPr>
            <a:r>
              <a:rPr lang="en-US" b="true" sz="3337" spc="340" strike="noStrike" u="none">
                <a:solidFill>
                  <a:srgbClr val="FCF5ED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Program Pascasarjana UIN Alauddin</a:t>
            </a:r>
          </a:p>
          <a:p>
            <a:pPr algn="ctr">
              <a:lnSpc>
                <a:spcPts val="7375"/>
              </a:lnSpc>
            </a:pPr>
            <a:r>
              <a:rPr lang="en-US" b="true" sz="3337" spc="340" strike="noStrike" u="none">
                <a:solidFill>
                  <a:srgbClr val="FCF5ED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Tahun: 2025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516048" y="774347"/>
            <a:ext cx="11255904" cy="2291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609"/>
              </a:lnSpc>
              <a:spcBef>
                <a:spcPct val="0"/>
              </a:spcBef>
            </a:pPr>
            <a:r>
              <a:rPr lang="en-US" b="true" sz="5499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Pid</a:t>
            </a:r>
            <a:r>
              <a:rPr lang="en-US" b="true" sz="5499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ato Politik Khalifah Abu Bakar Asy-Shiddiq dan Perang Melawan Kaum Riddah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331454" y="6629948"/>
            <a:ext cx="5385143" cy="381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86"/>
              </a:lnSpc>
              <a:spcBef>
                <a:spcPct val="0"/>
              </a:spcBef>
            </a:pPr>
            <a:r>
              <a:rPr lang="en-US" b="true" sz="2552" u="sng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hlinkClick r:id="rId4" tooltip="https://uin-alauddin.ac.id"/>
              </a:rPr>
              <a:t>UIN</a:t>
            </a:r>
            <a:r>
              <a:rPr lang="en-US" b="true" sz="2552" strike="noStrike" u="sng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  <a:hlinkClick r:id="rId5" tooltip="https://uin-alauddin.ac.id"/>
              </a:rPr>
              <a:t> ALAUDDIN MAKASSAR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BFF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52124" y="2895498"/>
            <a:ext cx="15183491" cy="5883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19721" indent="-309861" lvl="1">
              <a:lnSpc>
                <a:spcPts val="5166"/>
              </a:lnSpc>
              <a:buFont typeface="Arial"/>
              <a:buChar char="•"/>
            </a:pPr>
            <a:r>
              <a:rPr lang="en-US" sz="2870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Setelah</a:t>
            </a:r>
            <a:r>
              <a:rPr lang="en-US" sz="2870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 Rasulullah SAW wafat, umat Islam mengalami krisis kepemimpinan. Banyak kabilah merasa tidak lagi terikat dengan kewajiban agama, termasuk zakat.</a:t>
            </a:r>
          </a:p>
          <a:p>
            <a:pPr algn="l" marL="619721" indent="-309861" lvl="1">
              <a:lnSpc>
                <a:spcPts val="5166"/>
              </a:lnSpc>
              <a:buFont typeface="Arial"/>
              <a:buChar char="•"/>
            </a:pPr>
            <a:r>
              <a:rPr lang="en-US" sz="2870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Abu Bakar Asy-Shiddiq kemudian diangkat sebagai khalifah pertama untuk menjaga persatuan umat.</a:t>
            </a:r>
          </a:p>
          <a:p>
            <a:pPr algn="l" marL="619721" indent="-309861" lvl="1">
              <a:lnSpc>
                <a:spcPts val="5166"/>
              </a:lnSpc>
              <a:buFont typeface="Arial"/>
              <a:buChar char="•"/>
            </a:pPr>
            <a:r>
              <a:rPr lang="en-US" sz="2870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Tantangan utama yang dihadapi adalah penolakan zakat, munculnya nabi-nabi palsu, serta fanatisme kesukuan yang memicu pemberontakan.</a:t>
            </a:r>
          </a:p>
          <a:p>
            <a:pPr algn="l" marL="619721" indent="-309861" lvl="1">
              <a:lnSpc>
                <a:spcPts val="5166"/>
              </a:lnSpc>
              <a:buFont typeface="Arial"/>
              <a:buChar char="•"/>
            </a:pPr>
            <a:r>
              <a:rPr lang="en-US" sz="2870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Melalui pidatonya, Abu Bakar menegaskan bahwa kepemimpinan adalah amanah dari Allah, bukan kehormatan untuk dibanggakan. Prinsip ini menjadi fondasi moral politik Islam.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565195" y="224097"/>
            <a:ext cx="2457771" cy="2420904"/>
          </a:xfrm>
          <a:custGeom>
            <a:avLst/>
            <a:gdLst/>
            <a:ahLst/>
            <a:cxnLst/>
            <a:rect r="r" b="b" t="t" l="l"/>
            <a:pathLst>
              <a:path h="2420904" w="2457771">
                <a:moveTo>
                  <a:pt x="0" y="0"/>
                </a:moveTo>
                <a:lnTo>
                  <a:pt x="2457771" y="0"/>
                </a:lnTo>
                <a:lnTo>
                  <a:pt x="2457771" y="2420904"/>
                </a:lnTo>
                <a:lnTo>
                  <a:pt x="0" y="24209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46258" y="7977284"/>
            <a:ext cx="2013042" cy="1975297"/>
          </a:xfrm>
          <a:custGeom>
            <a:avLst/>
            <a:gdLst/>
            <a:ahLst/>
            <a:cxnLst/>
            <a:rect r="r" b="b" t="t" l="l"/>
            <a:pathLst>
              <a:path h="1975297" w="2013042">
                <a:moveTo>
                  <a:pt x="0" y="0"/>
                </a:moveTo>
                <a:lnTo>
                  <a:pt x="2013042" y="0"/>
                </a:lnTo>
                <a:lnTo>
                  <a:pt x="2013042" y="1975297"/>
                </a:lnTo>
                <a:lnTo>
                  <a:pt x="0" y="19752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61357" y="670373"/>
            <a:ext cx="10924843" cy="1509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884"/>
              </a:lnSpc>
              <a:spcBef>
                <a:spcPct val="0"/>
              </a:spcBef>
            </a:pPr>
            <a:r>
              <a:rPr lang="en-US" b="true" sz="9690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L</a:t>
            </a:r>
            <a:r>
              <a:rPr lang="en-US" b="true" sz="9690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atar Belakang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27863" y="9258300"/>
            <a:ext cx="4287863" cy="299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45"/>
              </a:lnSpc>
              <a:spcBef>
                <a:spcPct val="0"/>
              </a:spcBef>
            </a:pPr>
            <a:r>
              <a:rPr lang="en-US" b="true" sz="2004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6" tooltip="https://uin-alauddin.ac.id"/>
              </a:rPr>
              <a:t>UIN</a:t>
            </a:r>
            <a:r>
              <a:rPr lang="en-US" b="true" sz="2004" strike="noStrike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7" tooltip="https://uin-alauddin.ac.id"/>
              </a:rPr>
              <a:t> Alauddin Makassar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4649923" y="-1554351"/>
            <a:ext cx="5218754" cy="4357565"/>
            <a:chOff x="0" y="0"/>
            <a:chExt cx="1374487" cy="114767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74487" cy="1147671"/>
            </a:xfrm>
            <a:custGeom>
              <a:avLst/>
              <a:gdLst/>
              <a:ahLst/>
              <a:cxnLst/>
              <a:rect r="r" b="b" t="t" l="l"/>
              <a:pathLst>
                <a:path h="1147671" w="1374487">
                  <a:moveTo>
                    <a:pt x="75658" y="0"/>
                  </a:moveTo>
                  <a:lnTo>
                    <a:pt x="1298829" y="0"/>
                  </a:lnTo>
                  <a:cubicBezTo>
                    <a:pt x="1318895" y="0"/>
                    <a:pt x="1338139" y="7971"/>
                    <a:pt x="1352327" y="22160"/>
                  </a:cubicBezTo>
                  <a:cubicBezTo>
                    <a:pt x="1366516" y="36348"/>
                    <a:pt x="1374487" y="55592"/>
                    <a:pt x="1374487" y="75658"/>
                  </a:cubicBezTo>
                  <a:lnTo>
                    <a:pt x="1374487" y="1072014"/>
                  </a:lnTo>
                  <a:cubicBezTo>
                    <a:pt x="1374487" y="1092079"/>
                    <a:pt x="1366516" y="1111323"/>
                    <a:pt x="1352327" y="1125512"/>
                  </a:cubicBezTo>
                  <a:cubicBezTo>
                    <a:pt x="1338139" y="1139700"/>
                    <a:pt x="1318895" y="1147671"/>
                    <a:pt x="1298829" y="1147671"/>
                  </a:cubicBezTo>
                  <a:lnTo>
                    <a:pt x="75658" y="1147671"/>
                  </a:lnTo>
                  <a:cubicBezTo>
                    <a:pt x="55592" y="1147671"/>
                    <a:pt x="36348" y="1139700"/>
                    <a:pt x="22160" y="1125512"/>
                  </a:cubicBezTo>
                  <a:cubicBezTo>
                    <a:pt x="7971" y="1111323"/>
                    <a:pt x="0" y="1092079"/>
                    <a:pt x="0" y="1072014"/>
                  </a:cubicBezTo>
                  <a:lnTo>
                    <a:pt x="0" y="75658"/>
                  </a:lnTo>
                  <a:cubicBezTo>
                    <a:pt x="0" y="55592"/>
                    <a:pt x="7971" y="36348"/>
                    <a:pt x="22160" y="22160"/>
                  </a:cubicBezTo>
                  <a:cubicBezTo>
                    <a:pt x="36348" y="7971"/>
                    <a:pt x="55592" y="0"/>
                    <a:pt x="75658" y="0"/>
                  </a:cubicBezTo>
                  <a:close/>
                </a:path>
              </a:pathLst>
            </a:custGeom>
            <a:solidFill>
              <a:srgbClr val="FCF5E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0"/>
              <a:ext cx="1374487" cy="11476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5735615" y="224097"/>
            <a:ext cx="1847523" cy="2378785"/>
          </a:xfrm>
          <a:custGeom>
            <a:avLst/>
            <a:gdLst/>
            <a:ahLst/>
            <a:cxnLst/>
            <a:rect r="r" b="b" t="t" l="l"/>
            <a:pathLst>
              <a:path h="2378785" w="1847523">
                <a:moveTo>
                  <a:pt x="0" y="0"/>
                </a:moveTo>
                <a:lnTo>
                  <a:pt x="1847523" y="0"/>
                </a:lnTo>
                <a:lnTo>
                  <a:pt x="1847523" y="2378785"/>
                </a:lnTo>
                <a:lnTo>
                  <a:pt x="0" y="23787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BFF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05435" y="-511795"/>
            <a:ext cx="3850128" cy="9214586"/>
            <a:chOff x="0" y="0"/>
            <a:chExt cx="1014025" cy="242688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14025" cy="2426887"/>
            </a:xfrm>
            <a:custGeom>
              <a:avLst/>
              <a:gdLst/>
              <a:ahLst/>
              <a:cxnLst/>
              <a:rect r="r" b="b" t="t" l="l"/>
              <a:pathLst>
                <a:path h="2426887" w="1014025">
                  <a:moveTo>
                    <a:pt x="102552" y="0"/>
                  </a:moveTo>
                  <a:lnTo>
                    <a:pt x="911474" y="0"/>
                  </a:lnTo>
                  <a:cubicBezTo>
                    <a:pt x="968111" y="0"/>
                    <a:pt x="1014025" y="45914"/>
                    <a:pt x="1014025" y="102552"/>
                  </a:cubicBezTo>
                  <a:lnTo>
                    <a:pt x="1014025" y="2324335"/>
                  </a:lnTo>
                  <a:cubicBezTo>
                    <a:pt x="1014025" y="2380973"/>
                    <a:pt x="968111" y="2426887"/>
                    <a:pt x="911474" y="2426887"/>
                  </a:cubicBezTo>
                  <a:lnTo>
                    <a:pt x="102552" y="2426887"/>
                  </a:lnTo>
                  <a:cubicBezTo>
                    <a:pt x="45914" y="2426887"/>
                    <a:pt x="0" y="2380973"/>
                    <a:pt x="0" y="2324335"/>
                  </a:cubicBezTo>
                  <a:lnTo>
                    <a:pt x="0" y="102552"/>
                  </a:lnTo>
                  <a:cubicBezTo>
                    <a:pt x="0" y="45914"/>
                    <a:pt x="45914" y="0"/>
                    <a:pt x="102552" y="0"/>
                  </a:cubicBezTo>
                  <a:close/>
                </a:path>
              </a:pathLst>
            </a:custGeom>
            <a:solidFill>
              <a:srgbClr val="17C3B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014025" cy="24268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728553" y="571107"/>
            <a:ext cx="8727040" cy="2491045"/>
            <a:chOff x="0" y="0"/>
            <a:chExt cx="2298480" cy="65607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98480" cy="656078"/>
            </a:xfrm>
            <a:custGeom>
              <a:avLst/>
              <a:gdLst/>
              <a:ahLst/>
              <a:cxnLst/>
              <a:rect r="r" b="b" t="t" l="l"/>
              <a:pathLst>
                <a:path h="656078" w="2298480">
                  <a:moveTo>
                    <a:pt x="45243" y="0"/>
                  </a:moveTo>
                  <a:lnTo>
                    <a:pt x="2253237" y="0"/>
                  </a:lnTo>
                  <a:cubicBezTo>
                    <a:pt x="2278224" y="0"/>
                    <a:pt x="2298480" y="20256"/>
                    <a:pt x="2298480" y="45243"/>
                  </a:cubicBezTo>
                  <a:lnTo>
                    <a:pt x="2298480" y="610835"/>
                  </a:lnTo>
                  <a:cubicBezTo>
                    <a:pt x="2298480" y="635822"/>
                    <a:pt x="2278224" y="656078"/>
                    <a:pt x="2253237" y="656078"/>
                  </a:cubicBezTo>
                  <a:lnTo>
                    <a:pt x="45243" y="656078"/>
                  </a:lnTo>
                  <a:cubicBezTo>
                    <a:pt x="20256" y="656078"/>
                    <a:pt x="0" y="635822"/>
                    <a:pt x="0" y="610835"/>
                  </a:cubicBezTo>
                  <a:lnTo>
                    <a:pt x="0" y="45243"/>
                  </a:lnTo>
                  <a:cubicBezTo>
                    <a:pt x="0" y="20256"/>
                    <a:pt x="20256" y="0"/>
                    <a:pt x="45243" y="0"/>
                  </a:cubicBezTo>
                  <a:close/>
                </a:path>
              </a:pathLst>
            </a:custGeom>
            <a:solidFill>
              <a:srgbClr val="FE6D73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2298480" cy="6560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9"/>
                </a:lnSpc>
              </a:pPr>
            </a:p>
          </p:txBody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-1176363" y="932305"/>
            <a:ext cx="4751725" cy="4910770"/>
            <a:chOff x="0" y="0"/>
            <a:chExt cx="6362700" cy="657566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6350" y="6350"/>
              <a:ext cx="6350012" cy="6562979"/>
            </a:xfrm>
            <a:custGeom>
              <a:avLst/>
              <a:gdLst/>
              <a:ahLst/>
              <a:cxnLst/>
              <a:rect r="r" b="b" t="t" l="l"/>
              <a:pathLst>
                <a:path h="6562979" w="6350012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2" y="484594"/>
                    <a:pt x="6350012" y="1082383"/>
                  </a:cubicBezTo>
                  <a:lnTo>
                    <a:pt x="6350012" y="5480583"/>
                  </a:lnTo>
                  <a:close/>
                </a:path>
              </a:pathLst>
            </a:custGeom>
            <a:blipFill>
              <a:blip r:embed="rId2"/>
              <a:stretch>
                <a:fillRect l="-27444" t="0" r="-27444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028700" y="3492197"/>
            <a:ext cx="4410126" cy="4557738"/>
            <a:chOff x="0" y="0"/>
            <a:chExt cx="6362700" cy="657566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6350" y="6350"/>
              <a:ext cx="6350012" cy="6562979"/>
            </a:xfrm>
            <a:custGeom>
              <a:avLst/>
              <a:gdLst/>
              <a:ahLst/>
              <a:cxnLst/>
              <a:rect r="r" b="b" t="t" l="l"/>
              <a:pathLst>
                <a:path h="6562979" w="6350012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2" y="484594"/>
                    <a:pt x="6350012" y="1082383"/>
                  </a:cubicBezTo>
                  <a:lnTo>
                    <a:pt x="6350012" y="5480583"/>
                  </a:lnTo>
                  <a:close/>
                </a:path>
              </a:pathLst>
            </a:custGeom>
            <a:blipFill>
              <a:blip r:embed="rId3"/>
              <a:stretch>
                <a:fillRect l="-1418" t="0" r="-1418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6023326" y="716800"/>
            <a:ext cx="10796090" cy="2345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258"/>
              </a:lnSpc>
              <a:spcBef>
                <a:spcPct val="0"/>
              </a:spcBef>
            </a:pPr>
            <a:r>
              <a:rPr lang="en-US" b="true" sz="8096">
                <a:solidFill>
                  <a:srgbClr val="FCF5ED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Pid</a:t>
            </a:r>
            <a:r>
              <a:rPr lang="en-US" b="true" sz="8096" strike="noStrike" u="none">
                <a:solidFill>
                  <a:srgbClr val="FCF5ED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ato Politik Abu Bakar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728553" y="3335606"/>
            <a:ext cx="12112003" cy="6222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95"/>
              </a:lnSpc>
            </a:pPr>
            <a:r>
              <a:rPr lang="en-US" b="true" sz="2942" spc="158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Pidato</a:t>
            </a:r>
            <a:r>
              <a:rPr lang="en-US" b="true" sz="2942" spc="158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 Politik Abu Bakar Asy-Shiddiq</a:t>
            </a:r>
          </a:p>
          <a:p>
            <a:pPr algn="l" marL="527242" indent="-263621" lvl="1">
              <a:lnSpc>
                <a:spcPts val="4395"/>
              </a:lnSpc>
              <a:spcBef>
                <a:spcPct val="0"/>
              </a:spcBef>
              <a:buFont typeface="Arial"/>
              <a:buChar char="•"/>
            </a:pPr>
            <a:r>
              <a:rPr lang="en-US" sz="2442" spc="131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Kepemimpinan adalah amanah, bukan kehormatan. Abu Bakar menolak menganggap jabatan sebagai kedudukan istimewa, melainkan beban tanggung jawab di hadapan Allah.</a:t>
            </a:r>
          </a:p>
          <a:p>
            <a:pPr algn="l" marL="527242" indent="-263621" lvl="1">
              <a:lnSpc>
                <a:spcPts val="4395"/>
              </a:lnSpc>
              <a:spcBef>
                <a:spcPct val="0"/>
              </a:spcBef>
              <a:buFont typeface="Arial"/>
              <a:buChar char="•"/>
            </a:pPr>
            <a:r>
              <a:rPr lang="en-US" sz="2442" spc="131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Jika benar, dukung; jika salah, luruskan. Ia membuka ruang kritik, menekankan akuntabilitas dalam kepemimpinan.</a:t>
            </a:r>
          </a:p>
          <a:p>
            <a:pPr algn="l" marL="527242" indent="-263621" lvl="1">
              <a:lnSpc>
                <a:spcPts val="4395"/>
              </a:lnSpc>
              <a:spcBef>
                <a:spcPct val="0"/>
              </a:spcBef>
              <a:buFont typeface="Arial"/>
              <a:buChar char="•"/>
            </a:pPr>
            <a:r>
              <a:rPr lang="en-US" sz="2442" spc="131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Pentingnya syura (musyawarah). Keputusan tidak dibuat sepihak, melainkan melalui nasihat dan partisipasi umat.</a:t>
            </a:r>
          </a:p>
          <a:p>
            <a:pPr algn="l" marL="527242" indent="-263621" lvl="1">
              <a:lnSpc>
                <a:spcPts val="4395"/>
              </a:lnSpc>
              <a:spcBef>
                <a:spcPct val="0"/>
              </a:spcBef>
              <a:buFont typeface="Arial"/>
              <a:buChar char="•"/>
            </a:pPr>
            <a:r>
              <a:rPr lang="en-US" sz="2442" spc="131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Nilai penting: tawadhu (kerendahan hati), akuntabilitas, dan keadilan sebagai fondasi politik Islam.</a:t>
            </a:r>
          </a:p>
          <a:p>
            <a:pPr algn="l" marL="0" indent="0" lvl="0">
              <a:lnSpc>
                <a:spcPts val="4395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727863" y="9258300"/>
            <a:ext cx="4287863" cy="299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45"/>
              </a:lnSpc>
              <a:spcBef>
                <a:spcPct val="0"/>
              </a:spcBef>
            </a:pPr>
            <a:r>
              <a:rPr lang="en-US" b="true" sz="2004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4" tooltip="https://uin-alauddin.ac.id"/>
              </a:rPr>
              <a:t>UIN</a:t>
            </a:r>
            <a:r>
              <a:rPr lang="en-US" b="true" sz="2004" strike="noStrike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5" tooltip="https://uin-alauddin.ac.id"/>
              </a:rPr>
              <a:t> Alauddin Makassar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4857503" y="-1295413"/>
            <a:ext cx="5218754" cy="4357565"/>
            <a:chOff x="0" y="0"/>
            <a:chExt cx="1374487" cy="114767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74487" cy="1147671"/>
            </a:xfrm>
            <a:custGeom>
              <a:avLst/>
              <a:gdLst/>
              <a:ahLst/>
              <a:cxnLst/>
              <a:rect r="r" b="b" t="t" l="l"/>
              <a:pathLst>
                <a:path h="1147671" w="1374487">
                  <a:moveTo>
                    <a:pt x="75658" y="0"/>
                  </a:moveTo>
                  <a:lnTo>
                    <a:pt x="1298829" y="0"/>
                  </a:lnTo>
                  <a:cubicBezTo>
                    <a:pt x="1318895" y="0"/>
                    <a:pt x="1338139" y="7971"/>
                    <a:pt x="1352327" y="22160"/>
                  </a:cubicBezTo>
                  <a:cubicBezTo>
                    <a:pt x="1366516" y="36348"/>
                    <a:pt x="1374487" y="55592"/>
                    <a:pt x="1374487" y="75658"/>
                  </a:cubicBezTo>
                  <a:lnTo>
                    <a:pt x="1374487" y="1072014"/>
                  </a:lnTo>
                  <a:cubicBezTo>
                    <a:pt x="1374487" y="1092079"/>
                    <a:pt x="1366516" y="1111323"/>
                    <a:pt x="1352327" y="1125512"/>
                  </a:cubicBezTo>
                  <a:cubicBezTo>
                    <a:pt x="1338139" y="1139700"/>
                    <a:pt x="1318895" y="1147671"/>
                    <a:pt x="1298829" y="1147671"/>
                  </a:cubicBezTo>
                  <a:lnTo>
                    <a:pt x="75658" y="1147671"/>
                  </a:lnTo>
                  <a:cubicBezTo>
                    <a:pt x="55592" y="1147671"/>
                    <a:pt x="36348" y="1139700"/>
                    <a:pt x="22160" y="1125512"/>
                  </a:cubicBezTo>
                  <a:cubicBezTo>
                    <a:pt x="7971" y="1111323"/>
                    <a:pt x="0" y="1092079"/>
                    <a:pt x="0" y="1072014"/>
                  </a:cubicBezTo>
                  <a:lnTo>
                    <a:pt x="0" y="75658"/>
                  </a:lnTo>
                  <a:cubicBezTo>
                    <a:pt x="0" y="55592"/>
                    <a:pt x="7971" y="36348"/>
                    <a:pt x="22160" y="22160"/>
                  </a:cubicBezTo>
                  <a:cubicBezTo>
                    <a:pt x="36348" y="7971"/>
                    <a:pt x="55592" y="0"/>
                    <a:pt x="75658" y="0"/>
                  </a:cubicBezTo>
                  <a:close/>
                </a:path>
              </a:pathLst>
            </a:custGeom>
            <a:solidFill>
              <a:srgbClr val="FCF5ED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0"/>
              <a:ext cx="1374487" cy="11476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906549" y="369013"/>
            <a:ext cx="1847523" cy="2378785"/>
          </a:xfrm>
          <a:custGeom>
            <a:avLst/>
            <a:gdLst/>
            <a:ahLst/>
            <a:cxnLst/>
            <a:rect r="r" b="b" t="t" l="l"/>
            <a:pathLst>
              <a:path h="2378785" w="1847523">
                <a:moveTo>
                  <a:pt x="0" y="0"/>
                </a:moveTo>
                <a:lnTo>
                  <a:pt x="1847523" y="0"/>
                </a:lnTo>
                <a:lnTo>
                  <a:pt x="1847523" y="2378786"/>
                </a:lnTo>
                <a:lnTo>
                  <a:pt x="0" y="23787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BFF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6351" y="-143300"/>
            <a:ext cx="2967088" cy="2344000"/>
          </a:xfrm>
          <a:custGeom>
            <a:avLst/>
            <a:gdLst/>
            <a:ahLst/>
            <a:cxnLst/>
            <a:rect r="r" b="b" t="t" l="l"/>
            <a:pathLst>
              <a:path h="2344000" w="2967088">
                <a:moveTo>
                  <a:pt x="0" y="0"/>
                </a:moveTo>
                <a:lnTo>
                  <a:pt x="2967089" y="0"/>
                </a:lnTo>
                <a:lnTo>
                  <a:pt x="2967089" y="2344000"/>
                </a:lnTo>
                <a:lnTo>
                  <a:pt x="0" y="23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337320" y="491034"/>
            <a:ext cx="9230415" cy="2454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751"/>
              </a:lnSpc>
              <a:spcBef>
                <a:spcPct val="0"/>
              </a:spcBef>
            </a:pPr>
            <a:r>
              <a:rPr lang="en-US" b="true" sz="8579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Perang Melawan Kaum Riddah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2578637">
            <a:off x="10451940" y="179938"/>
            <a:ext cx="908315" cy="966293"/>
          </a:xfrm>
          <a:custGeom>
            <a:avLst/>
            <a:gdLst/>
            <a:ahLst/>
            <a:cxnLst/>
            <a:rect r="r" b="b" t="t" l="l"/>
            <a:pathLst>
              <a:path h="966293" w="908315">
                <a:moveTo>
                  <a:pt x="0" y="0"/>
                </a:moveTo>
                <a:lnTo>
                  <a:pt x="908315" y="0"/>
                </a:lnTo>
                <a:lnTo>
                  <a:pt x="908315" y="966293"/>
                </a:lnTo>
                <a:lnTo>
                  <a:pt x="0" y="9662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863733" y="3136160"/>
            <a:ext cx="4086335" cy="2726700"/>
          </a:xfrm>
          <a:custGeom>
            <a:avLst/>
            <a:gdLst/>
            <a:ahLst/>
            <a:cxnLst/>
            <a:rect r="r" b="b" t="t" l="l"/>
            <a:pathLst>
              <a:path h="2726700" w="4086335">
                <a:moveTo>
                  <a:pt x="0" y="0"/>
                </a:moveTo>
                <a:lnTo>
                  <a:pt x="4086335" y="0"/>
                </a:lnTo>
                <a:lnTo>
                  <a:pt x="4086335" y="2726700"/>
                </a:lnTo>
                <a:lnTo>
                  <a:pt x="0" y="2726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70944" y="5513274"/>
            <a:ext cx="4282487" cy="2858560"/>
          </a:xfrm>
          <a:custGeom>
            <a:avLst/>
            <a:gdLst/>
            <a:ahLst/>
            <a:cxnLst/>
            <a:rect r="r" b="b" t="t" l="l"/>
            <a:pathLst>
              <a:path h="2858560" w="4282487">
                <a:moveTo>
                  <a:pt x="0" y="0"/>
                </a:moveTo>
                <a:lnTo>
                  <a:pt x="4282488" y="0"/>
                </a:lnTo>
                <a:lnTo>
                  <a:pt x="4282488" y="2858560"/>
                </a:lnTo>
                <a:lnTo>
                  <a:pt x="0" y="28585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61186" y="2926610"/>
            <a:ext cx="12843144" cy="5812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95"/>
              </a:lnSpc>
              <a:spcBef>
                <a:spcPct val="0"/>
              </a:spcBef>
            </a:pPr>
            <a:r>
              <a:rPr lang="en-US" b="true" sz="2719" spc="146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Perang</a:t>
            </a:r>
            <a:r>
              <a:rPr lang="en-US" b="true" sz="2719" spc="146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 Melawan Kaum Riddah – P</a:t>
            </a:r>
            <a:r>
              <a:rPr lang="en-US" b="true" sz="2719" spc="146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enyebab Utama</a:t>
            </a:r>
          </a:p>
          <a:p>
            <a:pPr algn="l" marL="500776" indent="-250388" lvl="1">
              <a:lnSpc>
                <a:spcPts val="4175"/>
              </a:lnSpc>
              <a:spcBef>
                <a:spcPct val="0"/>
              </a:spcBef>
              <a:buFont typeface="Arial"/>
              <a:buChar char="•"/>
            </a:pPr>
            <a:r>
              <a:rPr lang="en-US" sz="2319" spc="125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Penolakan zakat</a:t>
            </a:r>
          </a:p>
          <a:p>
            <a:pPr algn="l" marL="500776" indent="-250388" lvl="1">
              <a:lnSpc>
                <a:spcPts val="4175"/>
              </a:lnSpc>
              <a:spcBef>
                <a:spcPct val="0"/>
              </a:spcBef>
              <a:buFont typeface="Arial"/>
              <a:buChar char="•"/>
            </a:pPr>
            <a:r>
              <a:rPr lang="en-US" sz="2319" spc="125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 Banyak kabilah enggan membayar zakat setelah wafat Rasulullah SAW. Abu Bakar menegaskan bahwa zakat tetap wajib sebagai pilar sosial dan ekonomi umat.</a:t>
            </a:r>
          </a:p>
          <a:p>
            <a:pPr algn="l" marL="500776" indent="-250388" lvl="1">
              <a:lnSpc>
                <a:spcPts val="4175"/>
              </a:lnSpc>
              <a:spcBef>
                <a:spcPct val="0"/>
              </a:spcBef>
              <a:buFont typeface="Arial"/>
              <a:buChar char="•"/>
            </a:pPr>
            <a:r>
              <a:rPr lang="en-US" sz="2319" spc="125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Munculnya nabi palsu</a:t>
            </a:r>
          </a:p>
          <a:p>
            <a:pPr algn="l" marL="500776" indent="-250388" lvl="1">
              <a:lnSpc>
                <a:spcPts val="4175"/>
              </a:lnSpc>
              <a:spcBef>
                <a:spcPct val="0"/>
              </a:spcBef>
              <a:buFont typeface="Arial"/>
              <a:buChar char="•"/>
            </a:pPr>
            <a:r>
              <a:rPr lang="en-US" sz="2319" spc="125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 Tokoh seperti Musailamah al-Kazzab, Tulaihah al-Asadi, dan Sajah mengaku sebagai nabi, yang mengancam akidah serta otoritas Islam.</a:t>
            </a:r>
          </a:p>
          <a:p>
            <a:pPr algn="l" marL="500776" indent="-250388" lvl="1">
              <a:lnSpc>
                <a:spcPts val="4175"/>
              </a:lnSpc>
              <a:spcBef>
                <a:spcPct val="0"/>
              </a:spcBef>
              <a:buFont typeface="Arial"/>
              <a:buChar char="•"/>
            </a:pPr>
            <a:r>
              <a:rPr lang="en-US" sz="2319" spc="125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Fa</a:t>
            </a:r>
            <a:r>
              <a:rPr lang="en-US" sz="2319" spc="125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natisme kabilah</a:t>
            </a:r>
          </a:p>
          <a:p>
            <a:pPr algn="l" marL="500776" indent="-250388" lvl="1">
              <a:lnSpc>
                <a:spcPts val="4175"/>
              </a:lnSpc>
              <a:spcBef>
                <a:spcPct val="0"/>
              </a:spcBef>
              <a:buFont typeface="Arial"/>
              <a:buChar char="•"/>
            </a:pPr>
            <a:r>
              <a:rPr lang="en-US" sz="2319" spc="125" strike="noStrike" u="none">
                <a:solidFill>
                  <a:srgbClr val="1F1717"/>
                </a:solidFill>
                <a:latin typeface="The Seasons"/>
                <a:ea typeface="The Seasons"/>
                <a:cs typeface="The Seasons"/>
                <a:sym typeface="The Seasons"/>
              </a:rPr>
              <a:t> Ikatan kesukuan lebih diutamakan daripada persatuan umat Islam. Hal ini memperkuat pemberontakan dan mempersulit konsolidasi politik.</a:t>
            </a:r>
          </a:p>
          <a:p>
            <a:pPr algn="l" marL="0" indent="0" lvl="0">
              <a:lnSpc>
                <a:spcPts val="3465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727863" y="9258300"/>
            <a:ext cx="4287863" cy="299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45"/>
              </a:lnSpc>
              <a:spcBef>
                <a:spcPct val="0"/>
              </a:spcBef>
            </a:pPr>
            <a:r>
              <a:rPr lang="en-US" b="true" sz="2004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8" tooltip="https://uin-alauddin.ac.id"/>
              </a:rPr>
              <a:t>UIN</a:t>
            </a:r>
            <a:r>
              <a:rPr lang="en-US" b="true" sz="2004" strike="noStrike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9" tooltip="https://uin-alauddin.ac.id"/>
              </a:rPr>
              <a:t> Alauddin Makassar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4362732" y="-1378523"/>
            <a:ext cx="5218754" cy="4357565"/>
            <a:chOff x="0" y="0"/>
            <a:chExt cx="1374487" cy="114767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74487" cy="1147671"/>
            </a:xfrm>
            <a:custGeom>
              <a:avLst/>
              <a:gdLst/>
              <a:ahLst/>
              <a:cxnLst/>
              <a:rect r="r" b="b" t="t" l="l"/>
              <a:pathLst>
                <a:path h="1147671" w="1374487">
                  <a:moveTo>
                    <a:pt x="75658" y="0"/>
                  </a:moveTo>
                  <a:lnTo>
                    <a:pt x="1298829" y="0"/>
                  </a:lnTo>
                  <a:cubicBezTo>
                    <a:pt x="1318895" y="0"/>
                    <a:pt x="1338139" y="7971"/>
                    <a:pt x="1352327" y="22160"/>
                  </a:cubicBezTo>
                  <a:cubicBezTo>
                    <a:pt x="1366516" y="36348"/>
                    <a:pt x="1374487" y="55592"/>
                    <a:pt x="1374487" y="75658"/>
                  </a:cubicBezTo>
                  <a:lnTo>
                    <a:pt x="1374487" y="1072014"/>
                  </a:lnTo>
                  <a:cubicBezTo>
                    <a:pt x="1374487" y="1092079"/>
                    <a:pt x="1366516" y="1111323"/>
                    <a:pt x="1352327" y="1125512"/>
                  </a:cubicBezTo>
                  <a:cubicBezTo>
                    <a:pt x="1338139" y="1139700"/>
                    <a:pt x="1318895" y="1147671"/>
                    <a:pt x="1298829" y="1147671"/>
                  </a:cubicBezTo>
                  <a:lnTo>
                    <a:pt x="75658" y="1147671"/>
                  </a:lnTo>
                  <a:cubicBezTo>
                    <a:pt x="55592" y="1147671"/>
                    <a:pt x="36348" y="1139700"/>
                    <a:pt x="22160" y="1125512"/>
                  </a:cubicBezTo>
                  <a:cubicBezTo>
                    <a:pt x="7971" y="1111323"/>
                    <a:pt x="0" y="1092079"/>
                    <a:pt x="0" y="1072014"/>
                  </a:cubicBezTo>
                  <a:lnTo>
                    <a:pt x="0" y="75658"/>
                  </a:lnTo>
                  <a:cubicBezTo>
                    <a:pt x="0" y="55592"/>
                    <a:pt x="7971" y="36348"/>
                    <a:pt x="22160" y="22160"/>
                  </a:cubicBezTo>
                  <a:cubicBezTo>
                    <a:pt x="36348" y="7971"/>
                    <a:pt x="55592" y="0"/>
                    <a:pt x="75658" y="0"/>
                  </a:cubicBezTo>
                  <a:close/>
                </a:path>
              </a:pathLst>
            </a:custGeom>
            <a:solidFill>
              <a:srgbClr val="FCF5ED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374487" cy="11476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411777" y="285903"/>
            <a:ext cx="1847523" cy="2378785"/>
          </a:xfrm>
          <a:custGeom>
            <a:avLst/>
            <a:gdLst/>
            <a:ahLst/>
            <a:cxnLst/>
            <a:rect r="r" b="b" t="t" l="l"/>
            <a:pathLst>
              <a:path h="2378785" w="1847523">
                <a:moveTo>
                  <a:pt x="0" y="0"/>
                </a:moveTo>
                <a:lnTo>
                  <a:pt x="1847523" y="0"/>
                </a:lnTo>
                <a:lnTo>
                  <a:pt x="1847523" y="2378785"/>
                </a:lnTo>
                <a:lnTo>
                  <a:pt x="0" y="23787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BFF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362732" y="-1378523"/>
            <a:ext cx="5218754" cy="4357565"/>
            <a:chOff x="0" y="0"/>
            <a:chExt cx="1374487" cy="11476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4487" cy="1147671"/>
            </a:xfrm>
            <a:custGeom>
              <a:avLst/>
              <a:gdLst/>
              <a:ahLst/>
              <a:cxnLst/>
              <a:rect r="r" b="b" t="t" l="l"/>
              <a:pathLst>
                <a:path h="1147671" w="1374487">
                  <a:moveTo>
                    <a:pt x="75658" y="0"/>
                  </a:moveTo>
                  <a:lnTo>
                    <a:pt x="1298829" y="0"/>
                  </a:lnTo>
                  <a:cubicBezTo>
                    <a:pt x="1318895" y="0"/>
                    <a:pt x="1338139" y="7971"/>
                    <a:pt x="1352327" y="22160"/>
                  </a:cubicBezTo>
                  <a:cubicBezTo>
                    <a:pt x="1366516" y="36348"/>
                    <a:pt x="1374487" y="55592"/>
                    <a:pt x="1374487" y="75658"/>
                  </a:cubicBezTo>
                  <a:lnTo>
                    <a:pt x="1374487" y="1072014"/>
                  </a:lnTo>
                  <a:cubicBezTo>
                    <a:pt x="1374487" y="1092079"/>
                    <a:pt x="1366516" y="1111323"/>
                    <a:pt x="1352327" y="1125512"/>
                  </a:cubicBezTo>
                  <a:cubicBezTo>
                    <a:pt x="1338139" y="1139700"/>
                    <a:pt x="1318895" y="1147671"/>
                    <a:pt x="1298829" y="1147671"/>
                  </a:cubicBezTo>
                  <a:lnTo>
                    <a:pt x="75658" y="1147671"/>
                  </a:lnTo>
                  <a:cubicBezTo>
                    <a:pt x="55592" y="1147671"/>
                    <a:pt x="36348" y="1139700"/>
                    <a:pt x="22160" y="1125512"/>
                  </a:cubicBezTo>
                  <a:cubicBezTo>
                    <a:pt x="7971" y="1111323"/>
                    <a:pt x="0" y="1092079"/>
                    <a:pt x="0" y="1072014"/>
                  </a:cubicBezTo>
                  <a:lnTo>
                    <a:pt x="0" y="75658"/>
                  </a:lnTo>
                  <a:cubicBezTo>
                    <a:pt x="0" y="55592"/>
                    <a:pt x="7971" y="36348"/>
                    <a:pt x="22160" y="22160"/>
                  </a:cubicBezTo>
                  <a:cubicBezTo>
                    <a:pt x="36348" y="7971"/>
                    <a:pt x="55592" y="0"/>
                    <a:pt x="75658" y="0"/>
                  </a:cubicBezTo>
                  <a:close/>
                </a:path>
              </a:pathLst>
            </a:custGeom>
            <a:solidFill>
              <a:srgbClr val="FCF5E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374487" cy="11476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511606" y="3427627"/>
            <a:ext cx="4675745" cy="3115215"/>
          </a:xfrm>
          <a:custGeom>
            <a:avLst/>
            <a:gdLst/>
            <a:ahLst/>
            <a:cxnLst/>
            <a:rect r="r" b="b" t="t" l="l"/>
            <a:pathLst>
              <a:path h="3115215" w="4675745">
                <a:moveTo>
                  <a:pt x="0" y="0"/>
                </a:moveTo>
                <a:lnTo>
                  <a:pt x="4675745" y="0"/>
                </a:lnTo>
                <a:lnTo>
                  <a:pt x="4675745" y="3115215"/>
                </a:lnTo>
                <a:lnTo>
                  <a:pt x="0" y="31152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187351" y="4130663"/>
            <a:ext cx="2444961" cy="2717525"/>
          </a:xfrm>
          <a:custGeom>
            <a:avLst/>
            <a:gdLst/>
            <a:ahLst/>
            <a:cxnLst/>
            <a:rect r="r" b="b" t="t" l="l"/>
            <a:pathLst>
              <a:path h="2717525" w="2444961">
                <a:moveTo>
                  <a:pt x="0" y="0"/>
                </a:moveTo>
                <a:lnTo>
                  <a:pt x="2444961" y="0"/>
                </a:lnTo>
                <a:lnTo>
                  <a:pt x="2444961" y="2717525"/>
                </a:lnTo>
                <a:lnTo>
                  <a:pt x="0" y="27175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67454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254863" y="6347234"/>
            <a:ext cx="4539353" cy="3024344"/>
          </a:xfrm>
          <a:custGeom>
            <a:avLst/>
            <a:gdLst/>
            <a:ahLst/>
            <a:cxnLst/>
            <a:rect r="r" b="b" t="t" l="l"/>
            <a:pathLst>
              <a:path h="3024344" w="4539353">
                <a:moveTo>
                  <a:pt x="0" y="0"/>
                </a:moveTo>
                <a:lnTo>
                  <a:pt x="4539353" y="0"/>
                </a:lnTo>
                <a:lnTo>
                  <a:pt x="4539353" y="3024344"/>
                </a:lnTo>
                <a:lnTo>
                  <a:pt x="0" y="30243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411777" y="285903"/>
            <a:ext cx="1847523" cy="2378785"/>
          </a:xfrm>
          <a:custGeom>
            <a:avLst/>
            <a:gdLst/>
            <a:ahLst/>
            <a:cxnLst/>
            <a:rect r="r" b="b" t="t" l="l"/>
            <a:pathLst>
              <a:path h="2378785" w="1847523">
                <a:moveTo>
                  <a:pt x="0" y="0"/>
                </a:moveTo>
                <a:lnTo>
                  <a:pt x="1847523" y="0"/>
                </a:lnTo>
                <a:lnTo>
                  <a:pt x="1847523" y="2378785"/>
                </a:lnTo>
                <a:lnTo>
                  <a:pt x="0" y="23787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483806" y="575880"/>
            <a:ext cx="1803339" cy="1798831"/>
          </a:xfrm>
          <a:custGeom>
            <a:avLst/>
            <a:gdLst/>
            <a:ahLst/>
            <a:cxnLst/>
            <a:rect r="r" b="b" t="t" l="l"/>
            <a:pathLst>
              <a:path h="1798831" w="1803339">
                <a:moveTo>
                  <a:pt x="0" y="0"/>
                </a:moveTo>
                <a:lnTo>
                  <a:pt x="1803339" y="0"/>
                </a:lnTo>
                <a:lnTo>
                  <a:pt x="1803339" y="1798831"/>
                </a:lnTo>
                <a:lnTo>
                  <a:pt x="0" y="17988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42221" y="414509"/>
            <a:ext cx="10248707" cy="22501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61"/>
              </a:lnSpc>
              <a:spcBef>
                <a:spcPct val="0"/>
              </a:spcBef>
            </a:pPr>
            <a:r>
              <a:rPr lang="en-US" b="true" sz="7805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Dampak</a:t>
            </a:r>
            <a:r>
              <a:rPr lang="en-US" b="true" sz="7805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 Perang Riddah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806177" y="3280566"/>
            <a:ext cx="8845152" cy="5496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3646"/>
              </a:lnSpc>
              <a:spcBef>
                <a:spcPct val="0"/>
              </a:spcBef>
            </a:pPr>
            <a:r>
              <a:rPr lang="en-US" b="true" sz="3345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Politik</a:t>
            </a:r>
            <a:r>
              <a:rPr lang="en-US" b="true" sz="3345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: konsolidasi khilafah.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831110" y="4639441"/>
            <a:ext cx="8070929" cy="49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3344"/>
              </a:lnSpc>
              <a:spcBef>
                <a:spcPct val="0"/>
              </a:spcBef>
            </a:pPr>
            <a:r>
              <a:rPr lang="en-US" b="true" sz="3068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Sos</a:t>
            </a:r>
            <a:r>
              <a:rPr lang="en-US" b="true" sz="3068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ial: memperkuat kesatuan umat.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06177" y="5870074"/>
            <a:ext cx="8281069" cy="529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3562"/>
              </a:lnSpc>
              <a:spcBef>
                <a:spcPct val="0"/>
              </a:spcBef>
            </a:pPr>
            <a:r>
              <a:rPr lang="en-US" b="true" sz="3268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Eko</a:t>
            </a:r>
            <a:r>
              <a:rPr lang="en-US" b="true" sz="3268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nomi: zakat sebagai pilar kolektif.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94069" y="3110848"/>
            <a:ext cx="1012108" cy="850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79"/>
              </a:lnSpc>
              <a:spcBef>
                <a:spcPct val="0"/>
              </a:spcBef>
            </a:pPr>
            <a:r>
              <a:rPr lang="en-US" b="true" sz="5024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01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42221" y="4400635"/>
            <a:ext cx="1012108" cy="850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79"/>
              </a:lnSpc>
              <a:spcBef>
                <a:spcPct val="0"/>
              </a:spcBef>
            </a:pPr>
            <a:r>
              <a:rPr lang="en-US" b="true" sz="5024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02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42221" y="5689780"/>
            <a:ext cx="1012108" cy="850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79"/>
              </a:lnSpc>
              <a:spcBef>
                <a:spcPct val="0"/>
              </a:spcBef>
            </a:pPr>
            <a:r>
              <a:rPr lang="en-US" b="true" sz="5024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03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858025" y="7159219"/>
            <a:ext cx="8281069" cy="984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3562"/>
              </a:lnSpc>
              <a:spcBef>
                <a:spcPct val="0"/>
              </a:spcBef>
            </a:pPr>
            <a:r>
              <a:rPr lang="en-US" b="true" sz="3268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D</a:t>
            </a:r>
            <a:r>
              <a:rPr lang="en-US" b="true" sz="3268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akwah: membuka jalan ekspansi ke luar Arab.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94069" y="6978925"/>
            <a:ext cx="1012108" cy="845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79"/>
              </a:lnSpc>
              <a:spcBef>
                <a:spcPct val="0"/>
              </a:spcBef>
            </a:pPr>
            <a:r>
              <a:rPr lang="en-US" b="true" sz="5024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04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27863" y="9258300"/>
            <a:ext cx="4287863" cy="299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45"/>
              </a:lnSpc>
              <a:spcBef>
                <a:spcPct val="0"/>
              </a:spcBef>
            </a:pPr>
            <a:r>
              <a:rPr lang="en-US" b="true" sz="2004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8" tooltip="https://uin-alauddin.ac.id"/>
              </a:rPr>
              <a:t>UIN</a:t>
            </a:r>
            <a:r>
              <a:rPr lang="en-US" b="true" sz="2004" strike="noStrike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9" tooltip="https://uin-alauddin.ac.id"/>
              </a:rPr>
              <a:t> Alauddin Makassar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BFF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362732" y="-1378523"/>
            <a:ext cx="5218754" cy="4357565"/>
            <a:chOff x="0" y="0"/>
            <a:chExt cx="1374487" cy="11476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4487" cy="1147671"/>
            </a:xfrm>
            <a:custGeom>
              <a:avLst/>
              <a:gdLst/>
              <a:ahLst/>
              <a:cxnLst/>
              <a:rect r="r" b="b" t="t" l="l"/>
              <a:pathLst>
                <a:path h="1147671" w="1374487">
                  <a:moveTo>
                    <a:pt x="75658" y="0"/>
                  </a:moveTo>
                  <a:lnTo>
                    <a:pt x="1298829" y="0"/>
                  </a:lnTo>
                  <a:cubicBezTo>
                    <a:pt x="1318895" y="0"/>
                    <a:pt x="1338139" y="7971"/>
                    <a:pt x="1352327" y="22160"/>
                  </a:cubicBezTo>
                  <a:cubicBezTo>
                    <a:pt x="1366516" y="36348"/>
                    <a:pt x="1374487" y="55592"/>
                    <a:pt x="1374487" y="75658"/>
                  </a:cubicBezTo>
                  <a:lnTo>
                    <a:pt x="1374487" y="1072014"/>
                  </a:lnTo>
                  <a:cubicBezTo>
                    <a:pt x="1374487" y="1092079"/>
                    <a:pt x="1366516" y="1111323"/>
                    <a:pt x="1352327" y="1125512"/>
                  </a:cubicBezTo>
                  <a:cubicBezTo>
                    <a:pt x="1338139" y="1139700"/>
                    <a:pt x="1318895" y="1147671"/>
                    <a:pt x="1298829" y="1147671"/>
                  </a:cubicBezTo>
                  <a:lnTo>
                    <a:pt x="75658" y="1147671"/>
                  </a:lnTo>
                  <a:cubicBezTo>
                    <a:pt x="55592" y="1147671"/>
                    <a:pt x="36348" y="1139700"/>
                    <a:pt x="22160" y="1125512"/>
                  </a:cubicBezTo>
                  <a:cubicBezTo>
                    <a:pt x="7971" y="1111323"/>
                    <a:pt x="0" y="1092079"/>
                    <a:pt x="0" y="1072014"/>
                  </a:cubicBezTo>
                  <a:lnTo>
                    <a:pt x="0" y="75658"/>
                  </a:lnTo>
                  <a:cubicBezTo>
                    <a:pt x="0" y="55592"/>
                    <a:pt x="7971" y="36348"/>
                    <a:pt x="22160" y="22160"/>
                  </a:cubicBezTo>
                  <a:cubicBezTo>
                    <a:pt x="36348" y="7971"/>
                    <a:pt x="55592" y="0"/>
                    <a:pt x="75658" y="0"/>
                  </a:cubicBezTo>
                  <a:close/>
                </a:path>
              </a:pathLst>
            </a:custGeom>
            <a:solidFill>
              <a:srgbClr val="FCF5E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374487" cy="11476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411777" y="285903"/>
            <a:ext cx="1847523" cy="2378785"/>
          </a:xfrm>
          <a:custGeom>
            <a:avLst/>
            <a:gdLst/>
            <a:ahLst/>
            <a:cxnLst/>
            <a:rect r="r" b="b" t="t" l="l"/>
            <a:pathLst>
              <a:path h="2378785" w="1847523">
                <a:moveTo>
                  <a:pt x="0" y="0"/>
                </a:moveTo>
                <a:lnTo>
                  <a:pt x="1847523" y="0"/>
                </a:lnTo>
                <a:lnTo>
                  <a:pt x="1847523" y="2378785"/>
                </a:lnTo>
                <a:lnTo>
                  <a:pt x="0" y="23787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581765" y="3827339"/>
            <a:ext cx="3390344" cy="2474951"/>
          </a:xfrm>
          <a:custGeom>
            <a:avLst/>
            <a:gdLst/>
            <a:ahLst/>
            <a:cxnLst/>
            <a:rect r="r" b="b" t="t" l="l"/>
            <a:pathLst>
              <a:path h="2474951" w="3390344">
                <a:moveTo>
                  <a:pt x="0" y="0"/>
                </a:moveTo>
                <a:lnTo>
                  <a:pt x="3390344" y="0"/>
                </a:lnTo>
                <a:lnTo>
                  <a:pt x="3390344" y="2474951"/>
                </a:lnTo>
                <a:lnTo>
                  <a:pt x="0" y="24749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728520" y="6170408"/>
            <a:ext cx="3548417" cy="2366350"/>
          </a:xfrm>
          <a:custGeom>
            <a:avLst/>
            <a:gdLst/>
            <a:ahLst/>
            <a:cxnLst/>
            <a:rect r="r" b="b" t="t" l="l"/>
            <a:pathLst>
              <a:path h="2366350" w="3548417">
                <a:moveTo>
                  <a:pt x="0" y="0"/>
                </a:moveTo>
                <a:lnTo>
                  <a:pt x="3548417" y="0"/>
                </a:lnTo>
                <a:lnTo>
                  <a:pt x="3548417" y="2366350"/>
                </a:lnTo>
                <a:lnTo>
                  <a:pt x="0" y="23663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255234" y="5914921"/>
            <a:ext cx="2160609" cy="2877324"/>
          </a:xfrm>
          <a:custGeom>
            <a:avLst/>
            <a:gdLst/>
            <a:ahLst/>
            <a:cxnLst/>
            <a:rect r="r" b="b" t="t" l="l"/>
            <a:pathLst>
              <a:path h="2877324" w="2160609">
                <a:moveTo>
                  <a:pt x="0" y="0"/>
                </a:moveTo>
                <a:lnTo>
                  <a:pt x="2160609" y="0"/>
                </a:lnTo>
                <a:lnTo>
                  <a:pt x="2160609" y="2877324"/>
                </a:lnTo>
                <a:lnTo>
                  <a:pt x="0" y="28773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856538" y="1475295"/>
            <a:ext cx="1841256" cy="1841256"/>
          </a:xfrm>
          <a:custGeom>
            <a:avLst/>
            <a:gdLst/>
            <a:ahLst/>
            <a:cxnLst/>
            <a:rect r="r" b="b" t="t" l="l"/>
            <a:pathLst>
              <a:path h="1841256" w="1841256">
                <a:moveTo>
                  <a:pt x="0" y="0"/>
                </a:moveTo>
                <a:lnTo>
                  <a:pt x="1841256" y="0"/>
                </a:lnTo>
                <a:lnTo>
                  <a:pt x="1841256" y="1841256"/>
                </a:lnTo>
                <a:lnTo>
                  <a:pt x="0" y="18412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28460" y="1755214"/>
            <a:ext cx="10248707" cy="1223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61"/>
              </a:lnSpc>
              <a:spcBef>
                <a:spcPct val="0"/>
              </a:spcBef>
            </a:pPr>
            <a:r>
              <a:rPr lang="en-US" b="true" sz="7805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Kesimpulan</a:t>
            </a:r>
            <a:r>
              <a:rPr lang="en-US" b="true" sz="7805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 &amp; Saran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97015" y="3598739"/>
            <a:ext cx="13008901" cy="3293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0010" indent="-325005" lvl="1">
              <a:lnSpc>
                <a:spcPts val="541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010" spc="162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Kep</a:t>
            </a:r>
            <a:r>
              <a:rPr lang="en-US" b="true" sz="3010" spc="16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emi</a:t>
            </a:r>
            <a:r>
              <a:rPr lang="en-US" b="true" sz="3010" spc="16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mp</a:t>
            </a:r>
            <a:r>
              <a:rPr lang="en-US" b="true" sz="3010" spc="16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inan Abu Bakar: tawadhu, adil, tegas.</a:t>
            </a:r>
          </a:p>
          <a:p>
            <a:pPr algn="l" marL="650010" indent="-325005" lvl="1">
              <a:lnSpc>
                <a:spcPts val="541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010" spc="16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Perang Riddah → titik balik sejarah Islam awal.</a:t>
            </a:r>
          </a:p>
          <a:p>
            <a:pPr algn="l" marL="650010" indent="-325005" lvl="1">
              <a:lnSpc>
                <a:spcPts val="5419"/>
              </a:lnSpc>
              <a:spcBef>
                <a:spcPct val="0"/>
              </a:spcBef>
              <a:buFont typeface="Arial"/>
              <a:buChar char="•"/>
            </a:pPr>
            <a:r>
              <a:rPr lang="en-US" b="true" sz="3010" spc="162" strike="noStrike" u="non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Saran: penting menggali manuskrip klasik &amp; mengaitkan teladan Abu Bakar dalam konteks kepemimpinan modern.</a:t>
            </a:r>
          </a:p>
          <a:p>
            <a:pPr algn="l" marL="0" indent="0" lvl="0">
              <a:lnSpc>
                <a:spcPts val="3836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727863" y="9258300"/>
            <a:ext cx="4287863" cy="299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45"/>
              </a:lnSpc>
              <a:spcBef>
                <a:spcPct val="0"/>
              </a:spcBef>
            </a:pPr>
            <a:r>
              <a:rPr lang="en-US" b="true" sz="2004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8" tooltip="https://uin-alauddin.ac.id"/>
              </a:rPr>
              <a:t>UIN</a:t>
            </a:r>
            <a:r>
              <a:rPr lang="en-US" b="true" sz="2004" strike="noStrike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9" tooltip="https://uin-alauddin.ac.id"/>
              </a:rPr>
              <a:t> Alauddin Makassar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BFFA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362732" y="-1378523"/>
            <a:ext cx="5218754" cy="4357565"/>
            <a:chOff x="0" y="0"/>
            <a:chExt cx="1374487" cy="11476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74487" cy="1147671"/>
            </a:xfrm>
            <a:custGeom>
              <a:avLst/>
              <a:gdLst/>
              <a:ahLst/>
              <a:cxnLst/>
              <a:rect r="r" b="b" t="t" l="l"/>
              <a:pathLst>
                <a:path h="1147671" w="1374487">
                  <a:moveTo>
                    <a:pt x="75658" y="0"/>
                  </a:moveTo>
                  <a:lnTo>
                    <a:pt x="1298829" y="0"/>
                  </a:lnTo>
                  <a:cubicBezTo>
                    <a:pt x="1318895" y="0"/>
                    <a:pt x="1338139" y="7971"/>
                    <a:pt x="1352327" y="22160"/>
                  </a:cubicBezTo>
                  <a:cubicBezTo>
                    <a:pt x="1366516" y="36348"/>
                    <a:pt x="1374487" y="55592"/>
                    <a:pt x="1374487" y="75658"/>
                  </a:cubicBezTo>
                  <a:lnTo>
                    <a:pt x="1374487" y="1072014"/>
                  </a:lnTo>
                  <a:cubicBezTo>
                    <a:pt x="1374487" y="1092079"/>
                    <a:pt x="1366516" y="1111323"/>
                    <a:pt x="1352327" y="1125512"/>
                  </a:cubicBezTo>
                  <a:cubicBezTo>
                    <a:pt x="1338139" y="1139700"/>
                    <a:pt x="1318895" y="1147671"/>
                    <a:pt x="1298829" y="1147671"/>
                  </a:cubicBezTo>
                  <a:lnTo>
                    <a:pt x="75658" y="1147671"/>
                  </a:lnTo>
                  <a:cubicBezTo>
                    <a:pt x="55592" y="1147671"/>
                    <a:pt x="36348" y="1139700"/>
                    <a:pt x="22160" y="1125512"/>
                  </a:cubicBezTo>
                  <a:cubicBezTo>
                    <a:pt x="7971" y="1111323"/>
                    <a:pt x="0" y="1092079"/>
                    <a:pt x="0" y="1072014"/>
                  </a:cubicBezTo>
                  <a:lnTo>
                    <a:pt x="0" y="75658"/>
                  </a:lnTo>
                  <a:cubicBezTo>
                    <a:pt x="0" y="55592"/>
                    <a:pt x="7971" y="36348"/>
                    <a:pt x="22160" y="22160"/>
                  </a:cubicBezTo>
                  <a:cubicBezTo>
                    <a:pt x="36348" y="7971"/>
                    <a:pt x="55592" y="0"/>
                    <a:pt x="75658" y="0"/>
                  </a:cubicBezTo>
                  <a:close/>
                </a:path>
              </a:pathLst>
            </a:custGeom>
            <a:solidFill>
              <a:srgbClr val="FCF5E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374487" cy="11476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8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411777" y="285903"/>
            <a:ext cx="1847523" cy="2378785"/>
          </a:xfrm>
          <a:custGeom>
            <a:avLst/>
            <a:gdLst/>
            <a:ahLst/>
            <a:cxnLst/>
            <a:rect r="r" b="b" t="t" l="l"/>
            <a:pathLst>
              <a:path h="2378785" w="1847523">
                <a:moveTo>
                  <a:pt x="0" y="0"/>
                </a:moveTo>
                <a:lnTo>
                  <a:pt x="1847523" y="0"/>
                </a:lnTo>
                <a:lnTo>
                  <a:pt x="1847523" y="2378785"/>
                </a:lnTo>
                <a:lnTo>
                  <a:pt x="0" y="23787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27863" y="9258300"/>
            <a:ext cx="4287863" cy="299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45"/>
              </a:lnSpc>
              <a:spcBef>
                <a:spcPct val="0"/>
              </a:spcBef>
            </a:pPr>
            <a:r>
              <a:rPr lang="en-US" b="true" sz="2004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3" tooltip="https://uin-alauddin.ac.id"/>
              </a:rPr>
              <a:t>UIN</a:t>
            </a:r>
            <a:r>
              <a:rPr lang="en-US" b="true" sz="2004" strike="noStrike" u="sng">
                <a:solidFill>
                  <a:srgbClr val="1F1717"/>
                </a:solidFill>
                <a:latin typeface="Inter Bold"/>
                <a:ea typeface="Inter Bold"/>
                <a:cs typeface="Inter Bold"/>
                <a:sym typeface="Inter Bold"/>
                <a:hlinkClick r:id="rId4" tooltip="https://uin-alauddin.ac.id"/>
              </a:rPr>
              <a:t> Alauddin Makassar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77139" y="2950466"/>
            <a:ext cx="12933723" cy="4133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46"/>
              </a:lnSpc>
            </a:pPr>
            <a:r>
              <a:rPr lang="en-US" sz="9849" b="tru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SEKIAN </a:t>
            </a:r>
          </a:p>
          <a:p>
            <a:pPr algn="ctr">
              <a:lnSpc>
                <a:spcPts val="10046"/>
              </a:lnSpc>
            </a:pPr>
            <a:r>
              <a:rPr lang="en-US" sz="9849" b="true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&amp; </a:t>
            </a:r>
          </a:p>
          <a:p>
            <a:pPr algn="ctr">
              <a:lnSpc>
                <a:spcPts val="10046"/>
              </a:lnSpc>
            </a:pPr>
            <a:r>
              <a:rPr lang="en-US" b="true" sz="9849">
                <a:solidFill>
                  <a:srgbClr val="1F171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TERIMAKASIH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DAGz92bkyJc</dc:identifier>
  <dcterms:modified xsi:type="dcterms:W3CDTF">2011-08-01T06:04:30Z</dcterms:modified>
  <cp:revision>1</cp:revision>
  <dc:title>PPT_Tiara Marsha_SJT</dc:title>
</cp:coreProperties>
</file>