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The Seasons Bold" charset="1" panose="00000000000000000000"/>
      <p:regular r:id="rId12"/>
    </p:embeddedFont>
    <p:embeddedFont>
      <p:font typeface="Inter" charset="1" panose="020B0502030000000004"/>
      <p:regular r:id="rId13"/>
    </p:embeddedFont>
    <p:embeddedFont>
      <p:font typeface="The Seasons" charset="1" panose="00000000000000000000"/>
      <p:regular r:id="rId14"/>
    </p:embeddedFont>
    <p:embeddedFont>
      <p:font typeface="Inter Bold" charset="1" panose="020B08020300000000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https://uin-alauddin.ac.id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uin-alauddin.ac.id" TargetMode="External" Type="http://schemas.openxmlformats.org/officeDocument/2006/relationships/hyperlink"/><Relationship Id="rId11" Target="https://uin-alauddin.ac.id" TargetMode="External" Type="http://schemas.openxmlformats.org/officeDocument/2006/relationships/hyperlink"/><Relationship Id="rId2" Target="../media/image2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2.jpeg" Type="http://schemas.openxmlformats.org/officeDocument/2006/relationships/image"/><Relationship Id="rId8" Target="https://uin-alauddin.ac.id" TargetMode="External" Type="http://schemas.openxmlformats.org/officeDocument/2006/relationships/hyperlink"/><Relationship Id="rId9" Target="https://uin-alauddin.ac.id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https://uin-alauddin.ac.id" TargetMode="External" Type="http://schemas.openxmlformats.org/officeDocument/2006/relationships/hyperlink"/><Relationship Id="rId13" Target="https://uin-alauddin.ac.id" TargetMode="External" Type="http://schemas.openxmlformats.org/officeDocument/2006/relationships/hyperlink"/><Relationship Id="rId2" Target="../media/image2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5.png" Type="http://schemas.openxmlformats.org/officeDocument/2006/relationships/image"/><Relationship Id="rId8" Target="../media/image16.png" Type="http://schemas.openxmlformats.org/officeDocument/2006/relationships/image"/><Relationship Id="rId9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svg" Type="http://schemas.openxmlformats.org/officeDocument/2006/relationships/image"/><Relationship Id="rId2" Target="../media/image2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https://uin-alauddin.ac.id" TargetMode="External" Type="http://schemas.openxmlformats.org/officeDocument/2006/relationships/hyperlink"/><Relationship Id="rId8" Target="https://uin-alauddin.ac.id" TargetMode="External" Type="http://schemas.openxmlformats.org/officeDocument/2006/relationships/hyperlink"/><Relationship Id="rId9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https://uin-alauddin.ac.id" TargetMode="External" Type="http://schemas.openxmlformats.org/officeDocument/2006/relationships/hyperlink"/><Relationship Id="rId6" Target="https://uin-alauddin.ac.id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DB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335850"/>
            <a:ext cx="18288000" cy="4951150"/>
            <a:chOff x="0" y="0"/>
            <a:chExt cx="24384000" cy="660153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42101" r="0" b="39832"/>
            <a:stretch>
              <a:fillRect/>
            </a:stretch>
          </p:blipFill>
          <p:spPr>
            <a:xfrm flipH="false" flipV="false">
              <a:off x="0" y="0"/>
              <a:ext cx="24384000" cy="6601534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09345" y="3294185"/>
            <a:ext cx="17116288" cy="4083330"/>
            <a:chOff x="0" y="0"/>
            <a:chExt cx="4507994" cy="10754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07993" cy="1075445"/>
            </a:xfrm>
            <a:custGeom>
              <a:avLst/>
              <a:gdLst/>
              <a:ahLst/>
              <a:cxnLst/>
              <a:rect r="r" b="b" t="t" l="l"/>
              <a:pathLst>
                <a:path h="1075445" w="4507993">
                  <a:moveTo>
                    <a:pt x="23068" y="0"/>
                  </a:moveTo>
                  <a:lnTo>
                    <a:pt x="4484925" y="0"/>
                  </a:lnTo>
                  <a:cubicBezTo>
                    <a:pt x="4491043" y="0"/>
                    <a:pt x="4496911" y="2430"/>
                    <a:pt x="4501237" y="6756"/>
                  </a:cubicBezTo>
                  <a:cubicBezTo>
                    <a:pt x="4505563" y="11083"/>
                    <a:pt x="4507993" y="16950"/>
                    <a:pt x="4507993" y="23068"/>
                  </a:cubicBezTo>
                  <a:lnTo>
                    <a:pt x="4507993" y="1052377"/>
                  </a:lnTo>
                  <a:cubicBezTo>
                    <a:pt x="4507993" y="1065117"/>
                    <a:pt x="4497665" y="1075445"/>
                    <a:pt x="4484925" y="1075445"/>
                  </a:cubicBezTo>
                  <a:lnTo>
                    <a:pt x="23068" y="1075445"/>
                  </a:lnTo>
                  <a:cubicBezTo>
                    <a:pt x="10328" y="1075445"/>
                    <a:pt x="0" y="1065117"/>
                    <a:pt x="0" y="1052377"/>
                  </a:cubicBezTo>
                  <a:lnTo>
                    <a:pt x="0" y="23068"/>
                  </a:lnTo>
                  <a:cubicBezTo>
                    <a:pt x="0" y="10328"/>
                    <a:pt x="10328" y="0"/>
                    <a:pt x="23068" y="0"/>
                  </a:cubicBezTo>
                  <a:close/>
                </a:path>
              </a:pathLst>
            </a:custGeom>
            <a:solidFill>
              <a:srgbClr val="EAA94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4507994" cy="10754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809345" y="481122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4937867" y="223342"/>
            <a:ext cx="3573475" cy="3126791"/>
          </a:xfrm>
          <a:custGeom>
            <a:avLst/>
            <a:gdLst/>
            <a:ahLst/>
            <a:cxnLst/>
            <a:rect r="r" b="b" t="t" l="l"/>
            <a:pathLst>
              <a:path h="3126791" w="3573475">
                <a:moveTo>
                  <a:pt x="0" y="0"/>
                </a:moveTo>
                <a:lnTo>
                  <a:pt x="3573475" y="0"/>
                </a:lnTo>
                <a:lnTo>
                  <a:pt x="3573475" y="3126791"/>
                </a:lnTo>
                <a:lnTo>
                  <a:pt x="0" y="31267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85856" y="3361720"/>
            <a:ext cx="16876339" cy="2790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75"/>
              </a:lnSpc>
            </a:pPr>
            <a:r>
              <a:rPr lang="en-US" b="true" sz="3337" spc="340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Nama: Sy</a:t>
            </a:r>
            <a:r>
              <a:rPr lang="en-US" b="true" sz="3337" spc="340" strike="noStrike" u="none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ahdino Sahdana</a:t>
            </a:r>
          </a:p>
          <a:p>
            <a:pPr algn="ctr">
              <a:lnSpc>
                <a:spcPts val="7375"/>
              </a:lnSpc>
            </a:pPr>
            <a:r>
              <a:rPr lang="en-US" b="true" sz="3337" spc="340" strike="noStrike" u="none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Program Pascasarjana UIN Alauddin</a:t>
            </a:r>
          </a:p>
          <a:p>
            <a:pPr algn="ctr">
              <a:lnSpc>
                <a:spcPts val="7375"/>
              </a:lnSpc>
            </a:pPr>
            <a:r>
              <a:rPr lang="en-US" b="true" sz="3337" spc="340" strike="noStrike" u="none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Tahun: 2025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516048" y="1274947"/>
            <a:ext cx="11255904" cy="1584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09"/>
              </a:lnSpc>
              <a:spcBef>
                <a:spcPct val="0"/>
              </a:spcBef>
            </a:pPr>
            <a:r>
              <a:rPr lang="en-US" b="true" sz="5499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Al-Mu’t</a:t>
            </a:r>
            <a:r>
              <a:rPr lang="en-US" b="true" sz="5499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azilah: Sejarah, Tokoh, dan Pokok Ajaran Ushul al-Khamsah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11078" y="6271613"/>
            <a:ext cx="10465844" cy="678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36"/>
              </a:lnSpc>
            </a:pPr>
            <a:r>
              <a:rPr lang="en-US" sz="1982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  <a:hlinkClick r:id="rId6" tooltip="https://uin-alauddin.ac.id"/>
              </a:rPr>
              <a:t>Aliran rasional dalam Islam yang menekankan penggunaan akal dalam memahami ajaran agama serta membela Islam dengan pendekatan logis.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DB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93008" y="3271211"/>
            <a:ext cx="14587523" cy="5071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0882" indent="-345441" lvl="1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Mu’taz</a:t>
            </a:r>
            <a:r>
              <a:rPr lang="en-US" sz="320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ilah muncul sebagai reaksi terhadap perdebatan teologi awal Islam.</a:t>
            </a:r>
          </a:p>
          <a:p>
            <a:pPr algn="l" marL="690882" indent="-345441" lvl="1">
              <a:lnSpc>
                <a:spcPts val="5760"/>
              </a:lnSpc>
              <a:buFont typeface="Arial"/>
              <a:buChar char="•"/>
            </a:pPr>
            <a:r>
              <a:rPr lang="en-US" sz="320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Tujuannya mempertahankan Islam dengan argumentasi rasional dan filosofis.</a:t>
            </a:r>
          </a:p>
          <a:p>
            <a:pPr algn="l" marL="690882" indent="-345441" lvl="1">
              <a:lnSpc>
                <a:spcPts val="5760"/>
              </a:lnSpc>
              <a:buFont typeface="Arial"/>
              <a:buChar char="•"/>
            </a:pPr>
            <a:r>
              <a:rPr lang="en-US" sz="320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Didirikan oleh Washil bin Atha’, murid Imam Hasan al-Bashri.</a:t>
            </a:r>
          </a:p>
          <a:p>
            <a:pPr algn="l" marL="690882" indent="-345441" lvl="1">
              <a:lnSpc>
                <a:spcPts val="5760"/>
              </a:lnSpc>
              <a:buFont typeface="Arial"/>
              <a:buChar char="•"/>
            </a:pPr>
            <a:r>
              <a:rPr lang="en-US" sz="320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Terpengaruh oleh filsafat Yunani (Aristoteles).</a:t>
            </a:r>
          </a:p>
          <a:p>
            <a:pPr algn="l" marL="690882" indent="-345441" lvl="1">
              <a:lnSpc>
                <a:spcPts val="5760"/>
              </a:lnSpc>
              <a:buFont typeface="Arial"/>
              <a:buChar char="•"/>
            </a:pPr>
            <a:r>
              <a:rPr lang="en-US" sz="320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Menekankan kebebasan berpikir dan tanggung jawab moral manusia terhadap perbuatannya.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4649923" y="-1554351"/>
            <a:ext cx="5218754" cy="4357565"/>
            <a:chOff x="0" y="0"/>
            <a:chExt cx="1374487" cy="11476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476499" y="224097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71569" y="1831738"/>
            <a:ext cx="7315200" cy="771144"/>
          </a:xfrm>
          <a:custGeom>
            <a:avLst/>
            <a:gdLst/>
            <a:ahLst/>
            <a:cxnLst/>
            <a:rect r="r" b="b" t="t" l="l"/>
            <a:pathLst>
              <a:path h="771144" w="7315200">
                <a:moveTo>
                  <a:pt x="0" y="0"/>
                </a:moveTo>
                <a:lnTo>
                  <a:pt x="7315200" y="0"/>
                </a:lnTo>
                <a:lnTo>
                  <a:pt x="7315200" y="771144"/>
                </a:lnTo>
                <a:lnTo>
                  <a:pt x="0" y="7711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49923" y="7160209"/>
            <a:ext cx="3573475" cy="3126791"/>
          </a:xfrm>
          <a:custGeom>
            <a:avLst/>
            <a:gdLst/>
            <a:ahLst/>
            <a:cxnLst/>
            <a:rect r="r" b="b" t="t" l="l"/>
            <a:pathLst>
              <a:path h="3126791" w="3573475">
                <a:moveTo>
                  <a:pt x="0" y="0"/>
                </a:moveTo>
                <a:lnTo>
                  <a:pt x="3573475" y="0"/>
                </a:lnTo>
                <a:lnTo>
                  <a:pt x="3573475" y="3126791"/>
                </a:lnTo>
                <a:lnTo>
                  <a:pt x="0" y="31267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813895" y="498807"/>
            <a:ext cx="2660210" cy="2304407"/>
          </a:xfrm>
          <a:custGeom>
            <a:avLst/>
            <a:gdLst/>
            <a:ahLst/>
            <a:cxnLst/>
            <a:rect r="r" b="b" t="t" l="l"/>
            <a:pathLst>
              <a:path h="2304407" w="2660210">
                <a:moveTo>
                  <a:pt x="0" y="0"/>
                </a:moveTo>
                <a:lnTo>
                  <a:pt x="2660210" y="0"/>
                </a:lnTo>
                <a:lnTo>
                  <a:pt x="2660210" y="2304407"/>
                </a:lnTo>
                <a:lnTo>
                  <a:pt x="0" y="23044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79222" y="4148176"/>
            <a:ext cx="4016044" cy="3012033"/>
          </a:xfrm>
          <a:custGeom>
            <a:avLst/>
            <a:gdLst/>
            <a:ahLst/>
            <a:cxnLst/>
            <a:rect r="r" b="b" t="t" l="l"/>
            <a:pathLst>
              <a:path h="3012033" w="4016044">
                <a:moveTo>
                  <a:pt x="0" y="0"/>
                </a:moveTo>
                <a:lnTo>
                  <a:pt x="4016044" y="0"/>
                </a:lnTo>
                <a:lnTo>
                  <a:pt x="4016044" y="3012033"/>
                </a:lnTo>
                <a:lnTo>
                  <a:pt x="0" y="301203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727863" y="807577"/>
            <a:ext cx="7360248" cy="1013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659"/>
              </a:lnSpc>
              <a:spcBef>
                <a:spcPct val="0"/>
              </a:spcBef>
            </a:pPr>
            <a:r>
              <a:rPr lang="en-US" b="true" sz="6528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L</a:t>
            </a:r>
            <a:r>
              <a:rPr lang="en-US" b="true" sz="6528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atar Belakang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10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11" tooltip="https://uin-alauddin.ac.id"/>
              </a:rPr>
              <a:t> Alauddin Makassar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DB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5435" y="-511795"/>
            <a:ext cx="3850128" cy="9214586"/>
            <a:chOff x="0" y="0"/>
            <a:chExt cx="1014025" cy="24268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14025" cy="2426887"/>
            </a:xfrm>
            <a:custGeom>
              <a:avLst/>
              <a:gdLst/>
              <a:ahLst/>
              <a:cxnLst/>
              <a:rect r="r" b="b" t="t" l="l"/>
              <a:pathLst>
                <a:path h="2426887" w="1014025">
                  <a:moveTo>
                    <a:pt x="102552" y="0"/>
                  </a:moveTo>
                  <a:lnTo>
                    <a:pt x="911474" y="0"/>
                  </a:lnTo>
                  <a:cubicBezTo>
                    <a:pt x="968111" y="0"/>
                    <a:pt x="1014025" y="45914"/>
                    <a:pt x="1014025" y="102552"/>
                  </a:cubicBezTo>
                  <a:lnTo>
                    <a:pt x="1014025" y="2324335"/>
                  </a:lnTo>
                  <a:cubicBezTo>
                    <a:pt x="1014025" y="2380973"/>
                    <a:pt x="968111" y="2426887"/>
                    <a:pt x="911474" y="2426887"/>
                  </a:cubicBezTo>
                  <a:lnTo>
                    <a:pt x="102552" y="2426887"/>
                  </a:lnTo>
                  <a:cubicBezTo>
                    <a:pt x="45914" y="2426887"/>
                    <a:pt x="0" y="2380973"/>
                    <a:pt x="0" y="2324335"/>
                  </a:cubicBezTo>
                  <a:lnTo>
                    <a:pt x="0" y="102552"/>
                  </a:lnTo>
                  <a:cubicBezTo>
                    <a:pt x="0" y="45914"/>
                    <a:pt x="45914" y="0"/>
                    <a:pt x="102552" y="0"/>
                  </a:cubicBezTo>
                  <a:close/>
                </a:path>
              </a:pathLst>
            </a:custGeom>
            <a:solidFill>
              <a:srgbClr val="208EA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014025" cy="2426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780480" y="430124"/>
            <a:ext cx="8727040" cy="2491045"/>
            <a:chOff x="0" y="0"/>
            <a:chExt cx="2298480" cy="6560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98480" cy="656078"/>
            </a:xfrm>
            <a:custGeom>
              <a:avLst/>
              <a:gdLst/>
              <a:ahLst/>
              <a:cxnLst/>
              <a:rect r="r" b="b" t="t" l="l"/>
              <a:pathLst>
                <a:path h="656078" w="2298480">
                  <a:moveTo>
                    <a:pt x="45243" y="0"/>
                  </a:moveTo>
                  <a:lnTo>
                    <a:pt x="2253237" y="0"/>
                  </a:lnTo>
                  <a:cubicBezTo>
                    <a:pt x="2278224" y="0"/>
                    <a:pt x="2298480" y="20256"/>
                    <a:pt x="2298480" y="45243"/>
                  </a:cubicBezTo>
                  <a:lnTo>
                    <a:pt x="2298480" y="610835"/>
                  </a:lnTo>
                  <a:cubicBezTo>
                    <a:pt x="2298480" y="635822"/>
                    <a:pt x="2278224" y="656078"/>
                    <a:pt x="2253237" y="656078"/>
                  </a:cubicBezTo>
                  <a:lnTo>
                    <a:pt x="45243" y="656078"/>
                  </a:lnTo>
                  <a:cubicBezTo>
                    <a:pt x="20256" y="656078"/>
                    <a:pt x="0" y="635822"/>
                    <a:pt x="0" y="610835"/>
                  </a:cubicBezTo>
                  <a:lnTo>
                    <a:pt x="0" y="45243"/>
                  </a:lnTo>
                  <a:cubicBezTo>
                    <a:pt x="0" y="20256"/>
                    <a:pt x="20256" y="0"/>
                    <a:pt x="45243" y="0"/>
                  </a:cubicBezTo>
                  <a:close/>
                </a:path>
              </a:pathLst>
            </a:custGeom>
            <a:solidFill>
              <a:srgbClr val="69A28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98480" cy="6560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857503" y="-1295413"/>
            <a:ext cx="5218754" cy="4357565"/>
            <a:chOff x="0" y="0"/>
            <a:chExt cx="1374487" cy="11476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5906549" y="36901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6"/>
                </a:lnTo>
                <a:lnTo>
                  <a:pt x="0" y="23787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144000" y="8702791"/>
            <a:ext cx="2649339" cy="1586292"/>
          </a:xfrm>
          <a:custGeom>
            <a:avLst/>
            <a:gdLst/>
            <a:ahLst/>
            <a:cxnLst/>
            <a:rect r="r" b="b" t="t" l="l"/>
            <a:pathLst>
              <a:path h="1586292" w="2649339">
                <a:moveTo>
                  <a:pt x="0" y="0"/>
                </a:moveTo>
                <a:lnTo>
                  <a:pt x="2649339" y="0"/>
                </a:lnTo>
                <a:lnTo>
                  <a:pt x="2649339" y="1586292"/>
                </a:lnTo>
                <a:lnTo>
                  <a:pt x="0" y="15862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221237" y="3578644"/>
            <a:ext cx="12750872" cy="510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3896" indent="-301948" lvl="1">
              <a:lnSpc>
                <a:spcPts val="5034"/>
              </a:lnSpc>
              <a:buFont typeface="Arial"/>
              <a:buChar char="•"/>
            </a:pPr>
            <a:r>
              <a:rPr lang="en-US" sz="2797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Lah</a:t>
            </a:r>
            <a:r>
              <a:rPr lang="en-US" sz="2797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ir di Basrah, Irak, abad ke-2 H (105–110 H).</a:t>
            </a:r>
          </a:p>
          <a:p>
            <a:pPr algn="l" marL="603896" indent="-301948" lvl="1">
              <a:lnSpc>
                <a:spcPts val="5034"/>
              </a:lnSpc>
              <a:buFont typeface="Arial"/>
              <a:buChar char="•"/>
            </a:pPr>
            <a:r>
              <a:rPr lang="en-US" sz="2797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Berkembang pesat pada masa Dinasti Abbasiyah, terutama di masa Khalifah al-Ma’mun (813–833 M).</a:t>
            </a:r>
          </a:p>
          <a:p>
            <a:pPr algn="l" marL="603896" indent="-301948" lvl="1">
              <a:lnSpc>
                <a:spcPts val="5034"/>
              </a:lnSpc>
              <a:buFont typeface="Arial"/>
              <a:buChar char="•"/>
            </a:pPr>
            <a:r>
              <a:rPr lang="en-US" sz="2797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Pernah menjadi mazhab resmi negara (827 M).</a:t>
            </a:r>
          </a:p>
          <a:p>
            <a:pPr algn="l" marL="603896" indent="-301948" lvl="1">
              <a:lnSpc>
                <a:spcPts val="5034"/>
              </a:lnSpc>
              <a:buFont typeface="Arial"/>
              <a:buChar char="•"/>
            </a:pPr>
            <a:r>
              <a:rPr lang="en-US" sz="2797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Dikenal sebagai kaum rasionalis Islam pertama.</a:t>
            </a:r>
          </a:p>
          <a:p>
            <a:pPr algn="l" marL="603896" indent="-301948" lvl="1">
              <a:lnSpc>
                <a:spcPts val="5034"/>
              </a:lnSpc>
              <a:buFont typeface="Arial"/>
              <a:buChar char="•"/>
            </a:pPr>
            <a:r>
              <a:rPr lang="en-US" sz="2797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Pemikiran mereka memberi pengaruh besar dalam perkembangan ilmu kalam, filsafat, dan logika Islam.</a:t>
            </a:r>
          </a:p>
          <a:p>
            <a:pPr algn="l">
              <a:lnSpc>
                <a:spcPts val="5034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4649923" y="7160209"/>
            <a:ext cx="3573475" cy="3126791"/>
          </a:xfrm>
          <a:custGeom>
            <a:avLst/>
            <a:gdLst/>
            <a:ahLst/>
            <a:cxnLst/>
            <a:rect r="r" b="b" t="t" l="l"/>
            <a:pathLst>
              <a:path h="3126791" w="3573475">
                <a:moveTo>
                  <a:pt x="0" y="0"/>
                </a:moveTo>
                <a:lnTo>
                  <a:pt x="3573475" y="0"/>
                </a:lnTo>
                <a:lnTo>
                  <a:pt x="3573475" y="3126791"/>
                </a:lnTo>
                <a:lnTo>
                  <a:pt x="0" y="31267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97963" y="883370"/>
            <a:ext cx="3465072" cy="5192887"/>
          </a:xfrm>
          <a:custGeom>
            <a:avLst/>
            <a:gdLst/>
            <a:ahLst/>
            <a:cxnLst/>
            <a:rect r="r" b="b" t="t" l="l"/>
            <a:pathLst>
              <a:path h="5192887" w="3465072">
                <a:moveTo>
                  <a:pt x="0" y="0"/>
                </a:moveTo>
                <a:lnTo>
                  <a:pt x="3465072" y="0"/>
                </a:lnTo>
                <a:lnTo>
                  <a:pt x="3465072" y="5192886"/>
                </a:lnTo>
                <a:lnTo>
                  <a:pt x="0" y="51928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075252" y="575817"/>
            <a:ext cx="7927869" cy="2334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258"/>
              </a:lnSpc>
              <a:spcBef>
                <a:spcPct val="0"/>
              </a:spcBef>
            </a:pPr>
            <a:r>
              <a:rPr lang="en-US" b="true" sz="8096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Pe</a:t>
            </a:r>
            <a:r>
              <a:rPr lang="en-US" b="true" sz="8096" strike="noStrike" u="none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rkembangan dan Pengaruh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8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9" tooltip="https://uin-alauddin.ac.id"/>
              </a:rPr>
              <a:t> Alauddin Makassar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DB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90738" y="519927"/>
            <a:ext cx="8269738" cy="1984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9"/>
              </a:lnSpc>
            </a:pPr>
            <a:r>
              <a:rPr lang="en-US" sz="6911" b="tru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Pokok Ajaran </a:t>
            </a:r>
          </a:p>
          <a:p>
            <a:pPr algn="l" marL="0" indent="0" lvl="0">
              <a:lnSpc>
                <a:spcPts val="7049"/>
              </a:lnSpc>
              <a:spcBef>
                <a:spcPct val="0"/>
              </a:spcBef>
            </a:pPr>
            <a:r>
              <a:rPr lang="en-US" b="true" sz="6911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(Ushul al-Khamsah)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849350">
            <a:off x="10146683" y="128913"/>
            <a:ext cx="955084" cy="1248551"/>
          </a:xfrm>
          <a:custGeom>
            <a:avLst/>
            <a:gdLst/>
            <a:ahLst/>
            <a:cxnLst/>
            <a:rect r="r" b="b" t="t" l="l"/>
            <a:pathLst>
              <a:path h="1248551" w="955084">
                <a:moveTo>
                  <a:pt x="0" y="0"/>
                </a:moveTo>
                <a:lnTo>
                  <a:pt x="955084" y="0"/>
                </a:lnTo>
                <a:lnTo>
                  <a:pt x="955084" y="1248551"/>
                </a:lnTo>
                <a:lnTo>
                  <a:pt x="0" y="12485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649923" y="7160209"/>
            <a:ext cx="3573475" cy="3126791"/>
          </a:xfrm>
          <a:custGeom>
            <a:avLst/>
            <a:gdLst/>
            <a:ahLst/>
            <a:cxnLst/>
            <a:rect r="r" b="b" t="t" l="l"/>
            <a:pathLst>
              <a:path h="3126791" w="3573475">
                <a:moveTo>
                  <a:pt x="0" y="0"/>
                </a:moveTo>
                <a:lnTo>
                  <a:pt x="3573475" y="0"/>
                </a:lnTo>
                <a:lnTo>
                  <a:pt x="3573475" y="3126791"/>
                </a:lnTo>
                <a:lnTo>
                  <a:pt x="0" y="31267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996205">
            <a:off x="8613217" y="400080"/>
            <a:ext cx="976080" cy="1212522"/>
          </a:xfrm>
          <a:custGeom>
            <a:avLst/>
            <a:gdLst/>
            <a:ahLst/>
            <a:cxnLst/>
            <a:rect r="r" b="b" t="t" l="l"/>
            <a:pathLst>
              <a:path h="1212522" w="976080">
                <a:moveTo>
                  <a:pt x="0" y="0"/>
                </a:moveTo>
                <a:lnTo>
                  <a:pt x="976080" y="0"/>
                </a:lnTo>
                <a:lnTo>
                  <a:pt x="976080" y="1212522"/>
                </a:lnTo>
                <a:lnTo>
                  <a:pt x="0" y="12125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50272" y="2813318"/>
            <a:ext cx="15496297" cy="4412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1080" indent="-265540" lvl="1">
              <a:lnSpc>
                <a:spcPts val="4968"/>
              </a:lnSpc>
              <a:buFont typeface="Arial"/>
              <a:buChar char="•"/>
            </a:pPr>
            <a:r>
              <a:rPr lang="en-US" b="true" sz="2459" spc="132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At-Tauhid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– Tuhan esa, tidak memiliki sifat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yang menyerupai makhluk.</a:t>
            </a:r>
          </a:p>
          <a:p>
            <a:pPr algn="l" marL="531080" indent="-265540" lvl="1">
              <a:lnSpc>
                <a:spcPts val="4968"/>
              </a:lnSpc>
              <a:buFont typeface="Arial"/>
              <a:buChar char="•"/>
            </a:pP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Al-Adl – Allah Maha Adil; manusia bebas memilih dan bertanggung jawab atas tindakannya.</a:t>
            </a:r>
          </a:p>
          <a:p>
            <a:pPr algn="l" marL="531080" indent="-265540" lvl="1">
              <a:lnSpc>
                <a:spcPts val="4968"/>
              </a:lnSpc>
              <a:buFont typeface="Arial"/>
              <a:buChar char="•"/>
            </a:pP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Al-Wa’d wa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al-Wa’id – Janji pahala dan ancaman siksa Allah pasti ditepati.</a:t>
            </a:r>
          </a:p>
          <a:p>
            <a:pPr algn="l" marL="531080" indent="-265540" lvl="1">
              <a:lnSpc>
                <a:spcPts val="4968"/>
              </a:lnSpc>
              <a:buFont typeface="Arial"/>
              <a:buChar char="•"/>
            </a:pP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Al-Manz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ilah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baina al-Manzilatain – Pelaku dosa besar berada di posisi antara mukmin dan kafir.</a:t>
            </a:r>
          </a:p>
          <a:p>
            <a:pPr algn="l" marL="531080" indent="-265540" lvl="1">
              <a:lnSpc>
                <a:spcPts val="4968"/>
              </a:lnSpc>
              <a:buFont typeface="Arial"/>
              <a:buChar char="•"/>
            </a:pP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Amr Ma’ruf Nahi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M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unk</a:t>
            </a:r>
            <a:r>
              <a:rPr lang="en-US" b="true" sz="2459" spc="13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ar – Kewajiban menegakkan kebaikan dan mencegah keburukan, baik dengan lisan maupun tindakan.</a:t>
            </a:r>
          </a:p>
          <a:p>
            <a:pPr algn="l">
              <a:lnSpc>
                <a:spcPts val="4979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273267" y="6689532"/>
            <a:ext cx="8701916" cy="2034073"/>
          </a:xfrm>
          <a:custGeom>
            <a:avLst/>
            <a:gdLst/>
            <a:ahLst/>
            <a:cxnLst/>
            <a:rect r="r" b="b" t="t" l="l"/>
            <a:pathLst>
              <a:path h="2034073" w="8701916">
                <a:moveTo>
                  <a:pt x="0" y="0"/>
                </a:moveTo>
                <a:lnTo>
                  <a:pt x="8701916" y="0"/>
                </a:lnTo>
                <a:lnTo>
                  <a:pt x="8701916" y="2034073"/>
                </a:lnTo>
                <a:lnTo>
                  <a:pt x="0" y="20340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00000">
            <a:off x="-14365" y="45447"/>
            <a:ext cx="2633606" cy="2604876"/>
          </a:xfrm>
          <a:custGeom>
            <a:avLst/>
            <a:gdLst/>
            <a:ahLst/>
            <a:cxnLst/>
            <a:rect r="r" b="b" t="t" l="l"/>
            <a:pathLst>
              <a:path h="2604876" w="2633606">
                <a:moveTo>
                  <a:pt x="0" y="0"/>
                </a:moveTo>
                <a:lnTo>
                  <a:pt x="2633606" y="0"/>
                </a:lnTo>
                <a:lnTo>
                  <a:pt x="2633606" y="2604876"/>
                </a:lnTo>
                <a:lnTo>
                  <a:pt x="0" y="26048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12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13" tooltip="https://uin-alauddin.ac.id"/>
              </a:rPr>
              <a:t> Alauddin Makassar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DB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858789" y="443710"/>
            <a:ext cx="2220977" cy="2220977"/>
          </a:xfrm>
          <a:custGeom>
            <a:avLst/>
            <a:gdLst/>
            <a:ahLst/>
            <a:cxnLst/>
            <a:rect r="r" b="b" t="t" l="l"/>
            <a:pathLst>
              <a:path h="2220977" w="2220977">
                <a:moveTo>
                  <a:pt x="0" y="0"/>
                </a:moveTo>
                <a:lnTo>
                  <a:pt x="2220977" y="0"/>
                </a:lnTo>
                <a:lnTo>
                  <a:pt x="2220977" y="2220978"/>
                </a:lnTo>
                <a:lnTo>
                  <a:pt x="0" y="22209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60623" y="1867372"/>
            <a:ext cx="7315200" cy="420624"/>
          </a:xfrm>
          <a:custGeom>
            <a:avLst/>
            <a:gdLst/>
            <a:ahLst/>
            <a:cxnLst/>
            <a:rect r="r" b="b" t="t" l="l"/>
            <a:pathLst>
              <a:path h="420624" w="7315200">
                <a:moveTo>
                  <a:pt x="0" y="0"/>
                </a:moveTo>
                <a:lnTo>
                  <a:pt x="7315200" y="0"/>
                </a:lnTo>
                <a:lnTo>
                  <a:pt x="7315200" y="420624"/>
                </a:lnTo>
                <a:lnTo>
                  <a:pt x="0" y="420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60623" y="2372006"/>
            <a:ext cx="13510732" cy="69265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43"/>
              </a:lnSpc>
            </a:pPr>
            <a:r>
              <a:rPr lang="en-US" b="true" sz="3413" spc="184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Kes</a:t>
            </a:r>
            <a:r>
              <a:rPr lang="en-US" b="true" sz="3413" spc="184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impulan:</a:t>
            </a:r>
          </a:p>
          <a:p>
            <a:pPr algn="l" marL="650576" indent="-325288" lvl="1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13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Mu’t</a:t>
            </a:r>
            <a:r>
              <a:rPr lang="en-US" b="true" sz="3013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azilah menonjolkan akal, keadilan Tuhan, dan kebebasan manusia.</a:t>
            </a:r>
          </a:p>
          <a:p>
            <a:pPr algn="l" marL="650576" indent="-325288" lvl="1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13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Ushul al-Khamsah menekankan nilai moral, logika, dan tanggung jawab sosial.</a:t>
            </a:r>
          </a:p>
          <a:p>
            <a:pPr algn="l">
              <a:lnSpc>
                <a:spcPts val="6503"/>
              </a:lnSpc>
            </a:pPr>
            <a:r>
              <a:rPr lang="en-US" b="true" sz="3613" spc="195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Saran:</a:t>
            </a:r>
          </a:p>
          <a:p>
            <a:pPr algn="l" marL="650576" indent="-325288" lvl="1">
              <a:lnSpc>
                <a:spcPts val="5423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13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</a:t>
            </a:r>
            <a:r>
              <a:rPr lang="en-US" b="true" sz="3013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emikiran Mu’tazilah perlu dikaji kembali sebagai warisan intelektual Islam yang menumbuhkan semangat rasional, terbuka, dan adil dalam kehidupan modern.</a:t>
            </a:r>
          </a:p>
          <a:p>
            <a:pPr algn="l" marL="0" indent="0" lvl="0">
              <a:lnSpc>
                <a:spcPts val="3201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260623" y="643545"/>
            <a:ext cx="10248707" cy="1223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61"/>
              </a:lnSpc>
              <a:spcBef>
                <a:spcPct val="0"/>
              </a:spcBef>
            </a:pPr>
            <a:r>
              <a:rPr lang="en-US" b="true" sz="7805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Kesimpulan</a:t>
            </a:r>
            <a:r>
              <a:rPr lang="en-US" b="true" sz="7805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&amp; Saran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7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8" tooltip="https://uin-alauddin.ac.id"/>
              </a:rPr>
              <a:t> Alauddin Makassar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649923" y="7160209"/>
            <a:ext cx="3573475" cy="3126791"/>
          </a:xfrm>
          <a:custGeom>
            <a:avLst/>
            <a:gdLst/>
            <a:ahLst/>
            <a:cxnLst/>
            <a:rect r="r" b="b" t="t" l="l"/>
            <a:pathLst>
              <a:path h="3126791" w="3573475">
                <a:moveTo>
                  <a:pt x="0" y="0"/>
                </a:moveTo>
                <a:lnTo>
                  <a:pt x="3573475" y="0"/>
                </a:lnTo>
                <a:lnTo>
                  <a:pt x="3573475" y="3126791"/>
                </a:lnTo>
                <a:lnTo>
                  <a:pt x="0" y="31267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DB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677139" y="2950466"/>
            <a:ext cx="12933723" cy="4133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46"/>
              </a:lnSpc>
            </a:pPr>
            <a:r>
              <a:rPr lang="en-US" sz="9849" b="tru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SEKIAN </a:t>
            </a:r>
          </a:p>
          <a:p>
            <a:pPr algn="ctr">
              <a:lnSpc>
                <a:spcPts val="10046"/>
              </a:lnSpc>
            </a:pPr>
            <a:r>
              <a:rPr lang="en-US" sz="9849" b="tru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&amp; </a:t>
            </a:r>
          </a:p>
          <a:p>
            <a:pPr algn="ctr">
              <a:lnSpc>
                <a:spcPts val="10046"/>
              </a:lnSpc>
            </a:pPr>
            <a:r>
              <a:rPr lang="en-US" b="true" sz="9849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TERIMAKASIH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3837051" cy="4114800"/>
          </a:xfrm>
          <a:custGeom>
            <a:avLst/>
            <a:gdLst/>
            <a:ahLst/>
            <a:cxnLst/>
            <a:rect r="r" b="b" t="t" l="l"/>
            <a:pathLst>
              <a:path h="4114800" w="3837051">
                <a:moveTo>
                  <a:pt x="0" y="0"/>
                </a:moveTo>
                <a:lnTo>
                  <a:pt x="3837051" y="0"/>
                </a:lnTo>
                <a:lnTo>
                  <a:pt x="38370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5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6" tooltip="https://uin-alauddin.ac.id"/>
              </a:rPr>
              <a:t> Alauddin Makassar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4417013" y="6371192"/>
            <a:ext cx="3837051" cy="4114800"/>
          </a:xfrm>
          <a:custGeom>
            <a:avLst/>
            <a:gdLst/>
            <a:ahLst/>
            <a:cxnLst/>
            <a:rect r="r" b="b" t="t" l="l"/>
            <a:pathLst>
              <a:path h="4114800" w="3837051">
                <a:moveTo>
                  <a:pt x="0" y="0"/>
                </a:moveTo>
                <a:lnTo>
                  <a:pt x="3837051" y="0"/>
                </a:lnTo>
                <a:lnTo>
                  <a:pt x="38370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DAGz92bkyJc</dc:identifier>
  <dcterms:modified xsi:type="dcterms:W3CDTF">2011-08-01T06:04:30Z</dcterms:modified>
  <cp:revision>1</cp:revision>
  <dc:title>PPT_Syahdino Sahdana_SJT</dc:title>
</cp:coreProperties>
</file>