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6" r:id="rId4"/>
    <p:sldId id="259" r:id="rId5"/>
    <p:sldId id="268" r:id="rId6"/>
    <p:sldId id="267" r:id="rId7"/>
    <p:sldId id="269" r:id="rId8"/>
    <p:sldId id="270" r:id="rId9"/>
    <p:sldId id="271" r:id="rId10"/>
    <p:sldId id="272" r:id="rId11"/>
    <p:sldId id="273" r:id="rId12"/>
    <p:sldId id="274" r:id="rId13"/>
    <p:sldId id="261" r:id="rId14"/>
    <p:sldId id="275" r:id="rId15"/>
    <p:sldId id="263" r:id="rId16"/>
    <p:sldId id="265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immimpangkep.ponpes.id/blogguru/blog/pengantar-studi-hadits-ruang-lingkup-dan-urgensi/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immimpangkep.ponpes.id/blogguru/blog/pengantar-studi-hadits-ruang-lingkup-dan-urgensi/" TargetMode="Externa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immimpangkep.ponpes.id/blogguru/blog/pengantar-studi-hadits-ruang-lingkup-dan-urgensi/" TargetMode="Externa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immimpangkep.ponpes.id/blogguru/blog/pengantar-studi-hadits-ruang-lingkup-dan-urgensi/" TargetMode="Externa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468" y="1747857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 sz="3600" b="1">
                <a:solidFill>
                  <a:srgbClr val="193451"/>
                </a:solidFill>
              </a:defRPr>
            </a:pPr>
            <a:r>
              <a:rPr dirty="0" err="1"/>
              <a:t>Pengantar</a:t>
            </a:r>
            <a:r>
              <a:rPr dirty="0"/>
              <a:t> </a:t>
            </a:r>
            <a:r>
              <a:rPr dirty="0" err="1"/>
              <a:t>Studi</a:t>
            </a:r>
            <a:r>
              <a:rPr dirty="0"/>
              <a:t> </a:t>
            </a:r>
            <a:r>
              <a:rPr dirty="0" err="1"/>
              <a:t>Hadits</a:t>
            </a:r>
            <a:r>
              <a:rPr dirty="0"/>
              <a:t>: </a:t>
            </a:r>
            <a:br>
              <a:rPr lang="en-US" dirty="0"/>
            </a:br>
            <a:r>
              <a:rPr dirty="0" err="1"/>
              <a:t>Ruang</a:t>
            </a:r>
            <a:r>
              <a:rPr dirty="0"/>
              <a:t> </a:t>
            </a:r>
            <a:r>
              <a:rPr dirty="0" err="1"/>
              <a:t>Lingkup</a:t>
            </a:r>
            <a:r>
              <a:rPr dirty="0"/>
              <a:t> dan </a:t>
            </a:r>
            <a:r>
              <a:rPr dirty="0" err="1"/>
              <a:t>Urgensinya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85800" y="3308874"/>
            <a:ext cx="7772400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2000">
                <a:solidFill>
                  <a:srgbClr val="282828"/>
                </a:solidFill>
              </a:defRPr>
            </a:pPr>
            <a:r>
              <a:rPr dirty="0" err="1"/>
              <a:t>Disusun</a:t>
            </a:r>
            <a:r>
              <a:rPr dirty="0"/>
              <a:t> </a:t>
            </a:r>
            <a:r>
              <a:rPr lang="en-US" dirty="0"/>
              <a:t>O</a:t>
            </a:r>
            <a:r>
              <a:rPr dirty="0"/>
              <a:t>leh: </a:t>
            </a:r>
            <a:endParaRPr lang="en-US" dirty="0"/>
          </a:p>
          <a:p>
            <a:pPr algn="ctr">
              <a:defRPr sz="2000">
                <a:solidFill>
                  <a:srgbClr val="282828"/>
                </a:solidFill>
              </a:defRPr>
            </a:pPr>
            <a:r>
              <a:rPr lang="en-US" b="1" dirty="0"/>
              <a:t>Muhammad Farid Wajdi</a:t>
            </a:r>
            <a:r>
              <a:rPr lang="en-US" dirty="0"/>
              <a:t> </a:t>
            </a:r>
            <a:br>
              <a:rPr dirty="0"/>
            </a:br>
            <a:r>
              <a:rPr dirty="0"/>
              <a:t>Program </a:t>
            </a:r>
            <a:r>
              <a:rPr dirty="0" err="1"/>
              <a:t>Studi</a:t>
            </a:r>
            <a:r>
              <a:rPr dirty="0"/>
              <a:t>: </a:t>
            </a:r>
            <a:r>
              <a:rPr lang="en-US" dirty="0" err="1"/>
              <a:t>Dirasah</a:t>
            </a:r>
            <a:r>
              <a:rPr lang="en-US" dirty="0"/>
              <a:t> Islamiyah</a:t>
            </a:r>
          </a:p>
          <a:p>
            <a:pPr algn="ctr">
              <a:defRPr sz="2000">
                <a:solidFill>
                  <a:srgbClr val="282828"/>
                </a:solidFill>
              </a:defRPr>
            </a:pPr>
            <a:r>
              <a:rPr lang="en-US" dirty="0" err="1"/>
              <a:t>Konsentrasi</a:t>
            </a:r>
            <a:r>
              <a:rPr lang="en-US" dirty="0"/>
              <a:t>: Sejarah </a:t>
            </a:r>
            <a:r>
              <a:rPr lang="en-US" dirty="0" err="1"/>
              <a:t>Peradaban</a:t>
            </a:r>
            <a:r>
              <a:rPr lang="en-US" dirty="0"/>
              <a:t> Islam </a:t>
            </a:r>
            <a:r>
              <a:rPr dirty="0"/>
              <a:t>[</a:t>
            </a:r>
            <a:r>
              <a:rPr lang="en-US" dirty="0"/>
              <a:t>SPI</a:t>
            </a:r>
            <a:r>
              <a:rPr dirty="0"/>
              <a:t>]</a:t>
            </a:r>
            <a:br>
              <a:rPr dirty="0"/>
            </a:br>
            <a:r>
              <a:rPr dirty="0" err="1"/>
              <a:t>Tahun</a:t>
            </a:r>
            <a:r>
              <a:rPr lang="en-US" dirty="0"/>
              <a:t> </a:t>
            </a:r>
            <a:r>
              <a:rPr dirty="0"/>
              <a:t>2025</a:t>
            </a:r>
            <a:br>
              <a:rPr dirty="0"/>
            </a:br>
            <a:br>
              <a:rPr dirty="0"/>
            </a:br>
            <a:r>
              <a:rPr i="1" dirty="0"/>
              <a:t>“</a:t>
            </a:r>
            <a:r>
              <a:rPr i="1" dirty="0" err="1"/>
              <a:t>Barang</a:t>
            </a:r>
            <a:r>
              <a:rPr i="1" dirty="0"/>
              <a:t> </a:t>
            </a:r>
            <a:r>
              <a:rPr i="1" dirty="0" err="1"/>
              <a:t>siapa</a:t>
            </a:r>
            <a:r>
              <a:rPr i="1" dirty="0"/>
              <a:t> </a:t>
            </a:r>
            <a:r>
              <a:rPr i="1" dirty="0" err="1"/>
              <a:t>berdusta</a:t>
            </a:r>
            <a:r>
              <a:rPr i="1" dirty="0"/>
              <a:t> </a:t>
            </a:r>
            <a:r>
              <a:rPr i="1" dirty="0" err="1"/>
              <a:t>atas</a:t>
            </a:r>
            <a:r>
              <a:rPr i="1" dirty="0"/>
              <a:t> </a:t>
            </a:r>
            <a:r>
              <a:rPr i="1" dirty="0" err="1"/>
              <a:t>namaku</a:t>
            </a:r>
            <a:r>
              <a:rPr i="1" dirty="0"/>
              <a:t> </a:t>
            </a:r>
            <a:r>
              <a:rPr i="1" dirty="0" err="1"/>
              <a:t>dengan</a:t>
            </a:r>
            <a:r>
              <a:rPr i="1" dirty="0"/>
              <a:t> </a:t>
            </a:r>
            <a:r>
              <a:rPr i="1" dirty="0" err="1"/>
              <a:t>sengaja</a:t>
            </a:r>
            <a:r>
              <a:rPr i="1" dirty="0"/>
              <a:t>, </a:t>
            </a:r>
            <a:r>
              <a:rPr i="1" dirty="0" err="1"/>
              <a:t>maka</a:t>
            </a:r>
            <a:r>
              <a:rPr i="1" dirty="0"/>
              <a:t> </a:t>
            </a:r>
            <a:r>
              <a:rPr i="1" dirty="0" err="1"/>
              <a:t>hendaklah</a:t>
            </a:r>
            <a:r>
              <a:rPr i="1" dirty="0"/>
              <a:t> </a:t>
            </a:r>
            <a:r>
              <a:rPr i="1" dirty="0" err="1"/>
              <a:t>ia</a:t>
            </a:r>
            <a:r>
              <a:rPr i="1" dirty="0"/>
              <a:t> </a:t>
            </a:r>
            <a:r>
              <a:rPr i="1" dirty="0" err="1"/>
              <a:t>menempati</a:t>
            </a:r>
            <a:r>
              <a:rPr i="1" dirty="0"/>
              <a:t> </a:t>
            </a:r>
            <a:r>
              <a:rPr i="1" dirty="0" err="1"/>
              <a:t>tempat</a:t>
            </a:r>
            <a:r>
              <a:rPr i="1" dirty="0"/>
              <a:t> </a:t>
            </a:r>
            <a:r>
              <a:rPr i="1" dirty="0" err="1"/>
              <a:t>duduknya</a:t>
            </a:r>
            <a:r>
              <a:rPr i="1" dirty="0"/>
              <a:t> di </a:t>
            </a:r>
            <a:r>
              <a:rPr i="1" dirty="0" err="1"/>
              <a:t>neraka</a:t>
            </a:r>
            <a:r>
              <a:rPr i="1" dirty="0"/>
              <a:t>.” </a:t>
            </a:r>
            <a:r>
              <a:rPr dirty="0"/>
              <a:t>(HR. Bukhari-Muslim)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77B844-C2BD-4BBB-8671-39FDFB892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725" y="268771"/>
            <a:ext cx="1479086" cy="14790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1" y="502920"/>
            <a:ext cx="8229600" cy="1143000"/>
          </a:xfrm>
        </p:spPr>
        <p:txBody>
          <a:bodyPr/>
          <a:lstStyle/>
          <a:p>
            <a:pPr>
              <a:defRPr sz="3600" b="1">
                <a:solidFill>
                  <a:srgbClr val="193451"/>
                </a:solidFill>
              </a:defRPr>
            </a:pPr>
            <a:r>
              <a:rPr dirty="0" err="1"/>
              <a:t>Pendahuluan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802341" y="1350085"/>
            <a:ext cx="7772400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sz="2400" dirty="0"/>
              <a:t>- </a:t>
            </a:r>
            <a:r>
              <a:rPr sz="2400" dirty="0" err="1"/>
              <a:t>Hadits</a:t>
            </a:r>
            <a:r>
              <a:rPr sz="2400" dirty="0"/>
              <a:t> </a:t>
            </a:r>
            <a:r>
              <a:rPr sz="2400" dirty="0" err="1"/>
              <a:t>merupakan</a:t>
            </a:r>
            <a:r>
              <a:rPr sz="2400" dirty="0"/>
              <a:t> </a:t>
            </a:r>
            <a:r>
              <a:rPr sz="2400" dirty="0" err="1"/>
              <a:t>sumber</a:t>
            </a:r>
            <a:r>
              <a:rPr sz="2400" dirty="0"/>
              <a:t> </a:t>
            </a:r>
            <a:r>
              <a:rPr sz="2400" dirty="0" err="1"/>
              <a:t>hukum</a:t>
            </a:r>
            <a:r>
              <a:rPr sz="2400" dirty="0"/>
              <a:t> Islam </a:t>
            </a:r>
            <a:r>
              <a:rPr sz="2400" dirty="0" err="1"/>
              <a:t>kedua</a:t>
            </a:r>
            <a:r>
              <a:rPr sz="2400" dirty="0"/>
              <a:t> </a:t>
            </a:r>
            <a:r>
              <a:rPr sz="2400" dirty="0" err="1"/>
              <a:t>setelah</a:t>
            </a:r>
            <a:r>
              <a:rPr sz="2400" dirty="0"/>
              <a:t> Al-Qur’an.</a:t>
            </a:r>
            <a:br>
              <a:rPr sz="2400" dirty="0"/>
            </a:br>
            <a:r>
              <a:rPr sz="2400" dirty="0"/>
              <a:t>- </a:t>
            </a:r>
            <a:r>
              <a:rPr sz="2400" dirty="0" err="1"/>
              <a:t>Menjadi</a:t>
            </a:r>
            <a:r>
              <a:rPr sz="2400" dirty="0"/>
              <a:t> </a:t>
            </a:r>
            <a:r>
              <a:rPr sz="2400" dirty="0" err="1"/>
              <a:t>pedoman</a:t>
            </a:r>
            <a:r>
              <a:rPr sz="2400" dirty="0"/>
              <a:t> </a:t>
            </a:r>
            <a:r>
              <a:rPr sz="2400" dirty="0" err="1"/>
              <a:t>dalam</a:t>
            </a:r>
            <a:r>
              <a:rPr sz="2400" dirty="0"/>
              <a:t> </a:t>
            </a:r>
            <a:r>
              <a:rPr sz="2400" dirty="0" err="1"/>
              <a:t>memahami</a:t>
            </a:r>
            <a:r>
              <a:rPr sz="2400" dirty="0"/>
              <a:t> dan </a:t>
            </a:r>
            <a:r>
              <a:rPr sz="2400" dirty="0" err="1"/>
              <a:t>mengamalkan</a:t>
            </a:r>
            <a:r>
              <a:rPr sz="2400" dirty="0"/>
              <a:t> </a:t>
            </a:r>
            <a:r>
              <a:rPr sz="2400" dirty="0" err="1"/>
              <a:t>syariat</a:t>
            </a:r>
            <a:r>
              <a:rPr sz="2400" dirty="0"/>
              <a:t>.</a:t>
            </a:r>
            <a:br>
              <a:rPr sz="2400" dirty="0"/>
            </a:br>
            <a:r>
              <a:rPr sz="2400" dirty="0"/>
              <a:t>- </a:t>
            </a:r>
            <a:r>
              <a:rPr sz="2400" dirty="0" err="1"/>
              <a:t>Studi</a:t>
            </a:r>
            <a:r>
              <a:rPr sz="2400" dirty="0"/>
              <a:t> </a:t>
            </a:r>
            <a:r>
              <a:rPr sz="2400" dirty="0" err="1"/>
              <a:t>hadits</a:t>
            </a:r>
            <a:r>
              <a:rPr sz="2400" dirty="0"/>
              <a:t> </a:t>
            </a:r>
            <a:r>
              <a:rPr sz="2400" dirty="0" err="1"/>
              <a:t>memastikan</a:t>
            </a:r>
            <a:r>
              <a:rPr sz="2400" dirty="0"/>
              <a:t> </a:t>
            </a:r>
            <a:r>
              <a:rPr sz="2400" dirty="0" err="1"/>
              <a:t>keaslian</a:t>
            </a:r>
            <a:r>
              <a:rPr sz="2400" dirty="0"/>
              <a:t> </a:t>
            </a:r>
            <a:r>
              <a:rPr sz="2400" dirty="0" err="1"/>
              <a:t>sabda</a:t>
            </a:r>
            <a:r>
              <a:rPr sz="2400" dirty="0"/>
              <a:t> Nabi ﷺ agar </a:t>
            </a:r>
            <a:r>
              <a:rPr sz="2400" dirty="0" err="1"/>
              <a:t>tidak</a:t>
            </a:r>
            <a:r>
              <a:rPr sz="2400" dirty="0"/>
              <a:t> </a:t>
            </a:r>
            <a:r>
              <a:rPr sz="2400" dirty="0" err="1"/>
              <a:t>tercampur</a:t>
            </a:r>
            <a:r>
              <a:rPr sz="2400" dirty="0"/>
              <a:t> </a:t>
            </a:r>
            <a:r>
              <a:rPr sz="2400" dirty="0" err="1"/>
              <a:t>riwayat</a:t>
            </a:r>
            <a:r>
              <a:rPr sz="2400" dirty="0"/>
              <a:t> </a:t>
            </a:r>
            <a:r>
              <a:rPr sz="2400" dirty="0" err="1"/>
              <a:t>palsu</a:t>
            </a:r>
            <a:r>
              <a:rPr sz="2400" dirty="0"/>
              <a:t>.</a:t>
            </a:r>
            <a:endParaRPr lang="en-US" sz="2400" dirty="0"/>
          </a:p>
          <a:p>
            <a:pPr>
              <a:defRPr sz="2000">
                <a:solidFill>
                  <a:srgbClr val="282828"/>
                </a:solidFill>
              </a:defRPr>
            </a:pPr>
            <a:endParaRPr lang="en-US" sz="2400" dirty="0"/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n-US" sz="2400" dirty="0" err="1"/>
              <a:t>Pengertian</a:t>
            </a:r>
            <a:r>
              <a:rPr lang="en-US" sz="2400" dirty="0"/>
              <a:t> </a:t>
            </a:r>
            <a:r>
              <a:rPr lang="en-US" sz="2400" dirty="0" err="1"/>
              <a:t>Hadits</a:t>
            </a:r>
            <a:r>
              <a:rPr lang="en-US" sz="2400" dirty="0"/>
              <a:t> 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n-US" sz="2400" dirty="0" err="1"/>
              <a:t>Etimologis</a:t>
            </a:r>
            <a:r>
              <a:rPr lang="en-US" sz="2400" dirty="0"/>
              <a:t>: </a:t>
            </a:r>
            <a:r>
              <a:rPr lang="en-US" sz="2400" dirty="0" err="1"/>
              <a:t>Hadits</a:t>
            </a:r>
            <a:r>
              <a:rPr lang="en-US" sz="2400" dirty="0"/>
              <a:t> </a:t>
            </a:r>
            <a:r>
              <a:rPr lang="en-US" sz="2400" dirty="0" err="1"/>
              <a:t>berarti</a:t>
            </a:r>
            <a:r>
              <a:rPr lang="en-US" sz="2400" dirty="0"/>
              <a:t> </a:t>
            </a:r>
            <a:r>
              <a:rPr lang="en-US" sz="2400" dirty="0" err="1"/>
              <a:t>ucapan</a:t>
            </a:r>
            <a:r>
              <a:rPr lang="en-US" sz="2400" dirty="0"/>
              <a:t>, </a:t>
            </a:r>
            <a:r>
              <a:rPr lang="en-US" sz="2400" dirty="0" err="1"/>
              <a:t>berita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cerita</a:t>
            </a:r>
            <a:r>
              <a:rPr lang="en-US" sz="2400" dirty="0"/>
              <a:t> </a:t>
            </a:r>
            <a:r>
              <a:rPr lang="en-US" sz="2400" dirty="0" err="1"/>
              <a:t>baru</a:t>
            </a:r>
            <a:r>
              <a:rPr lang="en-US" sz="2400" dirty="0"/>
              <a:t>.</a:t>
            </a:r>
            <a:br>
              <a:rPr lang="en-US" sz="2400" dirty="0"/>
            </a:br>
            <a:r>
              <a:rPr lang="en-US" sz="2400" dirty="0" err="1"/>
              <a:t>Terminologis</a:t>
            </a:r>
            <a:r>
              <a:rPr lang="en-US" sz="2400" dirty="0"/>
              <a:t>: </a:t>
            </a:r>
            <a:r>
              <a:rPr lang="en-US" sz="2400" dirty="0" err="1"/>
              <a:t>Segala</a:t>
            </a:r>
            <a:r>
              <a:rPr lang="en-US" sz="2400" dirty="0"/>
              <a:t> </a:t>
            </a:r>
            <a:r>
              <a:rPr lang="en-US" sz="2400" dirty="0" err="1"/>
              <a:t>sesuatu</a:t>
            </a:r>
            <a:r>
              <a:rPr lang="en-US" sz="2400" dirty="0"/>
              <a:t> yang </a:t>
            </a:r>
            <a:r>
              <a:rPr lang="en-US" sz="2400" dirty="0" err="1"/>
              <a:t>disandarkan</a:t>
            </a:r>
            <a:r>
              <a:rPr lang="en-US" sz="2400" dirty="0"/>
              <a:t> </a:t>
            </a:r>
            <a:r>
              <a:rPr lang="en-US" sz="2400" dirty="0" err="1"/>
              <a:t>kepada</a:t>
            </a:r>
            <a:r>
              <a:rPr lang="en-US" sz="2400" dirty="0"/>
              <a:t> 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lang="en-US" sz="2400" dirty="0"/>
              <a:t>Nabi Muhammad </a:t>
            </a:r>
            <a:r>
              <a:rPr lang="ar-AE" sz="2400" dirty="0"/>
              <a:t>ﷺ 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ucapan</a:t>
            </a:r>
            <a:r>
              <a:rPr lang="en-US" sz="2400" dirty="0"/>
              <a:t>, </a:t>
            </a:r>
            <a:r>
              <a:rPr lang="en-US" sz="2400" dirty="0" err="1"/>
              <a:t>perbuatan</a:t>
            </a:r>
            <a:r>
              <a:rPr lang="en-US" sz="2400" dirty="0"/>
              <a:t>, </a:t>
            </a:r>
            <a:r>
              <a:rPr lang="en-US" sz="2400" dirty="0" err="1"/>
              <a:t>persetujuan</a:t>
            </a:r>
            <a:r>
              <a:rPr lang="en-US" sz="2400" dirty="0"/>
              <a:t>,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sifat</a:t>
            </a:r>
            <a:r>
              <a:rPr lang="en-US" sz="2400" dirty="0"/>
              <a:t>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1" y="180638"/>
            <a:ext cx="8229600" cy="429409"/>
          </a:xfrm>
          <a:solidFill>
            <a:schemeClr val="accent6"/>
          </a:solidFill>
        </p:spPr>
        <p:txBody>
          <a:bodyPr>
            <a:noAutofit/>
          </a:bodyPr>
          <a:lstStyle/>
          <a:p>
            <a:pPr>
              <a:defRPr sz="3600" b="1">
                <a:solidFill>
                  <a:srgbClr val="193451"/>
                </a:solidFill>
              </a:defRPr>
            </a:pPr>
            <a:r>
              <a:rPr lang="en-US" sz="2800" dirty="0" err="1"/>
              <a:t>Bedah</a:t>
            </a:r>
            <a:r>
              <a:rPr lang="en-US" sz="2800" dirty="0"/>
              <a:t> </a:t>
            </a:r>
            <a:r>
              <a:rPr lang="en-US" sz="2800" dirty="0" err="1"/>
              <a:t>Pengertian</a:t>
            </a:r>
            <a:r>
              <a:rPr lang="en-US" sz="2800" dirty="0"/>
              <a:t> </a:t>
            </a:r>
            <a:r>
              <a:rPr lang="en-US" sz="2800" dirty="0" err="1"/>
              <a:t>Hadits</a:t>
            </a:r>
            <a:r>
              <a:rPr lang="en-US" sz="2800" dirty="0"/>
              <a:t>:</a:t>
            </a:r>
            <a:endParaRPr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560292" y="610047"/>
            <a:ext cx="8243049" cy="58477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dirty="0"/>
          </a:p>
          <a:p>
            <a:pPr fontAlgn="base"/>
            <a:r>
              <a:rPr lang="en-US" sz="1600" dirty="0"/>
              <a:t>Para ulama </a:t>
            </a:r>
            <a:r>
              <a:rPr lang="en-US" sz="1600" dirty="0" err="1"/>
              <a:t>Hadits</a:t>
            </a:r>
            <a:r>
              <a:rPr lang="en-US" sz="1600" dirty="0"/>
              <a:t> (</a:t>
            </a:r>
            <a:r>
              <a:rPr lang="en-US" sz="1600" dirty="0" err="1"/>
              <a:t>muhadditsin</a:t>
            </a:r>
            <a:r>
              <a:rPr lang="en-US" sz="1600" dirty="0"/>
              <a:t>) </a:t>
            </a:r>
            <a:r>
              <a:rPr lang="en-US" sz="1600" dirty="0" err="1"/>
              <a:t>mendefinisikan</a:t>
            </a:r>
            <a:r>
              <a:rPr lang="en-US" sz="1600" dirty="0"/>
              <a:t> </a:t>
            </a:r>
            <a:r>
              <a:rPr lang="en-US" sz="1600" dirty="0" err="1"/>
              <a:t>Hadits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: “</a:t>
            </a:r>
            <a:r>
              <a:rPr lang="en-US" sz="1600" dirty="0" err="1"/>
              <a:t>Segala</a:t>
            </a:r>
            <a:r>
              <a:rPr lang="en-US" sz="1600" dirty="0"/>
              <a:t> </a:t>
            </a:r>
            <a:r>
              <a:rPr lang="en-US" sz="1600" dirty="0" err="1"/>
              <a:t>sesuatu</a:t>
            </a:r>
            <a:r>
              <a:rPr lang="en-US" sz="1600" dirty="0"/>
              <a:t> yang </a:t>
            </a:r>
            <a:r>
              <a:rPr lang="en-US" sz="1600" dirty="0" err="1"/>
              <a:t>disandarkan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b="1" dirty="0"/>
              <a:t>Nabi Muhammad SAW</a:t>
            </a:r>
            <a:r>
              <a:rPr lang="en-US" sz="1600" dirty="0"/>
              <a:t>, </a:t>
            </a:r>
            <a:r>
              <a:rPr lang="en-US" sz="1600" dirty="0" err="1"/>
              <a:t>baik</a:t>
            </a:r>
            <a:r>
              <a:rPr lang="en-US" sz="1600" dirty="0"/>
              <a:t> </a:t>
            </a:r>
            <a:r>
              <a:rPr lang="en-US" sz="1600" dirty="0" err="1"/>
              <a:t>berupa</a:t>
            </a:r>
            <a:r>
              <a:rPr lang="en-US" sz="1600" dirty="0"/>
              <a:t> </a:t>
            </a:r>
            <a:r>
              <a:rPr lang="en-US" sz="1600" b="1" i="1" dirty="0" err="1"/>
              <a:t>perkataan</a:t>
            </a:r>
            <a:r>
              <a:rPr lang="en-US" sz="1600" b="1" i="1" dirty="0"/>
              <a:t> (</a:t>
            </a:r>
            <a:r>
              <a:rPr lang="en-US" sz="1600" b="1" i="1" dirty="0" err="1"/>
              <a:t>qaul</a:t>
            </a:r>
            <a:r>
              <a:rPr lang="en-US" sz="1600" b="1" i="1" dirty="0"/>
              <a:t>)</a:t>
            </a:r>
            <a:r>
              <a:rPr lang="en-US" sz="1600" dirty="0"/>
              <a:t>, </a:t>
            </a:r>
            <a:r>
              <a:rPr lang="en-US" sz="1600" dirty="0" err="1"/>
              <a:t>perbuatan</a:t>
            </a:r>
            <a:r>
              <a:rPr lang="en-US" sz="1600" dirty="0"/>
              <a:t> (</a:t>
            </a:r>
            <a:r>
              <a:rPr lang="en-US" sz="1600" dirty="0" err="1"/>
              <a:t>fi’l</a:t>
            </a:r>
            <a:r>
              <a:rPr lang="en-US" sz="1600" dirty="0"/>
              <a:t>), </a:t>
            </a:r>
            <a:r>
              <a:rPr lang="en-US" sz="1600" dirty="0" err="1"/>
              <a:t>ketetapan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persetujuan</a:t>
            </a:r>
            <a:r>
              <a:rPr lang="en-US" sz="1600" dirty="0"/>
              <a:t> (</a:t>
            </a:r>
            <a:r>
              <a:rPr lang="en-US" sz="1600" dirty="0" err="1"/>
              <a:t>taqrir</a:t>
            </a:r>
            <a:r>
              <a:rPr lang="en-US" sz="1600" dirty="0"/>
              <a:t>), </a:t>
            </a:r>
            <a:r>
              <a:rPr lang="en-US" sz="1600" dirty="0" err="1"/>
              <a:t>maupun</a:t>
            </a:r>
            <a:r>
              <a:rPr lang="en-US" sz="1600" dirty="0"/>
              <a:t> </a:t>
            </a:r>
            <a:r>
              <a:rPr lang="en-US" sz="1600" dirty="0" err="1"/>
              <a:t>sifat</a:t>
            </a:r>
            <a:r>
              <a:rPr lang="en-US" sz="1600" dirty="0"/>
              <a:t> </a:t>
            </a:r>
            <a:r>
              <a:rPr lang="en-US" sz="1600" dirty="0" err="1"/>
              <a:t>fisik</a:t>
            </a:r>
            <a:r>
              <a:rPr lang="en-US" sz="1600" dirty="0"/>
              <a:t> (</a:t>
            </a:r>
            <a:r>
              <a:rPr lang="en-US" sz="1600" dirty="0" err="1"/>
              <a:t>khalqiyyah</a:t>
            </a:r>
            <a:r>
              <a:rPr lang="en-US" sz="1600" dirty="0"/>
              <a:t>) dan </a:t>
            </a:r>
            <a:r>
              <a:rPr lang="en-US" sz="1600" dirty="0" err="1"/>
              <a:t>sifat</a:t>
            </a:r>
            <a:r>
              <a:rPr lang="en-US" sz="1600" dirty="0"/>
              <a:t> moral (</a:t>
            </a:r>
            <a:r>
              <a:rPr lang="en-US" sz="1600" dirty="0" err="1"/>
              <a:t>khuluqiyyah</a:t>
            </a:r>
            <a:r>
              <a:rPr lang="en-US" sz="1600" dirty="0"/>
              <a:t>).”</a:t>
            </a:r>
          </a:p>
          <a:p>
            <a:pPr fontAlgn="base"/>
            <a:r>
              <a:rPr lang="en-US" sz="1600" b="1" dirty="0" err="1"/>
              <a:t>Perkataan</a:t>
            </a:r>
            <a:r>
              <a:rPr lang="en-US" sz="1600" b="1" dirty="0"/>
              <a:t> (</a:t>
            </a:r>
            <a:r>
              <a:rPr lang="en-US" sz="1600" b="1" dirty="0" err="1"/>
              <a:t>Qaul</a:t>
            </a:r>
            <a:r>
              <a:rPr lang="en-US" sz="1600" b="1" dirty="0"/>
              <a:t>):</a:t>
            </a:r>
            <a:r>
              <a:rPr lang="en-US" sz="1600" dirty="0"/>
              <a:t> 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merujuk</a:t>
            </a:r>
            <a:r>
              <a:rPr lang="en-US" sz="1600" dirty="0"/>
              <a:t> pada </a:t>
            </a:r>
            <a:r>
              <a:rPr lang="en-US" sz="1600" dirty="0" err="1"/>
              <a:t>semua</a:t>
            </a:r>
            <a:r>
              <a:rPr lang="en-US" sz="1600" dirty="0"/>
              <a:t> </a:t>
            </a:r>
            <a:r>
              <a:rPr lang="en-US" sz="1600" dirty="0" err="1"/>
              <a:t>sabda</a:t>
            </a:r>
            <a:r>
              <a:rPr lang="en-US" sz="1600" dirty="0"/>
              <a:t>/</a:t>
            </a:r>
            <a:r>
              <a:rPr lang="en-US" sz="1600" dirty="0" err="1"/>
              <a:t>ucapan</a:t>
            </a:r>
            <a:r>
              <a:rPr lang="en-US" sz="1600" dirty="0"/>
              <a:t> yang </a:t>
            </a:r>
            <a:r>
              <a:rPr lang="en-US" sz="1600" dirty="0" err="1"/>
              <a:t>keluar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lisan</a:t>
            </a:r>
            <a:r>
              <a:rPr lang="en-US" sz="1600" dirty="0"/>
              <a:t> Nabi </a:t>
            </a:r>
            <a:r>
              <a:rPr lang="en-US" sz="1600" dirty="0" err="1"/>
              <a:t>Contohnya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sabda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 yang </a:t>
            </a:r>
            <a:r>
              <a:rPr lang="en-US" sz="1600" dirty="0" err="1"/>
              <a:t>sangat</a:t>
            </a:r>
            <a:r>
              <a:rPr lang="en-US" sz="1600" dirty="0"/>
              <a:t> </a:t>
            </a:r>
            <a:r>
              <a:rPr lang="en-US" sz="1600" dirty="0" err="1"/>
              <a:t>terkenal</a:t>
            </a:r>
            <a:r>
              <a:rPr lang="en-US" sz="1600" dirty="0"/>
              <a:t>, </a:t>
            </a:r>
            <a:r>
              <a:rPr lang="en-US" sz="1600" i="1" dirty="0"/>
              <a:t>“</a:t>
            </a:r>
            <a:r>
              <a:rPr lang="en-US" sz="1600" i="1" dirty="0" err="1"/>
              <a:t>Innamal</a:t>
            </a:r>
            <a:r>
              <a:rPr lang="en-US" sz="1600" i="1" dirty="0"/>
              <a:t> </a:t>
            </a:r>
            <a:r>
              <a:rPr lang="en-US" sz="1600" i="1" dirty="0" err="1"/>
              <a:t>a’maalu</a:t>
            </a:r>
            <a:r>
              <a:rPr lang="en-US" sz="1600" i="1" dirty="0"/>
              <a:t> </a:t>
            </a:r>
            <a:r>
              <a:rPr lang="en-US" sz="1600" i="1" dirty="0" err="1"/>
              <a:t>binniyyaat</a:t>
            </a:r>
            <a:r>
              <a:rPr lang="en-US" sz="1600" i="1" dirty="0"/>
              <a:t>”</a:t>
            </a:r>
            <a:r>
              <a:rPr lang="en-US" sz="1600" dirty="0"/>
              <a:t> (</a:t>
            </a:r>
            <a:r>
              <a:rPr lang="en-US" sz="1600" dirty="0" err="1"/>
              <a:t>Sesungguhnya</a:t>
            </a:r>
            <a:r>
              <a:rPr lang="en-US" sz="1600" dirty="0"/>
              <a:t> </a:t>
            </a:r>
            <a:r>
              <a:rPr lang="en-US" sz="1600" dirty="0" err="1"/>
              <a:t>setiap</a:t>
            </a:r>
            <a:r>
              <a:rPr lang="en-US" sz="1600" dirty="0"/>
              <a:t> </a:t>
            </a:r>
            <a:r>
              <a:rPr lang="en-US" sz="1600" dirty="0" err="1"/>
              <a:t>amalan</a:t>
            </a:r>
            <a:r>
              <a:rPr lang="en-US" sz="1600" dirty="0"/>
              <a:t> </a:t>
            </a:r>
            <a:r>
              <a:rPr lang="en-US" sz="1600" dirty="0" err="1"/>
              <a:t>tergantung</a:t>
            </a:r>
            <a:r>
              <a:rPr lang="en-US" sz="1600" dirty="0"/>
              <a:t> pada </a:t>
            </a:r>
            <a:r>
              <a:rPr lang="en-US" sz="1600" dirty="0" err="1"/>
              <a:t>niatnya</a:t>
            </a:r>
            <a:r>
              <a:rPr lang="en-US" sz="1600" dirty="0"/>
              <a:t>). </a:t>
            </a:r>
            <a:r>
              <a:rPr lang="en-US" sz="1600" dirty="0" err="1"/>
              <a:t>Sabda-sabda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seringkali</a:t>
            </a:r>
            <a:r>
              <a:rPr lang="en-US" sz="1600" dirty="0"/>
              <a:t> </a:t>
            </a:r>
            <a:r>
              <a:rPr lang="en-US" sz="1600" dirty="0" err="1"/>
              <a:t>berisi</a:t>
            </a:r>
            <a:r>
              <a:rPr lang="en-US" sz="1600" dirty="0"/>
              <a:t> </a:t>
            </a:r>
            <a:r>
              <a:rPr lang="en-US" sz="1600" dirty="0" err="1"/>
              <a:t>ajaran</a:t>
            </a:r>
            <a:r>
              <a:rPr lang="en-US" sz="1600" dirty="0"/>
              <a:t> </a:t>
            </a:r>
            <a:r>
              <a:rPr lang="en-US" sz="1600" dirty="0" err="1"/>
              <a:t>aqidah</a:t>
            </a:r>
            <a:r>
              <a:rPr lang="en-US" sz="1600" dirty="0"/>
              <a:t>, </a:t>
            </a:r>
            <a:r>
              <a:rPr lang="en-US" sz="1600" dirty="0" err="1"/>
              <a:t>hukum</a:t>
            </a:r>
            <a:r>
              <a:rPr lang="en-US" sz="1600" dirty="0"/>
              <a:t>, </a:t>
            </a:r>
            <a:r>
              <a:rPr lang="en-US" sz="1600" dirty="0" err="1"/>
              <a:t>akhlak</a:t>
            </a:r>
            <a:r>
              <a:rPr lang="en-US" sz="1600" dirty="0"/>
              <a:t>, dan </a:t>
            </a:r>
            <a:r>
              <a:rPr lang="en-US" sz="1600" dirty="0" err="1"/>
              <a:t>petunjuk</a:t>
            </a:r>
            <a:r>
              <a:rPr lang="en-US" sz="1600" dirty="0"/>
              <a:t> </a:t>
            </a:r>
            <a:r>
              <a:rPr lang="en-US" sz="1600" dirty="0" err="1"/>
              <a:t>kehidupan</a:t>
            </a:r>
            <a:r>
              <a:rPr lang="en-US" sz="1600" dirty="0"/>
              <a:t> </a:t>
            </a:r>
            <a:r>
              <a:rPr lang="en-US" sz="1600" dirty="0" err="1"/>
              <a:t>lainnya</a:t>
            </a:r>
            <a:r>
              <a:rPr lang="en-US" sz="1600" dirty="0"/>
              <a:t>.</a:t>
            </a:r>
          </a:p>
          <a:p>
            <a:pPr fontAlgn="base"/>
            <a:r>
              <a:rPr lang="en-US" sz="1600" b="1" dirty="0" err="1"/>
              <a:t>Perbuatan</a:t>
            </a:r>
            <a:r>
              <a:rPr lang="en-US" sz="1600" b="1" dirty="0"/>
              <a:t> (</a:t>
            </a:r>
            <a:r>
              <a:rPr lang="en-US" sz="1600" b="1" dirty="0" err="1"/>
              <a:t>Fi’l</a:t>
            </a:r>
            <a:r>
              <a:rPr lang="en-US" sz="1600" b="1" dirty="0"/>
              <a:t>):</a:t>
            </a:r>
            <a:r>
              <a:rPr lang="en-US" sz="1600" dirty="0"/>
              <a:t> 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mencakup</a:t>
            </a:r>
            <a:r>
              <a:rPr lang="en-US" sz="1600" dirty="0"/>
              <a:t> </a:t>
            </a:r>
            <a:r>
              <a:rPr lang="en-US" sz="1600" dirty="0" err="1"/>
              <a:t>semua</a:t>
            </a:r>
            <a:r>
              <a:rPr lang="en-US" sz="1600" dirty="0"/>
              <a:t> </a:t>
            </a:r>
            <a:r>
              <a:rPr lang="en-US" sz="1600" dirty="0" err="1"/>
              <a:t>tindakan</a:t>
            </a:r>
            <a:r>
              <a:rPr lang="en-US" sz="1600" dirty="0"/>
              <a:t>, </a:t>
            </a:r>
            <a:r>
              <a:rPr lang="en-US" sz="1600" dirty="0" err="1"/>
              <a:t>perilaku</a:t>
            </a:r>
            <a:r>
              <a:rPr lang="en-US" sz="1600" dirty="0"/>
              <a:t>, dan </a:t>
            </a:r>
            <a:r>
              <a:rPr lang="en-US" sz="1600" dirty="0" err="1"/>
              <a:t>aktivitas</a:t>
            </a:r>
            <a:r>
              <a:rPr lang="en-US" sz="1600" dirty="0"/>
              <a:t> yang </a:t>
            </a:r>
            <a:r>
              <a:rPr lang="en-US" sz="1600" dirty="0" err="1"/>
              <a:t>dilakukan</a:t>
            </a:r>
            <a:r>
              <a:rPr lang="en-US" sz="1600" dirty="0"/>
              <a:t>  Nabi. Para </a:t>
            </a:r>
            <a:r>
              <a:rPr lang="en-US" sz="1600" dirty="0" err="1"/>
              <a:t>sahabat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seksama</a:t>
            </a:r>
            <a:r>
              <a:rPr lang="en-US" sz="1600" dirty="0"/>
              <a:t> </a:t>
            </a:r>
            <a:r>
              <a:rPr lang="en-US" sz="1600" dirty="0" err="1"/>
              <a:t>mengamati</a:t>
            </a:r>
            <a:r>
              <a:rPr lang="en-US" sz="1600" dirty="0"/>
              <a:t>/</a:t>
            </a:r>
            <a:r>
              <a:rPr lang="en-US" sz="1600" dirty="0" err="1"/>
              <a:t>meriwayatkan</a:t>
            </a:r>
            <a:r>
              <a:rPr lang="en-US" sz="1600" dirty="0"/>
              <a:t> </a:t>
            </a:r>
            <a:r>
              <a:rPr lang="en-US" sz="1600" dirty="0" err="1"/>
              <a:t>bagaimana</a:t>
            </a:r>
            <a:r>
              <a:rPr lang="en-US" sz="1600" dirty="0"/>
              <a:t> Nabi </a:t>
            </a:r>
            <a:r>
              <a:rPr lang="en-US" sz="1600" dirty="0" err="1"/>
              <a:t>shalat</a:t>
            </a:r>
            <a:r>
              <a:rPr lang="en-US" sz="1600" dirty="0"/>
              <a:t>, </a:t>
            </a:r>
            <a:r>
              <a:rPr lang="en-US" sz="1600" dirty="0" err="1"/>
              <a:t>berpuasa</a:t>
            </a:r>
            <a:r>
              <a:rPr lang="en-US" sz="1600" dirty="0"/>
              <a:t>, </a:t>
            </a:r>
            <a:r>
              <a:rPr lang="en-US" sz="1600" dirty="0" err="1"/>
              <a:t>berhaji</a:t>
            </a:r>
            <a:r>
              <a:rPr lang="en-US" sz="1600" dirty="0"/>
              <a:t>, </a:t>
            </a:r>
            <a:r>
              <a:rPr lang="en-US" sz="1600" dirty="0" err="1"/>
              <a:t>berinteraksi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/>
              <a:t>keluarga</a:t>
            </a:r>
            <a:r>
              <a:rPr lang="en-US" sz="1600" dirty="0"/>
              <a:t>, </a:t>
            </a:r>
            <a:r>
              <a:rPr lang="en-US" sz="1600" dirty="0" err="1"/>
              <a:t>memimpin</a:t>
            </a:r>
            <a:r>
              <a:rPr lang="en-US" sz="1600" dirty="0"/>
              <a:t> negara, dan </a:t>
            </a:r>
            <a:r>
              <a:rPr lang="en-US" sz="1600" dirty="0" err="1"/>
              <a:t>berperang</a:t>
            </a:r>
            <a:r>
              <a:rPr lang="en-US" sz="1600" dirty="0"/>
              <a:t>. Cara Nabi </a:t>
            </a:r>
            <a:r>
              <a:rPr lang="en-US" sz="1600" dirty="0" err="1"/>
              <a:t>melaksanakan</a:t>
            </a:r>
            <a:r>
              <a:rPr lang="en-US" sz="1600" dirty="0"/>
              <a:t> </a:t>
            </a:r>
            <a:r>
              <a:rPr lang="en-US" sz="1600" dirty="0" err="1"/>
              <a:t>shalat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contoh</a:t>
            </a:r>
            <a:r>
              <a:rPr lang="en-US" sz="1600" dirty="0"/>
              <a:t> paling </a:t>
            </a:r>
            <a:r>
              <a:rPr lang="en-US" sz="1600" dirty="0" err="1"/>
              <a:t>konkret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hadits</a:t>
            </a:r>
            <a:r>
              <a:rPr lang="en-US" sz="1600" dirty="0"/>
              <a:t> </a:t>
            </a:r>
            <a:r>
              <a:rPr lang="en-US" sz="1600" i="1" dirty="0" err="1"/>
              <a:t>fi’liyyah</a:t>
            </a:r>
            <a:r>
              <a:rPr lang="en-US" sz="1600" dirty="0"/>
              <a:t>.</a:t>
            </a:r>
          </a:p>
          <a:p>
            <a:pPr fontAlgn="base"/>
            <a:r>
              <a:rPr lang="en-US" sz="1600" b="1" dirty="0" err="1"/>
              <a:t>Ketetapan</a:t>
            </a:r>
            <a:r>
              <a:rPr lang="en-US" sz="1600" b="1" dirty="0"/>
              <a:t> (</a:t>
            </a:r>
            <a:r>
              <a:rPr lang="en-US" sz="1600" b="1" dirty="0" err="1"/>
              <a:t>Taqrir</a:t>
            </a:r>
            <a:r>
              <a:rPr lang="en-US" sz="1600" b="1" dirty="0"/>
              <a:t>):</a:t>
            </a:r>
            <a:r>
              <a:rPr lang="en-US" sz="1600" dirty="0"/>
              <a:t> 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persetujuan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diamnya</a:t>
            </a:r>
            <a:r>
              <a:rPr lang="en-US" sz="1600" dirty="0"/>
              <a:t> Nabi SAW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perkataan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perbuatan</a:t>
            </a:r>
            <a:r>
              <a:rPr lang="en-US" sz="1600" dirty="0"/>
              <a:t> yang </a:t>
            </a:r>
            <a:r>
              <a:rPr lang="en-US" sz="1600" dirty="0" err="1"/>
              <a:t>dilakukan</a:t>
            </a:r>
            <a:r>
              <a:rPr lang="en-US" sz="1600" dirty="0"/>
              <a:t> oleh para </a:t>
            </a:r>
            <a:r>
              <a:rPr lang="en-US" sz="1600" dirty="0" err="1"/>
              <a:t>sahabat</a:t>
            </a:r>
            <a:r>
              <a:rPr lang="en-US" sz="1600" dirty="0"/>
              <a:t> di </a:t>
            </a:r>
            <a:r>
              <a:rPr lang="en-US" sz="1600" dirty="0" err="1"/>
              <a:t>hadapannya</a:t>
            </a:r>
            <a:r>
              <a:rPr lang="en-US" sz="1600" dirty="0"/>
              <a:t> </a:t>
            </a:r>
            <a:r>
              <a:rPr lang="en-US" sz="1600" dirty="0" err="1"/>
              <a:t>atau</a:t>
            </a:r>
            <a:r>
              <a:rPr lang="en-US" sz="1600" dirty="0"/>
              <a:t> </a:t>
            </a:r>
            <a:r>
              <a:rPr lang="en-US" sz="1600" dirty="0" err="1"/>
              <a:t>sepengetahuannya</a:t>
            </a:r>
            <a:r>
              <a:rPr lang="en-US" sz="1600" dirty="0"/>
              <a:t>, dan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menyanggahnya</a:t>
            </a:r>
            <a:r>
              <a:rPr lang="en-US" sz="1600" dirty="0"/>
              <a:t>. </a:t>
            </a:r>
            <a:r>
              <a:rPr lang="en-US" sz="1600" dirty="0" err="1"/>
              <a:t>Diamnya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mengindikasikan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perbuatan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/>
              <a:t> </a:t>
            </a:r>
            <a:r>
              <a:rPr lang="en-US" sz="1600" dirty="0" err="1"/>
              <a:t>dibolehkan</a:t>
            </a:r>
            <a:r>
              <a:rPr lang="en-US" sz="1600" dirty="0"/>
              <a:t>. </a:t>
            </a:r>
            <a:r>
              <a:rPr lang="en-US" sz="1600" dirty="0" err="1"/>
              <a:t>Contohnya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ketika</a:t>
            </a:r>
            <a:r>
              <a:rPr lang="en-US" sz="1600" dirty="0"/>
              <a:t> </a:t>
            </a:r>
            <a:r>
              <a:rPr lang="en-US" sz="1600" dirty="0" err="1"/>
              <a:t>sahabat</a:t>
            </a:r>
            <a:r>
              <a:rPr lang="en-US" sz="1600" dirty="0"/>
              <a:t> Khalid bin Walid </a:t>
            </a:r>
            <a:r>
              <a:rPr lang="en-US" sz="1600" dirty="0" err="1"/>
              <a:t>memakan</a:t>
            </a:r>
            <a:r>
              <a:rPr lang="en-US" sz="1600" dirty="0"/>
              <a:t> </a:t>
            </a:r>
            <a:r>
              <a:rPr lang="en-US" sz="1600" i="1" dirty="0" err="1"/>
              <a:t>dhab</a:t>
            </a:r>
            <a:r>
              <a:rPr lang="en-US" sz="1600" dirty="0"/>
              <a:t> (</a:t>
            </a:r>
            <a:r>
              <a:rPr lang="en-US" sz="1600" dirty="0" err="1"/>
              <a:t>sejenis</a:t>
            </a:r>
            <a:r>
              <a:rPr lang="en-US" sz="1600" dirty="0"/>
              <a:t> </a:t>
            </a:r>
            <a:r>
              <a:rPr lang="en-US" sz="1600" dirty="0" err="1"/>
              <a:t>biawak</a:t>
            </a:r>
            <a:r>
              <a:rPr lang="en-US" sz="1600" dirty="0"/>
              <a:t> </a:t>
            </a:r>
            <a:r>
              <a:rPr lang="en-US" sz="1600" dirty="0" err="1"/>
              <a:t>padang</a:t>
            </a:r>
            <a:r>
              <a:rPr lang="en-US" sz="1600" dirty="0"/>
              <a:t> </a:t>
            </a:r>
            <a:r>
              <a:rPr lang="en-US" sz="1600" dirty="0" err="1"/>
              <a:t>pasir</a:t>
            </a:r>
            <a:r>
              <a:rPr lang="en-US" sz="1600" dirty="0"/>
              <a:t>) di </a:t>
            </a:r>
            <a:r>
              <a:rPr lang="en-US" sz="1600" dirty="0" err="1"/>
              <a:t>hadapan</a:t>
            </a:r>
            <a:r>
              <a:rPr lang="en-US" sz="1600" dirty="0"/>
              <a:t> Nabi, dan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melarangnya</a:t>
            </a:r>
            <a:r>
              <a:rPr lang="en-US" sz="1600" dirty="0"/>
              <a:t>, yang </a:t>
            </a:r>
            <a:r>
              <a:rPr lang="en-US" sz="1600" dirty="0" err="1"/>
              <a:t>menunjukkan</a:t>
            </a:r>
            <a:r>
              <a:rPr lang="en-US" sz="1600" dirty="0"/>
              <a:t> </a:t>
            </a:r>
            <a:r>
              <a:rPr lang="en-US" sz="1600" dirty="0" err="1"/>
              <a:t>kehalalan</a:t>
            </a:r>
            <a:r>
              <a:rPr lang="en-US" sz="1600" dirty="0"/>
              <a:t> </a:t>
            </a:r>
            <a:r>
              <a:rPr lang="en-US" sz="1600" dirty="0" err="1"/>
              <a:t>memakannya</a:t>
            </a:r>
            <a:r>
              <a:rPr lang="en-US" sz="1600" dirty="0"/>
              <a:t>.</a:t>
            </a:r>
          </a:p>
          <a:p>
            <a:pPr fontAlgn="base"/>
            <a:r>
              <a:rPr lang="en-US" sz="1600" b="1" dirty="0" err="1"/>
              <a:t>Sifat</a:t>
            </a:r>
            <a:r>
              <a:rPr lang="en-US" sz="1600" b="1" dirty="0"/>
              <a:t> </a:t>
            </a:r>
            <a:r>
              <a:rPr lang="en-US" sz="1600" b="1" dirty="0" err="1"/>
              <a:t>Fisik</a:t>
            </a:r>
            <a:r>
              <a:rPr lang="en-US" sz="1600" b="1" dirty="0"/>
              <a:t> (</a:t>
            </a:r>
            <a:r>
              <a:rPr lang="en-US" sz="1600" b="1" dirty="0" err="1"/>
              <a:t>Khalqiyyah</a:t>
            </a:r>
            <a:r>
              <a:rPr lang="en-US" sz="1600" b="1" dirty="0"/>
              <a:t>) dan Moral (</a:t>
            </a:r>
            <a:r>
              <a:rPr lang="en-US" sz="1600" b="1" dirty="0" err="1"/>
              <a:t>Khuluqiyyah</a:t>
            </a:r>
            <a:r>
              <a:rPr lang="en-US" sz="1600" b="1" dirty="0"/>
              <a:t>):</a:t>
            </a:r>
            <a:r>
              <a:rPr lang="en-US" sz="1600" dirty="0"/>
              <a:t> 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adalah</a:t>
            </a:r>
            <a:r>
              <a:rPr lang="en-US" sz="1600" dirty="0"/>
              <a:t> </a:t>
            </a:r>
            <a:r>
              <a:rPr lang="en-US" sz="1600" dirty="0" err="1"/>
              <a:t>deskripsi</a:t>
            </a:r>
            <a:r>
              <a:rPr lang="en-US" sz="1600" dirty="0"/>
              <a:t> </a:t>
            </a:r>
            <a:r>
              <a:rPr lang="en-US" sz="1600" dirty="0" err="1"/>
              <a:t>tentang</a:t>
            </a:r>
            <a:r>
              <a:rPr lang="en-US" sz="1600" dirty="0"/>
              <a:t> </a:t>
            </a:r>
            <a:r>
              <a:rPr lang="en-US" sz="1600" dirty="0" err="1"/>
              <a:t>penampilan</a:t>
            </a:r>
            <a:r>
              <a:rPr lang="en-US" sz="1600" dirty="0"/>
              <a:t> </a:t>
            </a:r>
            <a:r>
              <a:rPr lang="en-US" sz="1600" dirty="0" err="1"/>
              <a:t>fisik</a:t>
            </a:r>
            <a:r>
              <a:rPr lang="en-US" sz="1600" dirty="0"/>
              <a:t> dan </a:t>
            </a:r>
            <a:r>
              <a:rPr lang="en-US" sz="1600" dirty="0" err="1"/>
              <a:t>karakter</a:t>
            </a:r>
            <a:r>
              <a:rPr lang="en-US" sz="1600" dirty="0"/>
              <a:t> moral Nabi SAW. Para </a:t>
            </a:r>
            <a:r>
              <a:rPr lang="en-US" sz="1600" dirty="0" err="1"/>
              <a:t>sahabat</a:t>
            </a:r>
            <a:r>
              <a:rPr lang="en-US" sz="1600" dirty="0"/>
              <a:t> </a:t>
            </a:r>
            <a:r>
              <a:rPr lang="en-US" sz="1600" dirty="0" err="1"/>
              <a:t>meriwayatkan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detail </a:t>
            </a:r>
            <a:r>
              <a:rPr lang="en-US" sz="1600" dirty="0" err="1"/>
              <a:t>tentang</a:t>
            </a:r>
            <a:r>
              <a:rPr lang="en-US" sz="1600" dirty="0"/>
              <a:t> </a:t>
            </a:r>
            <a:r>
              <a:rPr lang="en-US" sz="1600" dirty="0" err="1"/>
              <a:t>perawakan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, </a:t>
            </a:r>
            <a:r>
              <a:rPr lang="en-US" sz="1600" dirty="0" err="1"/>
              <a:t>warna</a:t>
            </a:r>
            <a:r>
              <a:rPr lang="en-US" sz="1600" dirty="0"/>
              <a:t> </a:t>
            </a:r>
            <a:r>
              <a:rPr lang="en-US" sz="1600" dirty="0" err="1"/>
              <a:t>kulit</a:t>
            </a:r>
            <a:r>
              <a:rPr lang="en-US" sz="1600" dirty="0"/>
              <a:t>, </a:t>
            </a:r>
            <a:r>
              <a:rPr lang="en-US" sz="1600" dirty="0" err="1"/>
              <a:t>bentuk</a:t>
            </a:r>
            <a:r>
              <a:rPr lang="en-US" sz="1600" dirty="0"/>
              <a:t> </a:t>
            </a:r>
            <a:r>
              <a:rPr lang="en-US" sz="1600" dirty="0" err="1"/>
              <a:t>wajah</a:t>
            </a:r>
            <a:r>
              <a:rPr lang="en-US" sz="1600" dirty="0"/>
              <a:t>, </a:t>
            </a:r>
            <a:r>
              <a:rPr lang="en-US" sz="1600" dirty="0" err="1"/>
              <a:t>hingga</a:t>
            </a:r>
            <a:r>
              <a:rPr lang="en-US" sz="1600" dirty="0"/>
              <a:t> </a:t>
            </a:r>
            <a:r>
              <a:rPr lang="en-US" sz="1600" dirty="0" err="1"/>
              <a:t>sifat-sifat</a:t>
            </a:r>
            <a:r>
              <a:rPr lang="en-US" sz="1600" dirty="0"/>
              <a:t> </a:t>
            </a:r>
            <a:r>
              <a:rPr lang="en-US" sz="1600" dirty="0" err="1"/>
              <a:t>mulia</a:t>
            </a:r>
            <a:r>
              <a:rPr lang="en-US" sz="1600" dirty="0"/>
              <a:t> Nabi </a:t>
            </a:r>
            <a:r>
              <a:rPr lang="en-US" sz="1600" dirty="0" err="1"/>
              <a:t>seperti</a:t>
            </a:r>
            <a:r>
              <a:rPr lang="en-US" sz="1600" dirty="0"/>
              <a:t> </a:t>
            </a:r>
            <a:r>
              <a:rPr lang="en-US" sz="1600" dirty="0" err="1"/>
              <a:t>kejujuran</a:t>
            </a:r>
            <a:r>
              <a:rPr lang="en-US" sz="1600" dirty="0"/>
              <a:t> (</a:t>
            </a:r>
            <a:r>
              <a:rPr lang="en-US" sz="1600" dirty="0" err="1"/>
              <a:t>amanah</a:t>
            </a:r>
            <a:r>
              <a:rPr lang="en-US" sz="1600" dirty="0"/>
              <a:t>), </a:t>
            </a:r>
            <a:r>
              <a:rPr lang="en-US" sz="1600" dirty="0" err="1"/>
              <a:t>kecerdasan</a:t>
            </a:r>
            <a:r>
              <a:rPr lang="en-US" sz="1600" dirty="0"/>
              <a:t> (</a:t>
            </a:r>
            <a:r>
              <a:rPr lang="en-US" sz="1600" dirty="0" err="1"/>
              <a:t>fathanah</a:t>
            </a:r>
            <a:r>
              <a:rPr lang="en-US" sz="1600" dirty="0"/>
              <a:t>), dan </a:t>
            </a:r>
            <a:r>
              <a:rPr lang="en-US" sz="1600" dirty="0" err="1"/>
              <a:t>cara</a:t>
            </a:r>
            <a:r>
              <a:rPr lang="en-US" sz="1600" dirty="0"/>
              <a:t> </a:t>
            </a:r>
            <a:r>
              <a:rPr lang="en-US" sz="1600" dirty="0" err="1"/>
              <a:t>beliau</a:t>
            </a:r>
            <a:r>
              <a:rPr lang="en-US" sz="1600" dirty="0"/>
              <a:t> </a:t>
            </a:r>
            <a:r>
              <a:rPr lang="en-US" sz="1600" dirty="0" err="1"/>
              <a:t>berkomunikasi</a:t>
            </a:r>
            <a:r>
              <a:rPr lang="en-US" sz="1600" dirty="0"/>
              <a:t> (</a:t>
            </a:r>
            <a:r>
              <a:rPr lang="en-US" sz="1600" dirty="0" err="1"/>
              <a:t>tabligh</a:t>
            </a:r>
            <a:r>
              <a:rPr lang="en-US" sz="1600" dirty="0"/>
              <a:t>). Kumpulan </a:t>
            </a:r>
            <a:r>
              <a:rPr lang="en-US" sz="1600" dirty="0" err="1"/>
              <a:t>riwayat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dikenal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 </a:t>
            </a:r>
            <a:r>
              <a:rPr lang="en-US" sz="1600" i="1" dirty="0" err="1"/>
              <a:t>Asy-Syama’il</a:t>
            </a:r>
            <a:r>
              <a:rPr lang="en-US" sz="1600" i="1" dirty="0"/>
              <a:t> al-</a:t>
            </a:r>
            <a:r>
              <a:rPr lang="en-US" sz="1600" i="1" dirty="0" err="1"/>
              <a:t>Muhammadiyyah</a:t>
            </a:r>
            <a:r>
              <a:rPr lang="en-US" sz="1600" dirty="0"/>
              <a:t>.</a:t>
            </a:r>
          </a:p>
          <a:p>
            <a:pPr>
              <a:defRPr sz="2000">
                <a:solidFill>
                  <a:srgbClr val="282828"/>
                </a:solidFill>
              </a:defRPr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317903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8781"/>
            <a:ext cx="2572871" cy="737465"/>
          </a:xfrm>
        </p:spPr>
        <p:txBody>
          <a:bodyPr>
            <a:noAutofit/>
          </a:bodyPr>
          <a:lstStyle/>
          <a:p>
            <a:pPr>
              <a:defRPr sz="3600" b="1">
                <a:solidFill>
                  <a:srgbClr val="193451"/>
                </a:solidFill>
              </a:defRPr>
            </a:pPr>
            <a:r>
              <a:rPr sz="2800" dirty="0" err="1"/>
              <a:t>Posisi</a:t>
            </a:r>
            <a:r>
              <a:rPr sz="2800" dirty="0"/>
              <a:t> </a:t>
            </a:r>
            <a:r>
              <a:rPr sz="2800" dirty="0" err="1"/>
              <a:t>Hadits</a:t>
            </a:r>
            <a:r>
              <a:rPr sz="2800" dirty="0"/>
              <a:t> </a:t>
            </a:r>
            <a:br>
              <a:rPr lang="en-US" sz="2800" dirty="0"/>
            </a:br>
            <a:r>
              <a:rPr sz="2800" dirty="0" err="1"/>
              <a:t>dalam</a:t>
            </a:r>
            <a:r>
              <a:rPr sz="2800" dirty="0"/>
              <a:t> Islam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052482" y="397295"/>
            <a:ext cx="5634318" cy="1600438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endParaRPr dirty="0"/>
          </a:p>
          <a:p>
            <a:pPr algn="ctr">
              <a:defRPr sz="2000">
                <a:solidFill>
                  <a:srgbClr val="282828"/>
                </a:solidFill>
              </a:defRPr>
            </a:pPr>
            <a:r>
              <a:rPr dirty="0"/>
              <a:t>-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hukum</a:t>
            </a:r>
            <a:r>
              <a:rPr dirty="0"/>
              <a:t> </a:t>
            </a:r>
            <a:r>
              <a:rPr dirty="0" err="1"/>
              <a:t>kedua</a:t>
            </a:r>
            <a:r>
              <a:rPr dirty="0"/>
              <a:t> </a:t>
            </a:r>
            <a:r>
              <a:rPr dirty="0" err="1"/>
              <a:t>setelah</a:t>
            </a:r>
            <a:r>
              <a:rPr dirty="0"/>
              <a:t> Al-Qur’an.</a:t>
            </a:r>
            <a:br>
              <a:rPr dirty="0"/>
            </a:br>
            <a:r>
              <a:rPr dirty="0"/>
              <a:t>- </a:t>
            </a:r>
            <a:r>
              <a:rPr dirty="0" err="1"/>
              <a:t>Penjelas</a:t>
            </a:r>
            <a:r>
              <a:rPr dirty="0"/>
              <a:t> </a:t>
            </a:r>
            <a:r>
              <a:rPr dirty="0" err="1"/>
              <a:t>terhadap</a:t>
            </a:r>
            <a:r>
              <a:rPr dirty="0"/>
              <a:t> </a:t>
            </a:r>
            <a:r>
              <a:rPr dirty="0" err="1"/>
              <a:t>ayat</a:t>
            </a:r>
            <a:r>
              <a:rPr dirty="0"/>
              <a:t> Al-Qur’an.</a:t>
            </a:r>
            <a:br>
              <a:rPr dirty="0"/>
            </a:br>
            <a:r>
              <a:rPr dirty="0"/>
              <a:t>- </a:t>
            </a:r>
            <a:r>
              <a:rPr dirty="0" err="1"/>
              <a:t>Pembentuk</a:t>
            </a:r>
            <a:r>
              <a:rPr dirty="0"/>
              <a:t> </a:t>
            </a:r>
            <a:r>
              <a:rPr dirty="0" err="1"/>
              <a:t>hukum</a:t>
            </a:r>
            <a:r>
              <a:rPr dirty="0"/>
              <a:t> </a:t>
            </a:r>
            <a:r>
              <a:rPr dirty="0" err="1"/>
              <a:t>baru</a:t>
            </a:r>
            <a:r>
              <a:rPr dirty="0"/>
              <a:t>.</a:t>
            </a:r>
            <a:br>
              <a:rPr dirty="0"/>
            </a:br>
            <a:r>
              <a:rPr dirty="0" err="1"/>
              <a:t>Contoh</a:t>
            </a:r>
            <a:r>
              <a:rPr dirty="0"/>
              <a:t>: Tata </a:t>
            </a:r>
            <a:r>
              <a:rPr dirty="0" err="1"/>
              <a:t>cara</a:t>
            </a:r>
            <a:r>
              <a:rPr dirty="0"/>
              <a:t> </a:t>
            </a:r>
            <a:r>
              <a:rPr dirty="0" err="1"/>
              <a:t>shalat</a:t>
            </a:r>
            <a:r>
              <a:rPr dirty="0"/>
              <a:t> </a:t>
            </a:r>
            <a:r>
              <a:rPr dirty="0" err="1"/>
              <a:t>dijelaskan</a:t>
            </a:r>
            <a:r>
              <a:rPr dirty="0"/>
              <a:t> oleh </a:t>
            </a:r>
            <a:r>
              <a:rPr dirty="0" err="1"/>
              <a:t>hadits</a:t>
            </a:r>
            <a:r>
              <a:rPr dirty="0"/>
              <a:t>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390582-73DE-41DA-AF51-9DA8A3384F31}"/>
              </a:ext>
            </a:extLst>
          </p:cNvPr>
          <p:cNvSpPr txBox="1"/>
          <p:nvPr/>
        </p:nvSpPr>
        <p:spPr>
          <a:xfrm>
            <a:off x="685800" y="2096345"/>
            <a:ext cx="800100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b="1" dirty="0" err="1"/>
              <a:t>Fungsi</a:t>
            </a:r>
            <a:r>
              <a:rPr lang="en-US" b="1" dirty="0"/>
              <a:t> </a:t>
            </a:r>
            <a:r>
              <a:rPr lang="en-US" b="1" dirty="0" err="1"/>
              <a:t>Hadits</a:t>
            </a:r>
            <a:r>
              <a:rPr lang="en-US" b="1" dirty="0"/>
              <a:t> </a:t>
            </a:r>
            <a:r>
              <a:rPr lang="en-US" b="1" dirty="0" err="1"/>
              <a:t>Terhadap</a:t>
            </a:r>
            <a:r>
              <a:rPr lang="en-US" b="1" dirty="0"/>
              <a:t> Al-Qur’an</a:t>
            </a:r>
            <a:endParaRPr lang="en-US" dirty="0"/>
          </a:p>
          <a:p>
            <a:pPr fontAlgn="base"/>
            <a:endParaRPr lang="en-US" dirty="0"/>
          </a:p>
          <a:p>
            <a:pPr fontAlgn="base"/>
            <a:r>
              <a:rPr lang="en-US" dirty="0" err="1"/>
              <a:t>Kedudukan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</a:t>
            </a:r>
            <a:r>
              <a:rPr lang="en-US" dirty="0" err="1"/>
              <a:t>setelah</a:t>
            </a:r>
            <a:r>
              <a:rPr lang="en-US" dirty="0"/>
              <a:t> Al-Qur’an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ditawar</a:t>
            </a:r>
            <a:r>
              <a:rPr lang="en-US" dirty="0"/>
              <a:t>. </a:t>
            </a:r>
            <a:r>
              <a:rPr lang="en-US" dirty="0" err="1"/>
              <a:t>Fungsinya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pelengkap</a:t>
            </a:r>
            <a:r>
              <a:rPr lang="en-US" dirty="0"/>
              <a:t>, </a:t>
            </a:r>
            <a:r>
              <a:rPr lang="en-US" dirty="0" err="1"/>
              <a:t>tetapi</a:t>
            </a:r>
            <a:r>
              <a:rPr lang="en-US" dirty="0"/>
              <a:t> juga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penjelas</a:t>
            </a:r>
            <a:r>
              <a:rPr lang="en-US" dirty="0"/>
              <a:t> dan </a:t>
            </a:r>
            <a:r>
              <a:rPr lang="en-US" dirty="0" err="1"/>
              <a:t>penegas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terpisahkan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Kitabullah</a:t>
            </a:r>
            <a:r>
              <a:rPr lang="en-US" dirty="0"/>
              <a:t>. 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Para ulama </a:t>
            </a:r>
            <a:r>
              <a:rPr lang="en-US" dirty="0" err="1"/>
              <a:t>merumuskan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Al-Qur’an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kategori</a:t>
            </a:r>
            <a:r>
              <a:rPr lang="en-US" dirty="0"/>
              <a:t> </a:t>
            </a:r>
            <a:r>
              <a:rPr lang="en-US" dirty="0" err="1"/>
              <a:t>utama</a:t>
            </a:r>
            <a:r>
              <a:rPr lang="en-US" dirty="0"/>
              <a:t>:</a:t>
            </a:r>
          </a:p>
          <a:p>
            <a:pPr fontAlgn="base"/>
            <a:r>
              <a:rPr lang="en-US" b="1" dirty="0">
                <a:hlinkClick r:id="rId2"/>
              </a:rPr>
              <a:t>Bayan At-</a:t>
            </a:r>
            <a:r>
              <a:rPr lang="en-US" b="1" dirty="0" err="1">
                <a:hlinkClick r:id="rId2"/>
              </a:rPr>
              <a:t>Taqrir</a:t>
            </a:r>
            <a:r>
              <a:rPr lang="en-US" b="1" dirty="0"/>
              <a:t> (</a:t>
            </a:r>
            <a:r>
              <a:rPr lang="en-US" b="1" dirty="0" err="1"/>
              <a:t>Memperkuat</a:t>
            </a:r>
            <a:r>
              <a:rPr lang="en-US" b="1" dirty="0"/>
              <a:t> dan </a:t>
            </a:r>
            <a:r>
              <a:rPr lang="en-US" b="1" dirty="0" err="1"/>
              <a:t>Menegaskan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berperan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memperkuat</a:t>
            </a:r>
            <a:r>
              <a:rPr lang="en-US" dirty="0"/>
              <a:t> dan </a:t>
            </a:r>
            <a:r>
              <a:rPr lang="en-US" dirty="0" err="1"/>
              <a:t>menegaskan</a:t>
            </a:r>
            <a:r>
              <a:rPr lang="en-US" dirty="0"/>
              <a:t> </a:t>
            </a:r>
            <a:r>
              <a:rPr lang="en-US" dirty="0" err="1"/>
              <a:t>kembali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ajaran</a:t>
            </a:r>
            <a:r>
              <a:rPr lang="en-US" dirty="0"/>
              <a:t> 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Al-Qur’an. </a:t>
            </a:r>
            <a:r>
              <a:rPr lang="en-US" dirty="0" err="1"/>
              <a:t>Misalnya</a:t>
            </a:r>
            <a:r>
              <a:rPr lang="en-US" dirty="0"/>
              <a:t>, Al-Qur’an </a:t>
            </a:r>
            <a:r>
              <a:rPr lang="en-US" dirty="0" err="1"/>
              <a:t>memerintahkan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berpuasa</a:t>
            </a:r>
            <a:r>
              <a:rPr lang="en-US" dirty="0"/>
              <a:t> di </a:t>
            </a:r>
            <a:r>
              <a:rPr lang="en-US" dirty="0" err="1"/>
              <a:t>bulan</a:t>
            </a:r>
            <a:r>
              <a:rPr lang="en-US" dirty="0"/>
              <a:t> Ramadhan (QS. Al-Baqarah: 183).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diperkuat</a:t>
            </a:r>
            <a:r>
              <a:rPr lang="en-US" dirty="0"/>
              <a:t> oleh </a:t>
            </a:r>
            <a:r>
              <a:rPr lang="en-US" dirty="0" err="1"/>
              <a:t>sabda</a:t>
            </a:r>
            <a:r>
              <a:rPr lang="en-US" dirty="0"/>
              <a:t> Nabi SAW, </a:t>
            </a:r>
            <a:r>
              <a:rPr lang="en-US" i="1" dirty="0"/>
              <a:t>“Islam </a:t>
            </a:r>
            <a:r>
              <a:rPr lang="en-US" i="1" dirty="0" err="1"/>
              <a:t>dibangun</a:t>
            </a:r>
            <a:r>
              <a:rPr lang="en-US" i="1" dirty="0"/>
              <a:t> di </a:t>
            </a:r>
            <a:r>
              <a:rPr lang="en-US" i="1" dirty="0" err="1"/>
              <a:t>atas</a:t>
            </a:r>
            <a:r>
              <a:rPr lang="en-US" i="1" dirty="0"/>
              <a:t> lima </a:t>
            </a:r>
            <a:r>
              <a:rPr lang="en-US" i="1" dirty="0" err="1"/>
              <a:t>pilar</a:t>
            </a:r>
            <a:r>
              <a:rPr lang="en-US" i="1" dirty="0"/>
              <a:t>…”</a:t>
            </a:r>
            <a:r>
              <a:rPr lang="en-US" dirty="0"/>
              <a:t>, di mana salah </a:t>
            </a:r>
            <a:r>
              <a:rPr lang="en-US" dirty="0" err="1"/>
              <a:t>satunya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puasa</a:t>
            </a:r>
            <a:r>
              <a:rPr lang="en-US" dirty="0"/>
              <a:t> Ramadhan. Di </a:t>
            </a:r>
            <a:r>
              <a:rPr lang="en-US" dirty="0" err="1"/>
              <a:t>sini</a:t>
            </a:r>
            <a:r>
              <a:rPr lang="en-US" dirty="0"/>
              <a:t>,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penegas</a:t>
            </a:r>
            <a:r>
              <a:rPr lang="en-US" dirty="0"/>
              <a:t>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menambah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mengurangi</a:t>
            </a:r>
            <a:r>
              <a:rPr lang="en-US" dirty="0"/>
              <a:t> </a:t>
            </a:r>
            <a:r>
              <a:rPr lang="en-US" dirty="0" err="1"/>
              <a:t>substansi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yang </a:t>
            </a:r>
            <a:r>
              <a:rPr lang="en-US" dirty="0" err="1"/>
              <a:t>ada</a:t>
            </a:r>
            <a:r>
              <a:rPr lang="en-US" dirty="0"/>
              <a:t> di Al-Qur’an.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7D190033-44F1-4DC7-AAE6-126CC8352E92}"/>
              </a:ext>
            </a:extLst>
          </p:cNvPr>
          <p:cNvSpPr/>
          <p:nvPr/>
        </p:nvSpPr>
        <p:spPr>
          <a:xfrm>
            <a:off x="2859741" y="871455"/>
            <a:ext cx="582706" cy="607023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4412" y="116541"/>
            <a:ext cx="797410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fontAlgn="base"/>
            <a:r>
              <a:rPr lang="en-US" b="1" dirty="0">
                <a:hlinkClick r:id="rId2"/>
              </a:rPr>
              <a:t>Bayan At-Tafsir</a:t>
            </a:r>
            <a:r>
              <a:rPr lang="en-US" b="1" dirty="0"/>
              <a:t> (</a:t>
            </a:r>
            <a:r>
              <a:rPr lang="en-US" b="1" dirty="0" err="1"/>
              <a:t>Menjelaskan</a:t>
            </a:r>
            <a:r>
              <a:rPr lang="en-US" b="1" dirty="0"/>
              <a:t> dan </a:t>
            </a:r>
            <a:r>
              <a:rPr lang="en-US" b="1" dirty="0" err="1"/>
              <a:t>Merinci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yang paling vital. Banyak </a:t>
            </a:r>
            <a:r>
              <a:rPr lang="en-US" dirty="0" err="1"/>
              <a:t>sekali</a:t>
            </a:r>
            <a:r>
              <a:rPr lang="en-US" dirty="0"/>
              <a:t> </a:t>
            </a:r>
            <a:r>
              <a:rPr lang="en-US" dirty="0" err="1"/>
              <a:t>ayat-ayat</a:t>
            </a:r>
            <a:r>
              <a:rPr lang="en-US" dirty="0"/>
              <a:t> Al-Qur’an yang </a:t>
            </a:r>
            <a:r>
              <a:rPr lang="en-US" dirty="0" err="1"/>
              <a:t>bersifat</a:t>
            </a:r>
            <a:r>
              <a:rPr lang="en-US" dirty="0"/>
              <a:t> global (</a:t>
            </a:r>
            <a:r>
              <a:rPr lang="en-US" i="1" dirty="0" err="1"/>
              <a:t>mujmal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(</a:t>
            </a:r>
            <a:r>
              <a:rPr lang="en-US" i="1" dirty="0"/>
              <a:t>‘am</a:t>
            </a:r>
            <a:r>
              <a:rPr lang="en-US" dirty="0"/>
              <a:t>), yang </a:t>
            </a:r>
            <a:r>
              <a:rPr lang="en-US" dirty="0" err="1"/>
              <a:t>memerlukan</a:t>
            </a:r>
            <a:r>
              <a:rPr lang="en-US" dirty="0"/>
              <a:t> </a:t>
            </a:r>
            <a:r>
              <a:rPr lang="en-US" dirty="0" err="1"/>
              <a:t>perincian</a:t>
            </a:r>
            <a:r>
              <a:rPr lang="en-US" dirty="0"/>
              <a:t> dan </a:t>
            </a:r>
            <a:r>
              <a:rPr lang="en-US" dirty="0" err="1"/>
              <a:t>penjelasan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lanjut</a:t>
            </a:r>
            <a:r>
              <a:rPr lang="en-US" dirty="0"/>
              <a:t>. </a:t>
            </a:r>
            <a:r>
              <a:rPr lang="en-US" dirty="0" err="1"/>
              <a:t>Tanpa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, </a:t>
            </a:r>
            <a:r>
              <a:rPr lang="en-US" dirty="0" err="1"/>
              <a:t>umat</a:t>
            </a:r>
            <a:r>
              <a:rPr lang="en-US" dirty="0"/>
              <a:t> Islam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kesulitan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mempraktikkan</a:t>
            </a:r>
            <a:r>
              <a:rPr lang="en-US" dirty="0"/>
              <a:t> </a:t>
            </a:r>
            <a:r>
              <a:rPr lang="en-US" dirty="0" err="1"/>
              <a:t>ajaran-ajaran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.</a:t>
            </a:r>
          </a:p>
          <a:p>
            <a:pPr lvl="1" fontAlgn="base"/>
            <a:r>
              <a:rPr lang="en-US" b="1" dirty="0" err="1"/>
              <a:t>Merinci</a:t>
            </a:r>
            <a:r>
              <a:rPr lang="en-US" b="1" dirty="0"/>
              <a:t> yang Global (</a:t>
            </a:r>
            <a:r>
              <a:rPr lang="en-US" b="1" dirty="0" err="1"/>
              <a:t>Tafsil</a:t>
            </a:r>
            <a:r>
              <a:rPr lang="en-US" b="1" dirty="0"/>
              <a:t> al-</a:t>
            </a:r>
            <a:r>
              <a:rPr lang="en-US" b="1" dirty="0" err="1"/>
              <a:t>Mujmal</a:t>
            </a:r>
            <a:r>
              <a:rPr lang="en-US" b="1" dirty="0"/>
              <a:t>):</a:t>
            </a:r>
            <a:r>
              <a:rPr lang="en-US" dirty="0"/>
              <a:t> Al-Qur’an </a:t>
            </a:r>
            <a:r>
              <a:rPr lang="en-US" dirty="0" err="1"/>
              <a:t>memerintahkan</a:t>
            </a:r>
            <a:r>
              <a:rPr lang="en-US" dirty="0"/>
              <a:t>, </a:t>
            </a:r>
            <a:r>
              <a:rPr lang="en-US" i="1" dirty="0"/>
              <a:t>“</a:t>
            </a:r>
            <a:r>
              <a:rPr lang="en-US" i="1" dirty="0" err="1"/>
              <a:t>Dirikanlah</a:t>
            </a:r>
            <a:r>
              <a:rPr lang="en-US" i="1" dirty="0"/>
              <a:t> </a:t>
            </a:r>
            <a:r>
              <a:rPr lang="en-US" i="1" dirty="0" err="1"/>
              <a:t>shalat</a:t>
            </a:r>
            <a:r>
              <a:rPr lang="en-US" i="1" dirty="0"/>
              <a:t> dan </a:t>
            </a:r>
            <a:r>
              <a:rPr lang="en-US" i="1" dirty="0" err="1"/>
              <a:t>tunaikanlah</a:t>
            </a:r>
            <a:r>
              <a:rPr lang="en-US" i="1" dirty="0"/>
              <a:t> zakat”</a:t>
            </a:r>
            <a:r>
              <a:rPr lang="en-US" dirty="0"/>
              <a:t> (QS. Al-Baqarah: 43). Ayat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bersifat</a:t>
            </a:r>
            <a:r>
              <a:rPr lang="en-US" dirty="0"/>
              <a:t> global.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mendirikan</a:t>
            </a:r>
            <a:r>
              <a:rPr lang="en-US" dirty="0"/>
              <a:t> </a:t>
            </a:r>
            <a:r>
              <a:rPr lang="en-US" dirty="0" err="1"/>
              <a:t>shalat</a:t>
            </a:r>
            <a:r>
              <a:rPr lang="en-US" dirty="0"/>
              <a:t>? </a:t>
            </a:r>
            <a:r>
              <a:rPr lang="en-US" dirty="0" err="1"/>
              <a:t>Berapa</a:t>
            </a:r>
            <a:r>
              <a:rPr lang="en-US" dirty="0"/>
              <a:t> </a:t>
            </a:r>
            <a:r>
              <a:rPr lang="en-US" dirty="0" err="1"/>
              <a:t>rakaat</a:t>
            </a:r>
            <a:r>
              <a:rPr lang="en-US" dirty="0"/>
              <a:t>? </a:t>
            </a:r>
            <a:r>
              <a:rPr lang="en-US" dirty="0" err="1"/>
              <a:t>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</a:t>
            </a:r>
            <a:r>
              <a:rPr lang="en-US" dirty="0" err="1"/>
              <a:t>bacaannya</a:t>
            </a:r>
            <a:r>
              <a:rPr lang="en-US" dirty="0"/>
              <a:t>? Kapan </a:t>
            </a:r>
            <a:r>
              <a:rPr lang="en-US" dirty="0" err="1"/>
              <a:t>waktunya</a:t>
            </a:r>
            <a:r>
              <a:rPr lang="en-US" dirty="0"/>
              <a:t>?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rincian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dijelaskan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praktik</a:t>
            </a:r>
            <a:r>
              <a:rPr lang="en-US" dirty="0"/>
              <a:t> oleh Nabi Muhammad SAW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hadits-haditsnya</a:t>
            </a:r>
            <a:r>
              <a:rPr lang="en-US" dirty="0"/>
              <a:t>. </a:t>
            </a:r>
            <a:r>
              <a:rPr lang="en-US" dirty="0" err="1"/>
              <a:t>Beliau</a:t>
            </a:r>
            <a:r>
              <a:rPr lang="en-US" dirty="0"/>
              <a:t> </a:t>
            </a:r>
            <a:r>
              <a:rPr lang="en-US" dirty="0" err="1"/>
              <a:t>bersabda</a:t>
            </a:r>
            <a:r>
              <a:rPr lang="en-US" dirty="0"/>
              <a:t>, </a:t>
            </a:r>
            <a:r>
              <a:rPr lang="en-US" i="1" dirty="0"/>
              <a:t>“</a:t>
            </a:r>
            <a:r>
              <a:rPr lang="en-US" i="1" dirty="0" err="1"/>
              <a:t>Shalatlah</a:t>
            </a:r>
            <a:r>
              <a:rPr lang="en-US" i="1" dirty="0"/>
              <a:t> kalian </a:t>
            </a:r>
            <a:r>
              <a:rPr lang="en-US" i="1" dirty="0" err="1"/>
              <a:t>sebagaimana</a:t>
            </a:r>
            <a:r>
              <a:rPr lang="en-US" i="1" dirty="0"/>
              <a:t> kalian </a:t>
            </a:r>
            <a:r>
              <a:rPr lang="en-US" i="1" dirty="0" err="1"/>
              <a:t>melihat</a:t>
            </a:r>
            <a:r>
              <a:rPr lang="en-US" i="1" dirty="0"/>
              <a:t> </a:t>
            </a:r>
            <a:r>
              <a:rPr lang="en-US" i="1" dirty="0" err="1"/>
              <a:t>aku</a:t>
            </a:r>
            <a:r>
              <a:rPr lang="en-US" i="1" dirty="0"/>
              <a:t> </a:t>
            </a:r>
            <a:r>
              <a:rPr lang="en-US" i="1" dirty="0" err="1"/>
              <a:t>shalat</a:t>
            </a:r>
            <a:r>
              <a:rPr lang="en-US" i="1" dirty="0"/>
              <a:t>.”</a:t>
            </a:r>
            <a:endParaRPr lang="en-US" dirty="0"/>
          </a:p>
          <a:p>
            <a:pPr lvl="1" fontAlgn="base"/>
            <a:r>
              <a:rPr lang="en-US" b="1" dirty="0" err="1"/>
              <a:t>Membatasi</a:t>
            </a:r>
            <a:r>
              <a:rPr lang="en-US" b="1" dirty="0"/>
              <a:t> yang </a:t>
            </a:r>
            <a:r>
              <a:rPr lang="en-US" b="1" dirty="0" err="1"/>
              <a:t>Mutlak</a:t>
            </a:r>
            <a:r>
              <a:rPr lang="en-US" b="1" dirty="0"/>
              <a:t> (</a:t>
            </a:r>
            <a:r>
              <a:rPr lang="en-US" b="1" dirty="0" err="1"/>
              <a:t>Taqyid</a:t>
            </a:r>
            <a:r>
              <a:rPr lang="en-US" b="1" dirty="0"/>
              <a:t> al-</a:t>
            </a:r>
            <a:r>
              <a:rPr lang="en-US" b="1" dirty="0" err="1"/>
              <a:t>Muthlaq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en-US" dirty="0" err="1"/>
              <a:t>Dalam</a:t>
            </a:r>
            <a:r>
              <a:rPr lang="en-US" dirty="0"/>
              <a:t> Al-Qur’an, </a:t>
            </a:r>
            <a:r>
              <a:rPr lang="en-US" dirty="0" err="1"/>
              <a:t>perintah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potong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pencuri</a:t>
            </a:r>
            <a:r>
              <a:rPr lang="en-US" dirty="0"/>
              <a:t> (QS. Al-</a:t>
            </a:r>
            <a:r>
              <a:rPr lang="en-US" dirty="0" err="1"/>
              <a:t>Ma’idah</a:t>
            </a:r>
            <a:r>
              <a:rPr lang="en-US" dirty="0"/>
              <a:t>: 38)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mutlak</a:t>
            </a:r>
            <a:r>
              <a:rPr lang="en-US" dirty="0"/>
              <a:t>.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batasan</a:t>
            </a:r>
            <a:r>
              <a:rPr lang="en-US" dirty="0"/>
              <a:t> (</a:t>
            </a:r>
            <a:r>
              <a:rPr lang="en-US" i="1" dirty="0" err="1"/>
              <a:t>taqyid</a:t>
            </a:r>
            <a:r>
              <a:rPr lang="en-US" dirty="0"/>
              <a:t>),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berlaku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pencurian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seperempat</a:t>
            </a:r>
            <a:r>
              <a:rPr lang="en-US" dirty="0"/>
              <a:t> dinar,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yang </a:t>
            </a:r>
            <a:r>
              <a:rPr lang="en-US" dirty="0" err="1"/>
              <a:t>dipotong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pergelangan</a:t>
            </a:r>
            <a:r>
              <a:rPr lang="en-US" dirty="0"/>
              <a:t> </a:t>
            </a:r>
            <a:r>
              <a:rPr lang="en-US" dirty="0" err="1"/>
              <a:t>tangan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.</a:t>
            </a:r>
          </a:p>
          <a:p>
            <a:pPr lvl="1" fontAlgn="base"/>
            <a:r>
              <a:rPr lang="en-US" b="1" dirty="0" err="1"/>
              <a:t>Mengkhususkan</a:t>
            </a:r>
            <a:r>
              <a:rPr lang="en-US" b="1" dirty="0"/>
              <a:t> yang </a:t>
            </a:r>
            <a:r>
              <a:rPr lang="en-US" b="1" dirty="0" err="1"/>
              <a:t>Umum</a:t>
            </a:r>
            <a:r>
              <a:rPr lang="en-US" b="1" dirty="0"/>
              <a:t> (</a:t>
            </a:r>
            <a:r>
              <a:rPr lang="en-US" b="1" dirty="0" err="1"/>
              <a:t>Takhshish</a:t>
            </a:r>
            <a:r>
              <a:rPr lang="en-US" b="1" dirty="0"/>
              <a:t> al-‘Am):</a:t>
            </a:r>
            <a:r>
              <a:rPr lang="en-US" dirty="0"/>
              <a:t> Ayat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warisan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Surat An-</a:t>
            </a:r>
            <a:r>
              <a:rPr lang="en-US" dirty="0" err="1"/>
              <a:t>Nisaa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anak</a:t>
            </a:r>
            <a:r>
              <a:rPr lang="en-US" dirty="0"/>
              <a:t> </a:t>
            </a:r>
            <a:r>
              <a:rPr lang="en-US" dirty="0" err="1"/>
              <a:t>mewarisi</a:t>
            </a:r>
            <a:r>
              <a:rPr lang="en-US" dirty="0"/>
              <a:t> orang </a:t>
            </a:r>
            <a:r>
              <a:rPr lang="en-US" dirty="0" err="1"/>
              <a:t>tua</a:t>
            </a:r>
            <a:r>
              <a:rPr lang="en-US" dirty="0"/>
              <a:t>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datang</a:t>
            </a:r>
            <a:r>
              <a:rPr lang="en-US" dirty="0"/>
              <a:t>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pengkhususan</a:t>
            </a:r>
            <a:r>
              <a:rPr lang="en-US" dirty="0"/>
              <a:t> (</a:t>
            </a:r>
            <a:r>
              <a:rPr lang="en-US" i="1" dirty="0" err="1"/>
              <a:t>takhshish</a:t>
            </a:r>
            <a:r>
              <a:rPr lang="en-US" dirty="0"/>
              <a:t>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sabda</a:t>
            </a:r>
            <a:r>
              <a:rPr lang="en-US" dirty="0"/>
              <a:t> Nabi, </a:t>
            </a:r>
            <a:r>
              <a:rPr lang="en-US" i="1" dirty="0"/>
              <a:t>“</a:t>
            </a:r>
            <a:r>
              <a:rPr lang="en-US" i="1" dirty="0" err="1"/>
              <a:t>Seorang</a:t>
            </a:r>
            <a:r>
              <a:rPr lang="en-US" i="1" dirty="0"/>
              <a:t> </a:t>
            </a:r>
            <a:r>
              <a:rPr lang="en-US" i="1" dirty="0" err="1"/>
              <a:t>pembunuh</a:t>
            </a:r>
            <a:r>
              <a:rPr lang="en-US" i="1" dirty="0"/>
              <a:t>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mewarisi</a:t>
            </a:r>
            <a:r>
              <a:rPr lang="en-US" i="1" dirty="0"/>
              <a:t> (</a:t>
            </a:r>
            <a:r>
              <a:rPr lang="en-US" i="1" dirty="0" err="1"/>
              <a:t>harta</a:t>
            </a:r>
            <a:r>
              <a:rPr lang="en-US" i="1" dirty="0"/>
              <a:t> orang yang </a:t>
            </a:r>
            <a:r>
              <a:rPr lang="en-US" i="1" dirty="0" err="1"/>
              <a:t>dibunuhnya</a:t>
            </a:r>
            <a:r>
              <a:rPr lang="en-US" i="1" dirty="0"/>
              <a:t>)”</a:t>
            </a:r>
            <a:r>
              <a:rPr lang="en-US" dirty="0"/>
              <a:t> dan </a:t>
            </a:r>
            <a:r>
              <a:rPr lang="en-US" i="1" dirty="0"/>
              <a:t>“Kami para </a:t>
            </a:r>
            <a:r>
              <a:rPr lang="en-US" i="1" dirty="0" err="1"/>
              <a:t>nabi</a:t>
            </a:r>
            <a:r>
              <a:rPr lang="en-US" i="1" dirty="0"/>
              <a:t> </a:t>
            </a:r>
            <a:r>
              <a:rPr lang="en-US" i="1" dirty="0" err="1"/>
              <a:t>tidak</a:t>
            </a:r>
            <a:r>
              <a:rPr lang="en-US" i="1" dirty="0"/>
              <a:t> </a:t>
            </a:r>
            <a:r>
              <a:rPr lang="en-US" i="1" dirty="0" err="1"/>
              <a:t>mewariskan</a:t>
            </a:r>
            <a:r>
              <a:rPr lang="en-US" i="1" dirty="0"/>
              <a:t> (</a:t>
            </a:r>
            <a:r>
              <a:rPr lang="en-US" i="1" dirty="0" err="1"/>
              <a:t>harta</a:t>
            </a:r>
            <a:r>
              <a:rPr lang="en-US" i="1" dirty="0"/>
              <a:t>), </a:t>
            </a:r>
            <a:r>
              <a:rPr lang="en-US" i="1" dirty="0" err="1"/>
              <a:t>apa</a:t>
            </a:r>
            <a:r>
              <a:rPr lang="en-US" i="1" dirty="0"/>
              <a:t> yang kami </a:t>
            </a:r>
            <a:r>
              <a:rPr lang="en-US" i="1" dirty="0" err="1"/>
              <a:t>tinggalkan</a:t>
            </a:r>
            <a:r>
              <a:rPr lang="en-US" i="1" dirty="0"/>
              <a:t> </a:t>
            </a:r>
            <a:r>
              <a:rPr lang="en-US" i="1" dirty="0" err="1"/>
              <a:t>adalah</a:t>
            </a:r>
            <a:r>
              <a:rPr lang="en-US" i="1" dirty="0"/>
              <a:t> </a:t>
            </a:r>
            <a:r>
              <a:rPr lang="en-US" i="1" dirty="0" err="1"/>
              <a:t>sedekah</a:t>
            </a:r>
            <a:r>
              <a:rPr lang="en-US" i="1" dirty="0"/>
              <a:t>.”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41878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84412" y="923364"/>
            <a:ext cx="7772400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 fontAlgn="base"/>
            <a:r>
              <a:rPr lang="en-US" b="1" dirty="0">
                <a:hlinkClick r:id="rId2"/>
              </a:rPr>
              <a:t>Bayan At-</a:t>
            </a:r>
            <a:r>
              <a:rPr lang="en-US" b="1" dirty="0" err="1">
                <a:hlinkClick r:id="rId2"/>
              </a:rPr>
              <a:t>Tasyri</a:t>
            </a:r>
            <a:r>
              <a:rPr lang="en-US" b="1" dirty="0">
                <a:hlinkClick r:id="rId2"/>
              </a:rPr>
              <a:t>’</a:t>
            </a:r>
            <a:r>
              <a:rPr lang="en-US" b="1" dirty="0"/>
              <a:t> (</a:t>
            </a:r>
            <a:r>
              <a:rPr lang="en-US" b="1" dirty="0" err="1"/>
              <a:t>Menetapkan</a:t>
            </a:r>
            <a:r>
              <a:rPr lang="en-US" b="1" dirty="0"/>
              <a:t> </a:t>
            </a:r>
            <a:r>
              <a:rPr lang="en-US" b="1" dirty="0" err="1"/>
              <a:t>Hukum</a:t>
            </a:r>
            <a:r>
              <a:rPr lang="en-US" b="1" dirty="0"/>
              <a:t> </a:t>
            </a:r>
            <a:r>
              <a:rPr lang="en-US" b="1" dirty="0" err="1"/>
              <a:t>Baru</a:t>
            </a:r>
            <a:r>
              <a:rPr lang="en-US" b="1" dirty="0"/>
              <a:t>):</a:t>
            </a:r>
            <a:r>
              <a:rPr lang="en-US" dirty="0"/>
              <a:t> </a:t>
            </a:r>
          </a:p>
          <a:p>
            <a:pPr fontAlgn="base"/>
            <a:endParaRPr lang="en-US" dirty="0"/>
          </a:p>
          <a:p>
            <a:pPr fontAlgn="base"/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,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menetapkan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syariat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disebutkan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eksplisit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Al-Qur’an. </a:t>
            </a:r>
            <a:r>
              <a:rPr lang="en-US" dirty="0" err="1"/>
              <a:t>Namun</a:t>
            </a:r>
            <a:r>
              <a:rPr lang="en-US" dirty="0"/>
              <a:t>, </a:t>
            </a:r>
            <a:r>
              <a:rPr lang="en-US" dirty="0" err="1"/>
              <a:t>penting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dipahami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bukanlah</a:t>
            </a:r>
            <a:r>
              <a:rPr lang="en-US" dirty="0"/>
              <a:t> </a:t>
            </a:r>
            <a:r>
              <a:rPr lang="en-US" dirty="0" err="1"/>
              <a:t>sesuatu</a:t>
            </a:r>
            <a:r>
              <a:rPr lang="en-US" dirty="0"/>
              <a:t> yang </a:t>
            </a:r>
            <a:r>
              <a:rPr lang="en-US" dirty="0" err="1"/>
              <a:t>bertentangan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prinsip-prinsip</a:t>
            </a:r>
            <a:r>
              <a:rPr lang="en-US" dirty="0"/>
              <a:t> Al-Qur’an, </a:t>
            </a:r>
            <a:r>
              <a:rPr lang="en-US" dirty="0" err="1"/>
              <a:t>melainkan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perwujudan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otoritas</a:t>
            </a:r>
            <a:r>
              <a:rPr lang="en-US" dirty="0"/>
              <a:t> yang </a:t>
            </a:r>
            <a:r>
              <a:rPr lang="en-US" dirty="0" err="1"/>
              <a:t>diberikan</a:t>
            </a:r>
            <a:r>
              <a:rPr lang="en-US" dirty="0"/>
              <a:t> Allah </a:t>
            </a:r>
            <a:r>
              <a:rPr lang="en-US" dirty="0" err="1"/>
              <a:t>kepada</a:t>
            </a:r>
            <a:r>
              <a:rPr lang="en-US" dirty="0"/>
              <a:t> Nabi Muhammad SAW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menjelaskan</a:t>
            </a:r>
            <a:r>
              <a:rPr lang="en-US" dirty="0"/>
              <a:t> </a:t>
            </a:r>
            <a:r>
              <a:rPr lang="en-US" dirty="0" err="1"/>
              <a:t>syariat</a:t>
            </a:r>
            <a:r>
              <a:rPr lang="en-US" dirty="0"/>
              <a:t>-Nya. 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Allah SWT </a:t>
            </a:r>
            <a:r>
              <a:rPr lang="en-US" dirty="0" err="1"/>
              <a:t>berfirman</a:t>
            </a:r>
            <a:r>
              <a:rPr lang="en-US" dirty="0"/>
              <a:t>, </a:t>
            </a:r>
            <a:r>
              <a:rPr lang="en-US" i="1" dirty="0"/>
              <a:t>“…</a:t>
            </a:r>
            <a:r>
              <a:rPr lang="en-US" i="1" dirty="0" err="1"/>
              <a:t>Apa</a:t>
            </a:r>
            <a:r>
              <a:rPr lang="en-US" i="1" dirty="0"/>
              <a:t> yang </a:t>
            </a:r>
            <a:r>
              <a:rPr lang="en-US" i="1" dirty="0" err="1"/>
              <a:t>diberikan</a:t>
            </a:r>
            <a:r>
              <a:rPr lang="en-US" i="1" dirty="0"/>
              <a:t> Rasul </a:t>
            </a:r>
            <a:r>
              <a:rPr lang="en-US" i="1" dirty="0" err="1"/>
              <a:t>kepadamu</a:t>
            </a:r>
            <a:r>
              <a:rPr lang="en-US" i="1" dirty="0"/>
              <a:t>, </a:t>
            </a:r>
            <a:r>
              <a:rPr lang="en-US" i="1" dirty="0" err="1"/>
              <a:t>maka</a:t>
            </a:r>
            <a:r>
              <a:rPr lang="en-US" i="1" dirty="0"/>
              <a:t> </a:t>
            </a:r>
            <a:r>
              <a:rPr lang="en-US" i="1" dirty="0" err="1"/>
              <a:t>terimalah</a:t>
            </a:r>
            <a:r>
              <a:rPr lang="en-US" i="1" dirty="0"/>
              <a:t>. Dan </a:t>
            </a:r>
            <a:r>
              <a:rPr lang="en-US" i="1" dirty="0" err="1"/>
              <a:t>apa</a:t>
            </a:r>
            <a:r>
              <a:rPr lang="en-US" i="1" dirty="0"/>
              <a:t> yang </a:t>
            </a:r>
            <a:r>
              <a:rPr lang="en-US" i="1" dirty="0" err="1"/>
              <a:t>dilarangnya</a:t>
            </a:r>
            <a:r>
              <a:rPr lang="en-US" i="1" dirty="0"/>
              <a:t> </a:t>
            </a:r>
            <a:r>
              <a:rPr lang="en-US" i="1" dirty="0" err="1"/>
              <a:t>bagimu</a:t>
            </a:r>
            <a:r>
              <a:rPr lang="en-US" i="1" dirty="0"/>
              <a:t>, </a:t>
            </a:r>
            <a:r>
              <a:rPr lang="en-US" i="1" dirty="0" err="1"/>
              <a:t>maka</a:t>
            </a:r>
            <a:r>
              <a:rPr lang="en-US" i="1" dirty="0"/>
              <a:t> </a:t>
            </a:r>
            <a:r>
              <a:rPr lang="en-US" i="1" dirty="0" err="1"/>
              <a:t>tinggalkanlah</a:t>
            </a:r>
            <a:r>
              <a:rPr lang="en-US" i="1" dirty="0"/>
              <a:t>…”</a:t>
            </a:r>
            <a:r>
              <a:rPr lang="en-US" dirty="0"/>
              <a:t> (QS. Al-</a:t>
            </a:r>
            <a:r>
              <a:rPr lang="en-US" dirty="0" err="1"/>
              <a:t>Hasyr</a:t>
            </a:r>
            <a:r>
              <a:rPr lang="en-US" dirty="0"/>
              <a:t>: 7).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 </a:t>
            </a:r>
            <a:r>
              <a:rPr lang="en-US" i="1" dirty="0"/>
              <a:t>bayan at-</a:t>
            </a:r>
            <a:r>
              <a:rPr lang="en-US" i="1" dirty="0" err="1"/>
              <a:t>tasyri</a:t>
            </a:r>
            <a:r>
              <a:rPr lang="en-US" i="1" dirty="0"/>
              <a:t>’</a:t>
            </a:r>
            <a:r>
              <a:rPr lang="en-US" dirty="0"/>
              <a:t> 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penetapan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haramnya</a:t>
            </a:r>
            <a:r>
              <a:rPr lang="en-US" dirty="0"/>
              <a:t> </a:t>
            </a:r>
            <a:r>
              <a:rPr lang="en-US" dirty="0" err="1"/>
              <a:t>memakai</a:t>
            </a:r>
            <a:r>
              <a:rPr lang="en-US" dirty="0"/>
              <a:t> </a:t>
            </a:r>
            <a:r>
              <a:rPr lang="en-US" dirty="0" err="1"/>
              <a:t>emas</a:t>
            </a:r>
            <a:r>
              <a:rPr lang="en-US" dirty="0"/>
              <a:t> dan sutra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laki-laki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</a:t>
            </a:r>
            <a:r>
              <a:rPr lang="en-US" dirty="0" err="1"/>
              <a:t>rajam</a:t>
            </a:r>
            <a:r>
              <a:rPr lang="en-US" dirty="0"/>
              <a:t> </a:t>
            </a:r>
            <a:r>
              <a:rPr lang="en-US" dirty="0" err="1"/>
              <a:t>bagi</a:t>
            </a:r>
            <a:r>
              <a:rPr lang="en-US" dirty="0"/>
              <a:t> </a:t>
            </a:r>
            <a:r>
              <a:rPr lang="en-US" dirty="0" err="1"/>
              <a:t>pezina</a:t>
            </a:r>
            <a:r>
              <a:rPr lang="en-US" dirty="0"/>
              <a:t> </a:t>
            </a:r>
            <a:r>
              <a:rPr lang="en-US" i="1" dirty="0" err="1"/>
              <a:t>muhshan</a:t>
            </a:r>
            <a:r>
              <a:rPr lang="en-US" dirty="0"/>
              <a:t> (yang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menikah</a:t>
            </a:r>
            <a:r>
              <a:rPr lang="en-US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3003124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12B6A-55F8-4E72-8710-E8858B7DEAAA}"/>
              </a:ext>
            </a:extLst>
          </p:cNvPr>
          <p:cNvSpPr/>
          <p:nvPr/>
        </p:nvSpPr>
        <p:spPr>
          <a:xfrm>
            <a:off x="3200400" y="1756608"/>
            <a:ext cx="5401235" cy="37856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defRPr sz="2000">
                <a:solidFill>
                  <a:srgbClr val="282828"/>
                </a:solidFill>
              </a:defRPr>
            </a:pPr>
            <a:r>
              <a:rPr lang="en-US" sz="2000" dirty="0" err="1"/>
              <a:t>Studi</a:t>
            </a:r>
            <a:r>
              <a:rPr lang="en-US" sz="2000" dirty="0"/>
              <a:t> </a:t>
            </a:r>
            <a:r>
              <a:rPr lang="en-US" sz="2000" dirty="0" err="1"/>
              <a:t>Hadits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</a:t>
            </a:r>
            <a:r>
              <a:rPr lang="en-US" sz="2000" dirty="0" err="1"/>
              <a:t>disiplin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 yang </a:t>
            </a:r>
            <a:r>
              <a:rPr lang="en-US" sz="2000" dirty="0" err="1"/>
              <a:t>sangat</a:t>
            </a:r>
            <a:r>
              <a:rPr lang="en-US" sz="2000" dirty="0"/>
              <a:t> </a:t>
            </a:r>
            <a:r>
              <a:rPr lang="en-US" sz="2000" dirty="0" err="1"/>
              <a:t>luas</a:t>
            </a:r>
            <a:r>
              <a:rPr lang="en-US" sz="2000" dirty="0"/>
              <a:t> dan </a:t>
            </a:r>
            <a:r>
              <a:rPr lang="en-US" sz="2000" dirty="0" err="1"/>
              <a:t>memiliki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cabang</a:t>
            </a:r>
            <a:r>
              <a:rPr lang="en-US" sz="2000" dirty="0"/>
              <a:t>. </a:t>
            </a:r>
            <a:r>
              <a:rPr lang="en-US" sz="2000" dirty="0" err="1"/>
              <a:t>Tujuannya</a:t>
            </a:r>
            <a:r>
              <a:rPr lang="en-US" sz="2000" dirty="0"/>
              <a:t>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memfilter</a:t>
            </a:r>
            <a:r>
              <a:rPr lang="en-US" sz="2000" dirty="0"/>
              <a:t> dan </a:t>
            </a:r>
            <a:r>
              <a:rPr lang="en-US" sz="2000" dirty="0" err="1"/>
              <a:t>memverifikasi</a:t>
            </a:r>
            <a:r>
              <a:rPr lang="en-US" sz="2000" dirty="0"/>
              <a:t> </a:t>
            </a:r>
            <a:r>
              <a:rPr lang="en-US" sz="2000" dirty="0" err="1"/>
              <a:t>riwayat-riwayat</a:t>
            </a:r>
            <a:r>
              <a:rPr lang="en-US" sz="2000" dirty="0"/>
              <a:t> yang </a:t>
            </a:r>
            <a:r>
              <a:rPr lang="en-US" sz="2000" dirty="0" err="1"/>
              <a:t>dinisbahkan</a:t>
            </a:r>
            <a:r>
              <a:rPr lang="en-US" sz="2000" dirty="0"/>
              <a:t> </a:t>
            </a:r>
            <a:r>
              <a:rPr lang="en-US" sz="2000" dirty="0" err="1"/>
              <a:t>kepada</a:t>
            </a:r>
            <a:r>
              <a:rPr lang="en-US" sz="2000" dirty="0"/>
              <a:t> Nabi SAW, </a:t>
            </a:r>
            <a:r>
              <a:rPr lang="en-US" sz="2000" dirty="0" err="1"/>
              <a:t>membedakan</a:t>
            </a:r>
            <a:r>
              <a:rPr lang="en-US" sz="2000" dirty="0"/>
              <a:t> mana yang </a:t>
            </a:r>
            <a:r>
              <a:rPr lang="en-US" sz="2000" dirty="0" err="1"/>
              <a:t>otentik</a:t>
            </a:r>
            <a:r>
              <a:rPr lang="en-US" sz="2000" dirty="0"/>
              <a:t> (</a:t>
            </a:r>
            <a:r>
              <a:rPr lang="en-US" sz="2000" i="1" dirty="0" err="1"/>
              <a:t>maqbul</a:t>
            </a:r>
            <a:r>
              <a:rPr lang="en-US" sz="2000" dirty="0"/>
              <a:t>) dan mana yang </a:t>
            </a:r>
            <a:r>
              <a:rPr lang="en-US" sz="2000" dirty="0" err="1"/>
              <a:t>tertolak</a:t>
            </a:r>
            <a:r>
              <a:rPr lang="en-US" sz="2000" dirty="0"/>
              <a:t> (</a:t>
            </a:r>
            <a:r>
              <a:rPr lang="en-US" sz="2000" i="1" dirty="0" err="1"/>
              <a:t>mardud</a:t>
            </a:r>
            <a:r>
              <a:rPr lang="en-US" sz="2000" dirty="0"/>
              <a:t>),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memahami</a:t>
            </a:r>
            <a:r>
              <a:rPr lang="en-US" sz="2000" dirty="0"/>
              <a:t> </a:t>
            </a:r>
            <a:r>
              <a:rPr lang="en-US" sz="2000" dirty="0" err="1"/>
              <a:t>kandungan</a:t>
            </a:r>
            <a:r>
              <a:rPr lang="en-US" sz="2000" dirty="0"/>
              <a:t> </a:t>
            </a:r>
          </a:p>
          <a:p>
            <a:pPr algn="ctr">
              <a:defRPr sz="2000">
                <a:solidFill>
                  <a:srgbClr val="282828"/>
                </a:solidFill>
              </a:defRPr>
            </a:pPr>
            <a:r>
              <a:rPr lang="en-US" sz="2000" dirty="0" err="1"/>
              <a:t>maknanya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benar</a:t>
            </a:r>
            <a:r>
              <a:rPr lang="en-US" sz="2000" dirty="0"/>
              <a:t>. </a:t>
            </a:r>
          </a:p>
          <a:p>
            <a:pPr algn="ctr">
              <a:defRPr sz="2000">
                <a:solidFill>
                  <a:srgbClr val="282828"/>
                </a:solidFill>
              </a:defRPr>
            </a:pP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garis</a:t>
            </a:r>
            <a:r>
              <a:rPr lang="en-US" sz="2000" dirty="0"/>
              <a:t> </a:t>
            </a:r>
            <a:r>
              <a:rPr lang="en-US" sz="2000" dirty="0" err="1"/>
              <a:t>besar</a:t>
            </a:r>
            <a:r>
              <a:rPr lang="en-US" sz="2000" dirty="0"/>
              <a:t>, </a:t>
            </a:r>
            <a:r>
              <a:rPr lang="en-US" sz="2000" dirty="0" err="1"/>
              <a:t>ruang</a:t>
            </a:r>
            <a:r>
              <a:rPr lang="en-US" sz="2000" dirty="0"/>
              <a:t> </a:t>
            </a:r>
            <a:r>
              <a:rPr lang="en-US" sz="2000" dirty="0" err="1"/>
              <a:t>lingkup</a:t>
            </a:r>
            <a:r>
              <a:rPr lang="en-US" sz="2000" dirty="0"/>
              <a:t> </a:t>
            </a:r>
            <a:r>
              <a:rPr lang="en-US" sz="2000" i="1" dirty="0" err="1"/>
              <a:t>Ulumul</a:t>
            </a:r>
            <a:r>
              <a:rPr lang="en-US" sz="2000" i="1" dirty="0"/>
              <a:t> </a:t>
            </a:r>
            <a:r>
              <a:rPr lang="en-US" sz="2000" i="1" dirty="0" err="1"/>
              <a:t>Hadits</a:t>
            </a:r>
            <a:r>
              <a:rPr lang="en-US" sz="2000" dirty="0"/>
              <a:t> </a:t>
            </a:r>
            <a:r>
              <a:rPr lang="en-US" sz="2000" dirty="0" err="1"/>
              <a:t>dapat</a:t>
            </a:r>
            <a:r>
              <a:rPr lang="en-US" sz="2000" dirty="0"/>
              <a:t> </a:t>
            </a:r>
            <a:r>
              <a:rPr lang="en-US" sz="2000" dirty="0" err="1"/>
              <a:t>dibagi</a:t>
            </a:r>
            <a:r>
              <a:rPr lang="en-US" sz="2000" dirty="0"/>
              <a:t> </a:t>
            </a:r>
            <a:r>
              <a:rPr lang="en-US" sz="2000" dirty="0" err="1"/>
              <a:t>menjadi</a:t>
            </a:r>
            <a:r>
              <a:rPr lang="en-US" sz="2000" dirty="0"/>
              <a:t> </a:t>
            </a:r>
            <a:r>
              <a:rPr lang="en-US" sz="2000" dirty="0" err="1"/>
              <a:t>dua</a:t>
            </a:r>
            <a:r>
              <a:rPr lang="en-US" sz="2000" dirty="0"/>
              <a:t> </a:t>
            </a:r>
            <a:r>
              <a:rPr lang="en-US" sz="2000" dirty="0" err="1"/>
              <a:t>cabang</a:t>
            </a:r>
            <a:r>
              <a:rPr lang="en-US" sz="2000" dirty="0"/>
              <a:t> </a:t>
            </a:r>
            <a:r>
              <a:rPr lang="en-US" sz="2000" dirty="0" err="1"/>
              <a:t>utama</a:t>
            </a:r>
            <a:r>
              <a:rPr lang="en-US" sz="2000" dirty="0"/>
              <a:t>: </a:t>
            </a:r>
          </a:p>
          <a:p>
            <a:pPr algn="ctr">
              <a:defRPr sz="2000">
                <a:solidFill>
                  <a:srgbClr val="282828"/>
                </a:solidFill>
              </a:defRPr>
            </a:pPr>
            <a:r>
              <a:rPr lang="en-US" sz="2000" b="1" dirty="0" err="1">
                <a:hlinkClick r:id="rId2"/>
              </a:rPr>
              <a:t>Ilmu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Hadits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Riwayah</a:t>
            </a:r>
            <a:r>
              <a:rPr lang="en-US" sz="2000" dirty="0"/>
              <a:t> dan </a:t>
            </a:r>
            <a:r>
              <a:rPr lang="en-US" sz="2000" b="1" dirty="0" err="1">
                <a:hlinkClick r:id="rId2"/>
              </a:rPr>
              <a:t>Ilmu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Hadits</a:t>
            </a:r>
            <a:r>
              <a:rPr lang="en-US" sz="2000" b="1" dirty="0">
                <a:hlinkClick r:id="rId2"/>
              </a:rPr>
              <a:t> </a:t>
            </a:r>
            <a:r>
              <a:rPr lang="en-US" sz="2000" b="1" dirty="0" err="1">
                <a:hlinkClick r:id="rId2"/>
              </a:rPr>
              <a:t>Dirayah</a:t>
            </a:r>
            <a:r>
              <a:rPr lang="en-US" sz="2000" dirty="0"/>
              <a:t>.</a:t>
            </a:r>
            <a:r>
              <a:rPr lang="en-US" dirty="0"/>
              <a:t> </a:t>
            </a:r>
          </a:p>
          <a:p>
            <a:pPr algn="ctr">
              <a:defRPr sz="2000">
                <a:solidFill>
                  <a:srgbClr val="282828"/>
                </a:solidFill>
              </a:defRPr>
            </a:pP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E26900-6DC8-4D62-ABD9-28E3F5A673D8}"/>
              </a:ext>
            </a:extLst>
          </p:cNvPr>
          <p:cNvSpPr txBox="1">
            <a:spLocks/>
          </p:cNvSpPr>
          <p:nvPr/>
        </p:nvSpPr>
        <p:spPr>
          <a:xfrm>
            <a:off x="3200400" y="484093"/>
            <a:ext cx="3989294" cy="9143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Ruang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Lingkup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</a:p>
          <a:p>
            <a:pPr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7F6A5FA1-AA93-4375-95A5-9F0A67F9C5D4}"/>
              </a:ext>
            </a:extLst>
          </p:cNvPr>
          <p:cNvSpPr/>
          <p:nvPr/>
        </p:nvSpPr>
        <p:spPr>
          <a:xfrm>
            <a:off x="2429435" y="2941222"/>
            <a:ext cx="699247" cy="708212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4914FE7-6984-4A9A-9F1F-280FA7F817BC}"/>
              </a:ext>
            </a:extLst>
          </p:cNvPr>
          <p:cNvSpPr txBox="1">
            <a:spLocks/>
          </p:cNvSpPr>
          <p:nvPr/>
        </p:nvSpPr>
        <p:spPr>
          <a:xfrm>
            <a:off x="542365" y="2838128"/>
            <a:ext cx="1990165" cy="9143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Pengertian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</a:p>
          <a:p>
            <a:pPr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0666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12B6A-55F8-4E72-8710-E8858B7DEAAA}"/>
              </a:ext>
            </a:extLst>
          </p:cNvPr>
          <p:cNvSpPr/>
          <p:nvPr/>
        </p:nvSpPr>
        <p:spPr>
          <a:xfrm>
            <a:off x="788894" y="2742726"/>
            <a:ext cx="7906871" cy="34163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berfokus</a:t>
            </a:r>
            <a:r>
              <a:rPr lang="en-US" dirty="0"/>
              <a:t> pada proses </a:t>
            </a:r>
            <a:r>
              <a:rPr lang="en-US" dirty="0" err="1"/>
              <a:t>periwayatan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transmisi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. </a:t>
            </a:r>
            <a:r>
              <a:rPr lang="en-US" dirty="0" err="1"/>
              <a:t>Objek</a:t>
            </a:r>
            <a:r>
              <a:rPr lang="en-US" dirty="0"/>
              <a:t> </a:t>
            </a:r>
            <a:r>
              <a:rPr lang="en-US" dirty="0" err="1"/>
              <a:t>kajiannya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disampaikan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generasi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generasi</a:t>
            </a:r>
            <a:r>
              <a:rPr lang="en-US" dirty="0"/>
              <a:t> </a:t>
            </a:r>
            <a:r>
              <a:rPr lang="en-US" dirty="0" err="1"/>
              <a:t>berikutnya</a:t>
            </a:r>
            <a:r>
              <a:rPr lang="en-US" dirty="0"/>
              <a:t>, </a:t>
            </a:r>
            <a:r>
              <a:rPr lang="en-US" dirty="0" err="1"/>
              <a:t>mulai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Nabi Muhammad SAW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sampai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para </a:t>
            </a:r>
            <a:r>
              <a:rPr lang="en-US" dirty="0" err="1"/>
              <a:t>perawi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kitab-kitab </a:t>
            </a:r>
            <a:r>
              <a:rPr lang="en-US" dirty="0" err="1"/>
              <a:t>Hadits</a:t>
            </a:r>
            <a:r>
              <a:rPr lang="en-US" dirty="0"/>
              <a:t>.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mencakup</a:t>
            </a:r>
            <a:r>
              <a:rPr lang="en-US" dirty="0"/>
              <a:t>:</a:t>
            </a:r>
          </a:p>
          <a:p>
            <a:pPr fontAlgn="base"/>
            <a:r>
              <a:rPr lang="en-US" b="1" dirty="0" err="1"/>
              <a:t>Pencatatan</a:t>
            </a:r>
            <a:r>
              <a:rPr lang="en-US" b="1" dirty="0"/>
              <a:t> dan </a:t>
            </a:r>
            <a:r>
              <a:rPr lang="en-US" b="1" dirty="0" err="1"/>
              <a:t>Pengkodifikasian</a:t>
            </a:r>
            <a:r>
              <a:rPr lang="en-US" b="1" dirty="0"/>
              <a:t> </a:t>
            </a:r>
            <a:r>
              <a:rPr lang="en-US" b="1" dirty="0" err="1"/>
              <a:t>Hadits</a:t>
            </a:r>
            <a:r>
              <a:rPr lang="en-US" b="1" dirty="0"/>
              <a:t>:</a:t>
            </a:r>
            <a:r>
              <a:rPr lang="en-US" dirty="0"/>
              <a:t> Sejarah 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dicatat</a:t>
            </a:r>
            <a:r>
              <a:rPr lang="en-US" dirty="0"/>
              <a:t> </a:t>
            </a:r>
            <a:r>
              <a:rPr lang="en-US" dirty="0" err="1"/>
              <a:t>sejak</a:t>
            </a:r>
            <a:r>
              <a:rPr lang="en-US" dirty="0"/>
              <a:t> masa </a:t>
            </a:r>
            <a:r>
              <a:rPr lang="en-US" dirty="0" err="1"/>
              <a:t>sahabat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dibukukan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sistematis</a:t>
            </a:r>
            <a:r>
              <a:rPr lang="en-US" dirty="0"/>
              <a:t> pada </a:t>
            </a:r>
            <a:r>
              <a:rPr lang="en-US" dirty="0" err="1"/>
              <a:t>abad-abad</a:t>
            </a:r>
            <a:r>
              <a:rPr lang="en-US" dirty="0"/>
              <a:t> </a:t>
            </a:r>
            <a:r>
              <a:rPr lang="en-US" dirty="0" err="1"/>
              <a:t>berikutnya</a:t>
            </a:r>
            <a:r>
              <a:rPr lang="en-US" dirty="0"/>
              <a:t>.</a:t>
            </a:r>
          </a:p>
          <a:p>
            <a:pPr fontAlgn="base"/>
            <a:r>
              <a:rPr lang="en-US" b="1" dirty="0" err="1"/>
              <a:t>Metode</a:t>
            </a:r>
            <a:r>
              <a:rPr lang="en-US" b="1" dirty="0"/>
              <a:t> </a:t>
            </a:r>
            <a:r>
              <a:rPr lang="en-US" b="1" dirty="0" err="1"/>
              <a:t>Periwayatan</a:t>
            </a:r>
            <a:r>
              <a:rPr lang="en-US" b="1" dirty="0"/>
              <a:t>:</a:t>
            </a:r>
            <a:r>
              <a:rPr lang="en-US" dirty="0"/>
              <a:t> Cara-</a:t>
            </a:r>
            <a:r>
              <a:rPr lang="en-US" dirty="0" err="1"/>
              <a:t>cara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murid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gurunya</a:t>
            </a:r>
            <a:r>
              <a:rPr lang="en-US" dirty="0"/>
              <a:t>, </a:t>
            </a:r>
            <a:r>
              <a:rPr lang="en-US" dirty="0" err="1"/>
              <a:t>seperti</a:t>
            </a:r>
            <a:r>
              <a:rPr lang="en-US" dirty="0"/>
              <a:t> </a:t>
            </a:r>
            <a:r>
              <a:rPr lang="en-US" i="1" dirty="0" err="1"/>
              <a:t>sama</a:t>
            </a:r>
            <a:r>
              <a:rPr lang="en-US" i="1" dirty="0"/>
              <a:t>’</a:t>
            </a:r>
            <a:r>
              <a:rPr lang="en-US" dirty="0"/>
              <a:t> (</a:t>
            </a:r>
            <a:r>
              <a:rPr lang="en-US" dirty="0" err="1"/>
              <a:t>mendengar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), </a:t>
            </a:r>
            <a:r>
              <a:rPr lang="en-US" i="1" dirty="0" err="1"/>
              <a:t>qira’ah</a:t>
            </a:r>
            <a:r>
              <a:rPr lang="en-US" dirty="0"/>
              <a:t> (</a:t>
            </a:r>
            <a:r>
              <a:rPr lang="en-US" dirty="0" err="1"/>
              <a:t>membacakan</a:t>
            </a:r>
            <a:r>
              <a:rPr lang="en-US" dirty="0"/>
              <a:t> di </a:t>
            </a:r>
            <a:r>
              <a:rPr lang="en-US" dirty="0" err="1"/>
              <a:t>hadapan</a:t>
            </a:r>
            <a:r>
              <a:rPr lang="en-US" dirty="0"/>
              <a:t> guru), </a:t>
            </a:r>
            <a:r>
              <a:rPr lang="en-US" i="1" dirty="0"/>
              <a:t>ijazah</a:t>
            </a:r>
            <a:r>
              <a:rPr lang="en-US" dirty="0"/>
              <a:t> (</a:t>
            </a:r>
            <a:r>
              <a:rPr lang="en-US" dirty="0" err="1"/>
              <a:t>pemberian</a:t>
            </a:r>
            <a:r>
              <a:rPr lang="en-US" dirty="0"/>
              <a:t> </a:t>
            </a:r>
            <a:r>
              <a:rPr lang="en-US" dirty="0" err="1"/>
              <a:t>izin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meriwayatkan</a:t>
            </a:r>
            <a:r>
              <a:rPr lang="en-US" dirty="0"/>
              <a:t>), dan lain-lain.</a:t>
            </a:r>
          </a:p>
          <a:p>
            <a:pPr fontAlgn="base"/>
            <a:r>
              <a:rPr lang="en-US" b="1" dirty="0" err="1"/>
              <a:t>Sifat-sifat</a:t>
            </a:r>
            <a:r>
              <a:rPr lang="en-US" b="1" dirty="0"/>
              <a:t> </a:t>
            </a:r>
            <a:r>
              <a:rPr lang="en-US" b="1" dirty="0" err="1"/>
              <a:t>Perawi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en-US" dirty="0" err="1"/>
              <a:t>Bagaimana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perawi</a:t>
            </a:r>
            <a:r>
              <a:rPr lang="en-US" dirty="0"/>
              <a:t> </a:t>
            </a:r>
            <a:r>
              <a:rPr lang="en-US" dirty="0" err="1"/>
              <a:t>menyampaikan</a:t>
            </a:r>
            <a:r>
              <a:rPr lang="en-US" dirty="0"/>
              <a:t> </a:t>
            </a:r>
            <a:r>
              <a:rPr lang="en-US" dirty="0" err="1"/>
              <a:t>riwayatnya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lafal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persis</a:t>
            </a:r>
            <a:r>
              <a:rPr lang="en-US" dirty="0"/>
              <a:t> (</a:t>
            </a:r>
            <a:r>
              <a:rPr lang="en-US" i="1" dirty="0" err="1"/>
              <a:t>riwayah</a:t>
            </a:r>
            <a:r>
              <a:rPr lang="en-US" i="1" dirty="0"/>
              <a:t> bi al-</a:t>
            </a:r>
            <a:r>
              <a:rPr lang="en-US" i="1" dirty="0" err="1"/>
              <a:t>lafzh</a:t>
            </a:r>
            <a:r>
              <a:rPr lang="en-US" dirty="0"/>
              <a:t>)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makna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redaksi</a:t>
            </a:r>
            <a:r>
              <a:rPr lang="en-US" dirty="0"/>
              <a:t> </a:t>
            </a:r>
            <a:r>
              <a:rPr lang="en-US" dirty="0" err="1"/>
              <a:t>berbeda</a:t>
            </a:r>
            <a:r>
              <a:rPr lang="en-US" dirty="0"/>
              <a:t> (</a:t>
            </a:r>
            <a:r>
              <a:rPr lang="en-US" i="1" dirty="0" err="1"/>
              <a:t>riwayah</a:t>
            </a:r>
            <a:r>
              <a:rPr lang="en-US" i="1" dirty="0"/>
              <a:t> bi al-</a:t>
            </a:r>
            <a:r>
              <a:rPr lang="en-US" i="1" dirty="0" err="1"/>
              <a:t>ma’na</a:t>
            </a:r>
            <a:r>
              <a:rPr lang="en-US" dirty="0"/>
              <a:t>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E26900-6DC8-4D62-ABD9-28E3F5A673D8}"/>
              </a:ext>
            </a:extLst>
          </p:cNvPr>
          <p:cNvSpPr txBox="1">
            <a:spLocks/>
          </p:cNvSpPr>
          <p:nvPr/>
        </p:nvSpPr>
        <p:spPr>
          <a:xfrm>
            <a:off x="788894" y="591669"/>
            <a:ext cx="4347883" cy="673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Ruang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Lingkup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D46119-0918-452D-AE2D-31E365470D67}"/>
              </a:ext>
            </a:extLst>
          </p:cNvPr>
          <p:cNvSpPr txBox="1">
            <a:spLocks/>
          </p:cNvSpPr>
          <p:nvPr/>
        </p:nvSpPr>
        <p:spPr>
          <a:xfrm>
            <a:off x="3263154" y="1605277"/>
            <a:ext cx="3272118" cy="673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Ilmu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Riwayah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106857F-0DF9-4FEA-A8E1-13D4FC8FB95E}"/>
              </a:ext>
            </a:extLst>
          </p:cNvPr>
          <p:cNvSpPr/>
          <p:nvPr/>
        </p:nvSpPr>
        <p:spPr>
          <a:xfrm>
            <a:off x="6400800" y="2154623"/>
            <a:ext cx="510988" cy="46426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661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12B6A-55F8-4E72-8710-E8858B7DEAAA}"/>
              </a:ext>
            </a:extLst>
          </p:cNvPr>
          <p:cNvSpPr/>
          <p:nvPr/>
        </p:nvSpPr>
        <p:spPr>
          <a:xfrm>
            <a:off x="788894" y="2189182"/>
            <a:ext cx="7906871" cy="369331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dirty="0" err="1"/>
              <a:t>Jika</a:t>
            </a:r>
            <a:r>
              <a:rPr lang="en-US" dirty="0"/>
              <a:t> </a:t>
            </a:r>
            <a:r>
              <a:rPr lang="en-US" i="1" dirty="0" err="1"/>
              <a:t>Ilmu</a:t>
            </a:r>
            <a:r>
              <a:rPr lang="en-US" i="1" dirty="0"/>
              <a:t> </a:t>
            </a:r>
            <a:r>
              <a:rPr lang="en-US" i="1" dirty="0" err="1"/>
              <a:t>Hadits</a:t>
            </a:r>
            <a:r>
              <a:rPr lang="en-US" i="1" dirty="0"/>
              <a:t> </a:t>
            </a:r>
            <a:r>
              <a:rPr lang="en-US" i="1" dirty="0" err="1"/>
              <a:t>Riwayah</a:t>
            </a:r>
            <a:r>
              <a:rPr lang="en-US" dirty="0"/>
              <a:t> </a:t>
            </a:r>
            <a:r>
              <a:rPr lang="en-US" dirty="0" err="1"/>
              <a:t>fokus</a:t>
            </a:r>
            <a:r>
              <a:rPr lang="en-US" dirty="0"/>
              <a:t> pada “</a:t>
            </a:r>
            <a:r>
              <a:rPr lang="en-US" dirty="0" err="1"/>
              <a:t>bagaimana</a:t>
            </a:r>
            <a:r>
              <a:rPr lang="en-US" dirty="0"/>
              <a:t>”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diriwayatkan</a:t>
            </a:r>
            <a:r>
              <a:rPr lang="en-US" dirty="0"/>
              <a:t>, </a:t>
            </a:r>
            <a:r>
              <a:rPr lang="en-US" dirty="0" err="1"/>
              <a:t>maka</a:t>
            </a:r>
            <a:r>
              <a:rPr lang="en-US" dirty="0"/>
              <a:t> </a:t>
            </a:r>
            <a:r>
              <a:rPr lang="en-US" i="1" dirty="0" err="1"/>
              <a:t>Ilmu</a:t>
            </a:r>
            <a:r>
              <a:rPr lang="en-US" i="1" dirty="0"/>
              <a:t> </a:t>
            </a:r>
            <a:r>
              <a:rPr lang="en-US" i="1" dirty="0" err="1"/>
              <a:t>Hadits</a:t>
            </a:r>
            <a:r>
              <a:rPr lang="en-US" i="1" dirty="0"/>
              <a:t> </a:t>
            </a:r>
            <a:r>
              <a:rPr lang="en-US" i="1" dirty="0" err="1"/>
              <a:t>Dirayah</a:t>
            </a:r>
            <a:r>
              <a:rPr lang="en-US" dirty="0"/>
              <a:t> </a:t>
            </a:r>
            <a:r>
              <a:rPr lang="en-US" dirty="0" err="1"/>
              <a:t>fokus</a:t>
            </a:r>
            <a:r>
              <a:rPr lang="en-US" dirty="0"/>
              <a:t> pada “</a:t>
            </a:r>
            <a:r>
              <a:rPr lang="en-US" dirty="0" err="1"/>
              <a:t>apa</a:t>
            </a:r>
            <a:r>
              <a:rPr lang="en-US" dirty="0"/>
              <a:t>” yang </a:t>
            </a:r>
            <a:r>
              <a:rPr lang="en-US" dirty="0" err="1"/>
              <a:t>diriwayatkan</a:t>
            </a:r>
            <a:r>
              <a:rPr lang="en-US" dirty="0"/>
              <a:t>.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kumpulan</a:t>
            </a:r>
            <a:r>
              <a:rPr lang="en-US" dirty="0"/>
              <a:t> </a:t>
            </a:r>
            <a:r>
              <a:rPr lang="en-US" dirty="0" err="1"/>
              <a:t>kaidah</a:t>
            </a:r>
            <a:r>
              <a:rPr lang="en-US" dirty="0"/>
              <a:t> dan </a:t>
            </a:r>
            <a:r>
              <a:rPr lang="en-US" dirty="0" err="1"/>
              <a:t>metodologi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mengkritik</a:t>
            </a:r>
            <a:r>
              <a:rPr lang="en-US" dirty="0"/>
              <a:t> dan </a:t>
            </a:r>
            <a:r>
              <a:rPr lang="en-US" dirty="0" err="1"/>
              <a:t>menganalisis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,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sisi</a:t>
            </a:r>
            <a:r>
              <a:rPr lang="en-US" dirty="0"/>
              <a:t> </a:t>
            </a:r>
            <a:r>
              <a:rPr lang="en-US" dirty="0" err="1"/>
              <a:t>sanad</a:t>
            </a:r>
            <a:r>
              <a:rPr lang="en-US" dirty="0"/>
              <a:t> (</a:t>
            </a:r>
            <a:r>
              <a:rPr lang="en-US" dirty="0" err="1"/>
              <a:t>rantai</a:t>
            </a:r>
            <a:r>
              <a:rPr lang="en-US" dirty="0"/>
              <a:t> </a:t>
            </a:r>
            <a:r>
              <a:rPr lang="en-US" dirty="0" err="1"/>
              <a:t>perawi</a:t>
            </a:r>
            <a:r>
              <a:rPr lang="en-US" dirty="0"/>
              <a:t>)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matan</a:t>
            </a:r>
            <a:r>
              <a:rPr lang="en-US" dirty="0"/>
              <a:t> (</a:t>
            </a:r>
            <a:r>
              <a:rPr lang="en-US" dirty="0" err="1"/>
              <a:t>isi</a:t>
            </a:r>
            <a:r>
              <a:rPr lang="en-US" dirty="0"/>
              <a:t>/</a:t>
            </a:r>
            <a:r>
              <a:rPr lang="en-US" dirty="0" err="1"/>
              <a:t>konten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). </a:t>
            </a:r>
            <a:r>
              <a:rPr lang="en-US" dirty="0" err="1"/>
              <a:t>Cabang-cabang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 </a:t>
            </a:r>
            <a:r>
              <a:rPr lang="en-US" i="1" dirty="0" err="1"/>
              <a:t>Ilmu</a:t>
            </a:r>
            <a:r>
              <a:rPr lang="en-US" i="1" dirty="0"/>
              <a:t> </a:t>
            </a:r>
            <a:r>
              <a:rPr lang="en-US" i="1" dirty="0" err="1"/>
              <a:t>Hadits</a:t>
            </a:r>
            <a:r>
              <a:rPr lang="en-US" i="1" dirty="0"/>
              <a:t> </a:t>
            </a:r>
            <a:r>
              <a:rPr lang="en-US" i="1" dirty="0" err="1"/>
              <a:t>Dirayah</a:t>
            </a:r>
            <a:r>
              <a:rPr lang="en-US" dirty="0"/>
              <a:t> </a:t>
            </a:r>
            <a:r>
              <a:rPr lang="en-US" dirty="0" err="1"/>
              <a:t>sangatlah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, di </a:t>
            </a:r>
            <a:r>
              <a:rPr lang="en-US" dirty="0" err="1"/>
              <a:t>antaranya</a:t>
            </a:r>
            <a:r>
              <a:rPr lang="en-US" dirty="0"/>
              <a:t> yang paling fundamental </a:t>
            </a:r>
            <a:r>
              <a:rPr lang="en-US" dirty="0" err="1"/>
              <a:t>adalah</a:t>
            </a:r>
            <a:r>
              <a:rPr lang="en-US" dirty="0"/>
              <a:t>:</a:t>
            </a:r>
          </a:p>
          <a:p>
            <a:pPr fontAlgn="base"/>
            <a:endParaRPr lang="en-US" dirty="0"/>
          </a:p>
          <a:p>
            <a:pPr fontAlgn="base"/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Rijal</a:t>
            </a:r>
            <a:r>
              <a:rPr lang="en-US" b="1" dirty="0"/>
              <a:t> al-</a:t>
            </a:r>
            <a:r>
              <a:rPr lang="en-US" b="1" dirty="0" err="1"/>
              <a:t>Hadits</a:t>
            </a:r>
            <a:r>
              <a:rPr lang="en-US" b="1" dirty="0"/>
              <a:t> (</a:t>
            </a:r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Biografi</a:t>
            </a:r>
            <a:r>
              <a:rPr lang="en-US" b="1" dirty="0"/>
              <a:t> </a:t>
            </a:r>
            <a:r>
              <a:rPr lang="en-US" b="1" dirty="0" err="1"/>
              <a:t>Perawi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yang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spesifik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biografi</a:t>
            </a:r>
            <a:r>
              <a:rPr lang="en-US" dirty="0"/>
              <a:t>, </a:t>
            </a:r>
            <a:r>
              <a:rPr lang="en-US" dirty="0" err="1"/>
              <a:t>sejarah</a:t>
            </a:r>
            <a:r>
              <a:rPr lang="en-US" dirty="0"/>
              <a:t> </a:t>
            </a:r>
            <a:r>
              <a:rPr lang="en-US" dirty="0" err="1"/>
              <a:t>hidup</a:t>
            </a:r>
            <a:r>
              <a:rPr lang="en-US" dirty="0"/>
              <a:t>, dan </a:t>
            </a:r>
            <a:r>
              <a:rPr lang="en-US" dirty="0" err="1"/>
              <a:t>karakter</a:t>
            </a:r>
            <a:r>
              <a:rPr lang="en-US" dirty="0"/>
              <a:t> para </a:t>
            </a:r>
            <a:r>
              <a:rPr lang="en-US" dirty="0" err="1"/>
              <a:t>perawi</a:t>
            </a:r>
            <a:r>
              <a:rPr lang="en-US" dirty="0"/>
              <a:t> yang </a:t>
            </a:r>
            <a:r>
              <a:rPr lang="en-US" dirty="0" err="1"/>
              <a:t>terlibat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sanad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. </a:t>
            </a:r>
            <a:r>
              <a:rPr lang="en-US" dirty="0" err="1"/>
              <a:t>Tujuannya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mengetahui</a:t>
            </a:r>
            <a:r>
              <a:rPr lang="en-US" dirty="0"/>
              <a:t> </a:t>
            </a:r>
            <a:r>
              <a:rPr lang="en-US" dirty="0" err="1"/>
              <a:t>kredibilitas</a:t>
            </a:r>
            <a:r>
              <a:rPr lang="en-US" dirty="0"/>
              <a:t> </a:t>
            </a:r>
            <a:r>
              <a:rPr lang="en-US" dirty="0" err="1"/>
              <a:t>mereka</a:t>
            </a:r>
            <a:r>
              <a:rPr lang="en-US" dirty="0"/>
              <a:t>.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perawi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</a:t>
            </a:r>
            <a:r>
              <a:rPr lang="en-US" dirty="0" err="1"/>
              <a:t>jujur</a:t>
            </a:r>
            <a:r>
              <a:rPr lang="en-US" dirty="0"/>
              <a:t>?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hafalannya</a:t>
            </a:r>
            <a:r>
              <a:rPr lang="en-US" dirty="0"/>
              <a:t>? Kapan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lahir</a:t>
            </a:r>
            <a:r>
              <a:rPr lang="en-US" dirty="0"/>
              <a:t> dan </a:t>
            </a:r>
            <a:r>
              <a:rPr lang="en-US" dirty="0" err="1"/>
              <a:t>wafat</a:t>
            </a:r>
            <a:r>
              <a:rPr lang="en-US" dirty="0"/>
              <a:t>? </a:t>
            </a:r>
            <a:r>
              <a:rPr lang="en-US" dirty="0" err="1"/>
              <a:t>Siapa</a:t>
            </a:r>
            <a:r>
              <a:rPr lang="en-US" dirty="0"/>
              <a:t> </a:t>
            </a:r>
            <a:r>
              <a:rPr lang="en-US" dirty="0" err="1"/>
              <a:t>saja</a:t>
            </a:r>
            <a:r>
              <a:rPr lang="en-US" dirty="0"/>
              <a:t> guru-</a:t>
            </a:r>
            <a:r>
              <a:rPr lang="en-US" dirty="0" err="1"/>
              <a:t>gurunya</a:t>
            </a:r>
            <a:r>
              <a:rPr lang="en-US" dirty="0"/>
              <a:t> dan murid-</a:t>
            </a:r>
            <a:r>
              <a:rPr lang="en-US" dirty="0" err="1"/>
              <a:t>muridnya</a:t>
            </a:r>
            <a:r>
              <a:rPr lang="en-US" dirty="0"/>
              <a:t>?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krusial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apakah</a:t>
            </a:r>
            <a:r>
              <a:rPr lang="en-US" dirty="0"/>
              <a:t> </a:t>
            </a:r>
            <a:r>
              <a:rPr lang="en-US" dirty="0" err="1"/>
              <a:t>sanad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bersambung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terputus</a:t>
            </a:r>
            <a:r>
              <a:rPr lang="en-US" dirty="0"/>
              <a:t>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E26900-6DC8-4D62-ABD9-28E3F5A673D8}"/>
              </a:ext>
            </a:extLst>
          </p:cNvPr>
          <p:cNvSpPr txBox="1">
            <a:spLocks/>
          </p:cNvSpPr>
          <p:nvPr/>
        </p:nvSpPr>
        <p:spPr>
          <a:xfrm>
            <a:off x="788894" y="431968"/>
            <a:ext cx="4347883" cy="673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Ruang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Lingkup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D46119-0918-452D-AE2D-31E365470D67}"/>
              </a:ext>
            </a:extLst>
          </p:cNvPr>
          <p:cNvSpPr txBox="1">
            <a:spLocks/>
          </p:cNvSpPr>
          <p:nvPr/>
        </p:nvSpPr>
        <p:spPr>
          <a:xfrm>
            <a:off x="3263154" y="1268683"/>
            <a:ext cx="3272118" cy="673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Ilmu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Dirayah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106857F-0DF9-4FEA-A8E1-13D4FC8FB95E}"/>
              </a:ext>
            </a:extLst>
          </p:cNvPr>
          <p:cNvSpPr/>
          <p:nvPr/>
        </p:nvSpPr>
        <p:spPr>
          <a:xfrm>
            <a:off x="6387353" y="1714163"/>
            <a:ext cx="510988" cy="46426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894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12B6A-55F8-4E72-8710-E8858B7DEAAA}"/>
              </a:ext>
            </a:extLst>
          </p:cNvPr>
          <p:cNvSpPr/>
          <p:nvPr/>
        </p:nvSpPr>
        <p:spPr>
          <a:xfrm>
            <a:off x="1116105" y="2189182"/>
            <a:ext cx="7198659" cy="39703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b="1" dirty="0" err="1"/>
              <a:t>Ilmu</a:t>
            </a:r>
            <a:r>
              <a:rPr lang="en-US" b="1" dirty="0"/>
              <a:t> al-</a:t>
            </a:r>
            <a:r>
              <a:rPr lang="en-US" b="1" dirty="0" err="1"/>
              <a:t>Jarh</a:t>
            </a:r>
            <a:r>
              <a:rPr lang="en-US" b="1" dirty="0"/>
              <a:t> </a:t>
            </a:r>
            <a:r>
              <a:rPr lang="en-US" b="1" dirty="0" err="1"/>
              <a:t>wa</a:t>
            </a:r>
            <a:r>
              <a:rPr lang="en-US" b="1" dirty="0"/>
              <a:t> at-</a:t>
            </a:r>
            <a:r>
              <a:rPr lang="en-US" b="1" dirty="0" err="1"/>
              <a:t>Ta’dil</a:t>
            </a:r>
            <a:r>
              <a:rPr lang="en-US" b="1" dirty="0"/>
              <a:t> (</a:t>
            </a:r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Kritik</a:t>
            </a:r>
            <a:r>
              <a:rPr lang="en-US" b="1" dirty="0"/>
              <a:t> </a:t>
            </a:r>
            <a:r>
              <a:rPr lang="en-US" b="1" dirty="0" err="1"/>
              <a:t>Perawi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jantung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kritik</a:t>
            </a:r>
            <a:r>
              <a:rPr lang="en-US" dirty="0"/>
              <a:t> </a:t>
            </a:r>
            <a:r>
              <a:rPr lang="en-US" dirty="0" err="1"/>
              <a:t>sanad</a:t>
            </a:r>
            <a:r>
              <a:rPr lang="en-US" dirty="0"/>
              <a:t>. </a:t>
            </a:r>
            <a:r>
              <a:rPr lang="en-US" i="1" dirty="0"/>
              <a:t>Al-</a:t>
            </a:r>
            <a:r>
              <a:rPr lang="en-US" i="1" dirty="0" err="1"/>
              <a:t>Jarh</a:t>
            </a:r>
            <a:r>
              <a:rPr lang="en-US" dirty="0"/>
              <a:t> 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cacat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kelemahan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perawi</a:t>
            </a:r>
            <a:r>
              <a:rPr lang="en-US" dirty="0"/>
              <a:t>, </a:t>
            </a:r>
            <a:r>
              <a:rPr lang="en-US" dirty="0" err="1"/>
              <a:t>sementara</a:t>
            </a:r>
            <a:r>
              <a:rPr lang="en-US" dirty="0"/>
              <a:t> </a:t>
            </a:r>
            <a:r>
              <a:rPr lang="en-US" i="1" dirty="0"/>
              <a:t>at-</a:t>
            </a:r>
            <a:r>
              <a:rPr lang="en-US" i="1" dirty="0" err="1"/>
              <a:t>Ta’dil</a:t>
            </a:r>
            <a:r>
              <a:rPr lang="en-US" dirty="0"/>
              <a:t> </a:t>
            </a:r>
            <a:r>
              <a:rPr lang="en-US" dirty="0" err="1"/>
              <a:t>berarti</a:t>
            </a:r>
            <a:r>
              <a:rPr lang="en-US" dirty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adil</a:t>
            </a:r>
            <a:r>
              <a:rPr lang="en-US" dirty="0"/>
              <a:t> dan </a:t>
            </a:r>
            <a:r>
              <a:rPr lang="en-US" dirty="0" err="1"/>
              <a:t>terpercaya</a:t>
            </a:r>
            <a:r>
              <a:rPr lang="en-US" dirty="0"/>
              <a:t>. Para ulama </a:t>
            </a:r>
            <a:r>
              <a:rPr lang="en-US" dirty="0" err="1"/>
              <a:t>kritikus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(</a:t>
            </a:r>
            <a:r>
              <a:rPr lang="en-US" dirty="0" err="1"/>
              <a:t>naqid</a:t>
            </a:r>
            <a:r>
              <a:rPr lang="en-US" dirty="0"/>
              <a:t>)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standar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ketat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menilai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perawi</a:t>
            </a:r>
            <a:r>
              <a:rPr lang="en-US" dirty="0"/>
              <a:t>. </a:t>
            </a:r>
          </a:p>
          <a:p>
            <a:pPr fontAlgn="base"/>
            <a:endParaRPr lang="en-US" dirty="0"/>
          </a:p>
          <a:p>
            <a:pPr fontAlgn="base"/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keadilan</a:t>
            </a:r>
            <a:r>
              <a:rPr lang="en-US" dirty="0"/>
              <a:t> (</a:t>
            </a:r>
            <a:r>
              <a:rPr lang="en-US" i="1" dirty="0"/>
              <a:t>‘</a:t>
            </a:r>
            <a:r>
              <a:rPr lang="en-US" i="1" dirty="0" err="1"/>
              <a:t>adalah</a:t>
            </a:r>
            <a:r>
              <a:rPr lang="en-US" dirty="0"/>
              <a:t>)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keislaman</a:t>
            </a:r>
            <a:r>
              <a:rPr lang="en-US" dirty="0"/>
              <a:t>, </a:t>
            </a:r>
            <a:r>
              <a:rPr lang="en-US" dirty="0" err="1"/>
              <a:t>baligh</a:t>
            </a:r>
            <a:r>
              <a:rPr lang="en-US" dirty="0"/>
              <a:t>, </a:t>
            </a:r>
            <a:r>
              <a:rPr lang="en-US" dirty="0" err="1"/>
              <a:t>berakal</a:t>
            </a:r>
            <a:r>
              <a:rPr lang="en-US" dirty="0"/>
              <a:t>, dan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kefasikan</a:t>
            </a:r>
            <a:r>
              <a:rPr lang="en-US" dirty="0"/>
              <a:t>.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hafalan</a:t>
            </a:r>
            <a:r>
              <a:rPr lang="en-US" dirty="0"/>
              <a:t> (</a:t>
            </a:r>
            <a:r>
              <a:rPr lang="en-US" i="1" dirty="0" err="1"/>
              <a:t>dhabth</a:t>
            </a:r>
            <a:r>
              <a:rPr lang="en-US" dirty="0"/>
              <a:t>) </a:t>
            </a:r>
            <a:r>
              <a:rPr lang="en-US" dirty="0" err="1"/>
              <a:t>mencakup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meriwayatkan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persis</a:t>
            </a:r>
            <a:r>
              <a:rPr lang="en-US" dirty="0"/>
              <a:t> </a:t>
            </a:r>
            <a:r>
              <a:rPr lang="en-US" dirty="0" err="1"/>
              <a:t>baik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hafalan</a:t>
            </a:r>
            <a:r>
              <a:rPr lang="en-US" dirty="0"/>
              <a:t> </a:t>
            </a:r>
            <a:r>
              <a:rPr lang="en-US" dirty="0" err="1"/>
              <a:t>maupun</a:t>
            </a:r>
            <a:r>
              <a:rPr lang="en-US" dirty="0"/>
              <a:t> </a:t>
            </a:r>
            <a:r>
              <a:rPr lang="en-US" dirty="0" err="1"/>
              <a:t>catatan</a:t>
            </a:r>
            <a:r>
              <a:rPr lang="en-US" dirty="0"/>
              <a:t>. </a:t>
            </a:r>
          </a:p>
          <a:p>
            <a:pPr fontAlgn="base"/>
            <a:endParaRPr lang="en-US" dirty="0"/>
          </a:p>
          <a:p>
            <a:pPr fontAlgn="base"/>
            <a:r>
              <a:rPr lang="en-US" dirty="0"/>
              <a:t>Para </a:t>
            </a:r>
            <a:r>
              <a:rPr lang="en-US" dirty="0" err="1"/>
              <a:t>Perawi</a:t>
            </a:r>
            <a:r>
              <a:rPr lang="en-US" dirty="0"/>
              <a:t> yang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cacat</a:t>
            </a:r>
            <a:r>
              <a:rPr lang="en-US" dirty="0"/>
              <a:t> (</a:t>
            </a:r>
            <a:r>
              <a:rPr lang="en-US" i="1" dirty="0" err="1"/>
              <a:t>majruh</a:t>
            </a:r>
            <a:r>
              <a:rPr lang="en-US" dirty="0"/>
              <a:t>)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jadi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ia</a:t>
            </a:r>
            <a:r>
              <a:rPr lang="en-US" dirty="0"/>
              <a:t> </a:t>
            </a:r>
            <a:r>
              <a:rPr lang="en-US" dirty="0" err="1"/>
              <a:t>seorang</a:t>
            </a:r>
            <a:r>
              <a:rPr lang="en-US" dirty="0"/>
              <a:t> </a:t>
            </a:r>
            <a:r>
              <a:rPr lang="en-US" dirty="0" err="1"/>
              <a:t>pendusta</a:t>
            </a:r>
            <a:r>
              <a:rPr lang="en-US" dirty="0"/>
              <a:t> (</a:t>
            </a:r>
            <a:r>
              <a:rPr lang="en-US" i="1" dirty="0" err="1"/>
              <a:t>kadzdzab</a:t>
            </a:r>
            <a:r>
              <a:rPr lang="en-US" dirty="0"/>
              <a:t>), </a:t>
            </a:r>
            <a:r>
              <a:rPr lang="en-US" dirty="0" err="1"/>
              <a:t>sering</a:t>
            </a:r>
            <a:r>
              <a:rPr lang="en-US" dirty="0"/>
              <a:t> </a:t>
            </a:r>
            <a:r>
              <a:rPr lang="en-US" dirty="0" err="1"/>
              <a:t>melakukan</a:t>
            </a:r>
            <a:r>
              <a:rPr lang="en-US" dirty="0"/>
              <a:t> </a:t>
            </a:r>
            <a:r>
              <a:rPr lang="en-US" dirty="0" err="1"/>
              <a:t>kesalahan</a:t>
            </a:r>
            <a:r>
              <a:rPr lang="en-US" dirty="0"/>
              <a:t> (</a:t>
            </a:r>
            <a:r>
              <a:rPr lang="en-US" i="1" dirty="0" err="1"/>
              <a:t>katsir</a:t>
            </a:r>
            <a:r>
              <a:rPr lang="en-US" i="1" dirty="0"/>
              <a:t> al-</a:t>
            </a:r>
            <a:r>
              <a:rPr lang="en-US" i="1" dirty="0" err="1"/>
              <a:t>ghalath</a:t>
            </a:r>
            <a:r>
              <a:rPr lang="en-US" dirty="0"/>
              <a:t>),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hafalannya</a:t>
            </a:r>
            <a:r>
              <a:rPr lang="en-US" dirty="0"/>
              <a:t> </a:t>
            </a:r>
            <a:r>
              <a:rPr lang="en-US" dirty="0" err="1"/>
              <a:t>lemah</a:t>
            </a:r>
            <a:r>
              <a:rPr lang="en-US" dirty="0"/>
              <a:t> (</a:t>
            </a:r>
            <a:r>
              <a:rPr lang="en-US" i="1" dirty="0" err="1"/>
              <a:t>dha’if</a:t>
            </a:r>
            <a:r>
              <a:rPr lang="en-US" dirty="0"/>
              <a:t>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E26900-6DC8-4D62-ABD9-28E3F5A673D8}"/>
              </a:ext>
            </a:extLst>
          </p:cNvPr>
          <p:cNvSpPr txBox="1">
            <a:spLocks/>
          </p:cNvSpPr>
          <p:nvPr/>
        </p:nvSpPr>
        <p:spPr>
          <a:xfrm>
            <a:off x="788894" y="431968"/>
            <a:ext cx="4347883" cy="673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Ruang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Lingkup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D46119-0918-452D-AE2D-31E365470D67}"/>
              </a:ext>
            </a:extLst>
          </p:cNvPr>
          <p:cNvSpPr txBox="1">
            <a:spLocks/>
          </p:cNvSpPr>
          <p:nvPr/>
        </p:nvSpPr>
        <p:spPr>
          <a:xfrm>
            <a:off x="3263154" y="1268683"/>
            <a:ext cx="3272118" cy="673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Ilmu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Dirayah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106857F-0DF9-4FEA-A8E1-13D4FC8FB95E}"/>
              </a:ext>
            </a:extLst>
          </p:cNvPr>
          <p:cNvSpPr/>
          <p:nvPr/>
        </p:nvSpPr>
        <p:spPr>
          <a:xfrm>
            <a:off x="6387353" y="1714163"/>
            <a:ext cx="510988" cy="46426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404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12B6A-55F8-4E72-8710-E8858B7DEAAA}"/>
              </a:ext>
            </a:extLst>
          </p:cNvPr>
          <p:cNvSpPr/>
          <p:nvPr/>
        </p:nvSpPr>
        <p:spPr>
          <a:xfrm>
            <a:off x="788894" y="1946294"/>
            <a:ext cx="7951693" cy="452431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Musthalah</a:t>
            </a:r>
            <a:r>
              <a:rPr lang="en-US" b="1" dirty="0"/>
              <a:t> al-</a:t>
            </a:r>
            <a:r>
              <a:rPr lang="en-US" b="1" dirty="0" err="1"/>
              <a:t>Hadits</a:t>
            </a:r>
            <a:r>
              <a:rPr lang="en-US" b="1" dirty="0"/>
              <a:t> (</a:t>
            </a:r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Terminologi</a:t>
            </a:r>
            <a:r>
              <a:rPr lang="en-US" b="1" dirty="0"/>
              <a:t> </a:t>
            </a:r>
            <a:r>
              <a:rPr lang="en-US" b="1" dirty="0" err="1"/>
              <a:t>Hadits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mempelajari</a:t>
            </a:r>
            <a:r>
              <a:rPr lang="en-US" dirty="0"/>
              <a:t> </a:t>
            </a:r>
            <a:r>
              <a:rPr lang="en-US" dirty="0" err="1"/>
              <a:t>definisi</a:t>
            </a:r>
            <a:r>
              <a:rPr lang="en-US" dirty="0"/>
              <a:t> dan </a:t>
            </a:r>
            <a:r>
              <a:rPr lang="en-US" dirty="0" err="1"/>
              <a:t>klasifikasi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kualitas</a:t>
            </a:r>
            <a:r>
              <a:rPr lang="en-US" dirty="0"/>
              <a:t> </a:t>
            </a:r>
            <a:r>
              <a:rPr lang="en-US" dirty="0" err="1"/>
              <a:t>sanad</a:t>
            </a:r>
            <a:r>
              <a:rPr lang="en-US" dirty="0"/>
              <a:t> dan </a:t>
            </a:r>
            <a:r>
              <a:rPr lang="en-US" dirty="0" err="1"/>
              <a:t>matannya</a:t>
            </a:r>
            <a:r>
              <a:rPr lang="en-US" dirty="0"/>
              <a:t>.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inilah</a:t>
            </a:r>
            <a:r>
              <a:rPr lang="en-US" dirty="0"/>
              <a:t> </a:t>
            </a:r>
            <a:r>
              <a:rPr lang="en-US" dirty="0" err="1"/>
              <a:t>kita</a:t>
            </a:r>
            <a:r>
              <a:rPr lang="en-US" dirty="0"/>
              <a:t> </a:t>
            </a:r>
            <a:r>
              <a:rPr lang="en-US" dirty="0" err="1"/>
              <a:t>mengenal</a:t>
            </a:r>
            <a:r>
              <a:rPr lang="en-US" dirty="0"/>
              <a:t> </a:t>
            </a:r>
            <a:r>
              <a:rPr lang="en-US" dirty="0" err="1"/>
              <a:t>istilah-istilah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:</a:t>
            </a:r>
          </a:p>
          <a:p>
            <a:pPr lvl="1" fontAlgn="base"/>
            <a:r>
              <a:rPr lang="en-US" b="1" dirty="0" err="1"/>
              <a:t>Hadits</a:t>
            </a:r>
            <a:r>
              <a:rPr lang="en-US" b="1" dirty="0"/>
              <a:t> </a:t>
            </a:r>
            <a:r>
              <a:rPr lang="en-US" b="1" dirty="0" err="1"/>
              <a:t>Shahih</a:t>
            </a:r>
            <a:r>
              <a:rPr lang="en-US" b="1" dirty="0"/>
              <a:t>:</a:t>
            </a:r>
            <a:r>
              <a:rPr lang="en-US" dirty="0"/>
              <a:t> 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sanad</a:t>
            </a:r>
            <a:r>
              <a:rPr lang="en-US" dirty="0"/>
              <a:t> yang </a:t>
            </a:r>
            <a:r>
              <a:rPr lang="en-US" dirty="0" err="1"/>
              <a:t>bersambung</a:t>
            </a:r>
            <a:r>
              <a:rPr lang="en-US" dirty="0"/>
              <a:t>, </a:t>
            </a:r>
            <a:r>
              <a:rPr lang="en-US" dirty="0" err="1"/>
              <a:t>diriwayatkan</a:t>
            </a:r>
            <a:r>
              <a:rPr lang="en-US" dirty="0"/>
              <a:t> oleh </a:t>
            </a:r>
            <a:r>
              <a:rPr lang="en-US" dirty="0" err="1"/>
              <a:t>perawi</a:t>
            </a:r>
            <a:r>
              <a:rPr lang="en-US" dirty="0"/>
              <a:t> yang </a:t>
            </a:r>
            <a:r>
              <a:rPr lang="en-US" dirty="0" err="1"/>
              <a:t>adil</a:t>
            </a:r>
            <a:r>
              <a:rPr lang="en-US" dirty="0"/>
              <a:t> dan </a:t>
            </a:r>
            <a:r>
              <a:rPr lang="en-US" dirty="0" err="1"/>
              <a:t>kuat</a:t>
            </a:r>
            <a:r>
              <a:rPr lang="en-US" dirty="0"/>
              <a:t> </a:t>
            </a:r>
            <a:r>
              <a:rPr lang="en-US" dirty="0" err="1"/>
              <a:t>hafalannya</a:t>
            </a:r>
            <a:r>
              <a:rPr lang="en-US" dirty="0"/>
              <a:t>,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perawi</a:t>
            </a:r>
            <a:r>
              <a:rPr lang="en-US" dirty="0"/>
              <a:t> yang </a:t>
            </a:r>
            <a:r>
              <a:rPr lang="en-US" dirty="0" err="1"/>
              <a:t>setara</a:t>
            </a:r>
            <a:r>
              <a:rPr lang="en-US" dirty="0"/>
              <a:t> </a:t>
            </a:r>
            <a:r>
              <a:rPr lang="en-US" dirty="0" err="1"/>
              <a:t>kualitasnya</a:t>
            </a:r>
            <a:r>
              <a:rPr lang="en-US" dirty="0"/>
              <a:t>,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sanad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mengandung</a:t>
            </a:r>
            <a:r>
              <a:rPr lang="en-US" dirty="0"/>
              <a:t> </a:t>
            </a:r>
            <a:r>
              <a:rPr lang="en-US" dirty="0" err="1"/>
              <a:t>kejanggalan</a:t>
            </a:r>
            <a:r>
              <a:rPr lang="en-US" dirty="0"/>
              <a:t> (</a:t>
            </a:r>
            <a:r>
              <a:rPr lang="en-US" i="1" dirty="0" err="1"/>
              <a:t>syadz</a:t>
            </a:r>
            <a:r>
              <a:rPr lang="en-US" dirty="0"/>
              <a:t>) dan </a:t>
            </a:r>
            <a:r>
              <a:rPr lang="en-US" dirty="0" err="1"/>
              <a:t>cacat</a:t>
            </a:r>
            <a:r>
              <a:rPr lang="en-US" dirty="0"/>
              <a:t> </a:t>
            </a:r>
            <a:r>
              <a:rPr lang="en-US" dirty="0" err="1"/>
              <a:t>tersembunyi</a:t>
            </a:r>
            <a:r>
              <a:rPr lang="en-US" dirty="0"/>
              <a:t> (</a:t>
            </a:r>
            <a:r>
              <a:rPr lang="en-US" i="1" dirty="0"/>
              <a:t>‘</a:t>
            </a:r>
            <a:r>
              <a:rPr lang="en-US" i="1" dirty="0" err="1"/>
              <a:t>illah</a:t>
            </a:r>
            <a:r>
              <a:rPr lang="en-US" dirty="0"/>
              <a:t>).</a:t>
            </a:r>
          </a:p>
          <a:p>
            <a:pPr lvl="1" fontAlgn="base"/>
            <a:r>
              <a:rPr lang="en-US" b="1" dirty="0" err="1"/>
              <a:t>Hadits</a:t>
            </a:r>
            <a:r>
              <a:rPr lang="en-US" b="1" dirty="0"/>
              <a:t> Hasan:</a:t>
            </a:r>
            <a:r>
              <a:rPr lang="en-US" dirty="0"/>
              <a:t> </a:t>
            </a:r>
            <a:r>
              <a:rPr lang="en-US" dirty="0" err="1"/>
              <a:t>Kualitasnya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 </a:t>
            </a:r>
            <a:r>
              <a:rPr lang="en-US" i="1" dirty="0" err="1"/>
              <a:t>shahih</a:t>
            </a:r>
            <a:r>
              <a:rPr lang="en-US" dirty="0"/>
              <a:t> </a:t>
            </a:r>
            <a:r>
              <a:rPr lang="en-US" dirty="0" err="1"/>
              <a:t>karena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perawinya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kekuatan</a:t>
            </a:r>
            <a:r>
              <a:rPr lang="en-US" dirty="0"/>
              <a:t> </a:t>
            </a:r>
            <a:r>
              <a:rPr lang="en-US" dirty="0" err="1"/>
              <a:t>hafalan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sempurna</a:t>
            </a:r>
            <a:r>
              <a:rPr lang="en-US" dirty="0"/>
              <a:t>, </a:t>
            </a:r>
            <a:r>
              <a:rPr lang="en-US" dirty="0" err="1"/>
              <a:t>namun</a:t>
            </a:r>
            <a:r>
              <a:rPr lang="en-US" dirty="0"/>
              <a:t> </a:t>
            </a:r>
            <a:r>
              <a:rPr lang="en-US" dirty="0" err="1"/>
              <a:t>kriteria</a:t>
            </a:r>
            <a:r>
              <a:rPr lang="en-US" dirty="0"/>
              <a:t> </a:t>
            </a:r>
            <a:r>
              <a:rPr lang="en-US" dirty="0" err="1"/>
              <a:t>lainnya</a:t>
            </a:r>
            <a:r>
              <a:rPr lang="en-US" dirty="0"/>
              <a:t> </a:t>
            </a:r>
            <a:r>
              <a:rPr lang="en-US" dirty="0" err="1"/>
              <a:t>terpenuhi</a:t>
            </a:r>
            <a:r>
              <a:rPr lang="en-US" dirty="0"/>
              <a:t>.</a:t>
            </a:r>
          </a:p>
          <a:p>
            <a:pPr lvl="1" fontAlgn="base"/>
            <a:r>
              <a:rPr lang="en-US" b="1" dirty="0" err="1"/>
              <a:t>Hadits</a:t>
            </a:r>
            <a:r>
              <a:rPr lang="en-US" b="1" dirty="0"/>
              <a:t> </a:t>
            </a:r>
            <a:r>
              <a:rPr lang="en-US" b="1" dirty="0" err="1"/>
              <a:t>Dha’if</a:t>
            </a:r>
            <a:r>
              <a:rPr lang="en-US" b="1" dirty="0"/>
              <a:t> (</a:t>
            </a:r>
            <a:r>
              <a:rPr lang="en-US" b="1" dirty="0" err="1"/>
              <a:t>Lemah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en-US" dirty="0" err="1"/>
              <a:t>Hadits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 </a:t>
            </a:r>
            <a:r>
              <a:rPr lang="en-US" i="1" dirty="0" err="1"/>
              <a:t>shahih</a:t>
            </a:r>
            <a:r>
              <a:rPr lang="en-US" dirty="0"/>
              <a:t> </a:t>
            </a:r>
            <a:r>
              <a:rPr lang="en-US" dirty="0" err="1"/>
              <a:t>atau</a:t>
            </a:r>
            <a:r>
              <a:rPr lang="en-US" dirty="0"/>
              <a:t> </a:t>
            </a:r>
            <a:r>
              <a:rPr lang="en-US" i="1" dirty="0" err="1"/>
              <a:t>hasan</a:t>
            </a:r>
            <a:r>
              <a:rPr lang="en-US" dirty="0"/>
              <a:t>. </a:t>
            </a:r>
            <a:r>
              <a:rPr lang="en-US" dirty="0" err="1"/>
              <a:t>Kelemahannya</a:t>
            </a:r>
            <a:r>
              <a:rPr lang="en-US" dirty="0"/>
              <a:t> </a:t>
            </a:r>
            <a:r>
              <a:rPr lang="en-US" dirty="0" err="1"/>
              <a:t>bisa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sanadnya</a:t>
            </a:r>
            <a:r>
              <a:rPr lang="en-US" dirty="0"/>
              <a:t> </a:t>
            </a:r>
            <a:r>
              <a:rPr lang="en-US" dirty="0" err="1"/>
              <a:t>terputus</a:t>
            </a:r>
            <a:r>
              <a:rPr lang="en-US" dirty="0"/>
              <a:t> (</a:t>
            </a:r>
            <a:r>
              <a:rPr lang="en-US" i="1" dirty="0" err="1"/>
              <a:t>munqathi</a:t>
            </a:r>
            <a:r>
              <a:rPr lang="en-US" i="1" dirty="0"/>
              <a:t>’</a:t>
            </a:r>
            <a:r>
              <a:rPr lang="en-US" dirty="0"/>
              <a:t>),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perawi</a:t>
            </a:r>
            <a:r>
              <a:rPr lang="en-US" dirty="0"/>
              <a:t> yang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dikenal</a:t>
            </a:r>
            <a:r>
              <a:rPr lang="en-US" dirty="0"/>
              <a:t> (</a:t>
            </a:r>
            <a:r>
              <a:rPr lang="en-US" i="1" dirty="0" err="1"/>
              <a:t>majhul</a:t>
            </a:r>
            <a:r>
              <a:rPr lang="en-US" dirty="0"/>
              <a:t>),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perawi</a:t>
            </a:r>
            <a:r>
              <a:rPr lang="en-US" dirty="0"/>
              <a:t> yang </a:t>
            </a:r>
            <a:r>
              <a:rPr lang="en-US" dirty="0" err="1"/>
              <a:t>dinilai</a:t>
            </a:r>
            <a:r>
              <a:rPr lang="en-US" dirty="0"/>
              <a:t> </a:t>
            </a:r>
            <a:r>
              <a:rPr lang="en-US" dirty="0" err="1"/>
              <a:t>lemah</a:t>
            </a:r>
            <a:r>
              <a:rPr lang="en-US" dirty="0"/>
              <a:t> </a:t>
            </a:r>
            <a:r>
              <a:rPr lang="en-US" dirty="0" err="1"/>
              <a:t>hafalannya</a:t>
            </a:r>
            <a:r>
              <a:rPr lang="en-US" dirty="0"/>
              <a:t>.</a:t>
            </a:r>
          </a:p>
          <a:p>
            <a:pPr lvl="1" fontAlgn="base"/>
            <a:r>
              <a:rPr lang="en-US" b="1" dirty="0" err="1"/>
              <a:t>Hadits</a:t>
            </a:r>
            <a:r>
              <a:rPr lang="en-US" b="1" dirty="0"/>
              <a:t> </a:t>
            </a:r>
            <a:r>
              <a:rPr lang="en-US" b="1" dirty="0" err="1"/>
              <a:t>Maudhu</a:t>
            </a:r>
            <a:r>
              <a:rPr lang="en-US" b="1" dirty="0"/>
              <a:t>’ (</a:t>
            </a:r>
            <a:r>
              <a:rPr lang="en-US" b="1" dirty="0" err="1"/>
              <a:t>Palsu</a:t>
            </a:r>
            <a:r>
              <a:rPr lang="en-US" b="1" dirty="0"/>
              <a:t>):</a:t>
            </a:r>
            <a:r>
              <a:rPr lang="en-US" dirty="0"/>
              <a:t> </a:t>
            </a:r>
            <a:r>
              <a:rPr lang="en-US" dirty="0" err="1"/>
              <a:t>Riwayat</a:t>
            </a:r>
            <a:r>
              <a:rPr lang="en-US" dirty="0"/>
              <a:t> yang </a:t>
            </a:r>
            <a:r>
              <a:rPr lang="en-US" dirty="0" err="1"/>
              <a:t>dibuat-buat</a:t>
            </a:r>
            <a:r>
              <a:rPr lang="en-US" dirty="0"/>
              <a:t> dan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dusta</a:t>
            </a:r>
            <a:r>
              <a:rPr lang="en-US" dirty="0"/>
              <a:t> </a:t>
            </a:r>
            <a:r>
              <a:rPr lang="en-US" dirty="0" err="1"/>
              <a:t>disandarkan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Nabi Muhammad SAW.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E26900-6DC8-4D62-ABD9-28E3F5A673D8}"/>
              </a:ext>
            </a:extLst>
          </p:cNvPr>
          <p:cNvSpPr txBox="1">
            <a:spLocks/>
          </p:cNvSpPr>
          <p:nvPr/>
        </p:nvSpPr>
        <p:spPr>
          <a:xfrm>
            <a:off x="788894" y="261639"/>
            <a:ext cx="4347883" cy="673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Ruang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Lingkup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D46119-0918-452D-AE2D-31E365470D67}"/>
              </a:ext>
            </a:extLst>
          </p:cNvPr>
          <p:cNvSpPr txBox="1">
            <a:spLocks/>
          </p:cNvSpPr>
          <p:nvPr/>
        </p:nvSpPr>
        <p:spPr>
          <a:xfrm>
            <a:off x="3263154" y="1040976"/>
            <a:ext cx="3272118" cy="673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Ilmu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Dirayah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106857F-0DF9-4FEA-A8E1-13D4FC8FB95E}"/>
              </a:ext>
            </a:extLst>
          </p:cNvPr>
          <p:cNvSpPr/>
          <p:nvPr/>
        </p:nvSpPr>
        <p:spPr>
          <a:xfrm>
            <a:off x="6387353" y="1482032"/>
            <a:ext cx="510988" cy="46426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1574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12B6A-55F8-4E72-8710-E8858B7DEAAA}"/>
              </a:ext>
            </a:extLst>
          </p:cNvPr>
          <p:cNvSpPr/>
          <p:nvPr/>
        </p:nvSpPr>
        <p:spPr>
          <a:xfrm>
            <a:off x="788894" y="2161447"/>
            <a:ext cx="7951693" cy="14773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/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Fiqh</a:t>
            </a:r>
            <a:r>
              <a:rPr lang="en-US" b="1" dirty="0"/>
              <a:t> al-</a:t>
            </a:r>
            <a:r>
              <a:rPr lang="en-US" b="1" dirty="0" err="1"/>
              <a:t>Hadits</a:t>
            </a:r>
            <a:r>
              <a:rPr lang="en-US" b="1" dirty="0"/>
              <a:t> (</a:t>
            </a:r>
            <a:r>
              <a:rPr lang="en-US" b="1" dirty="0" err="1"/>
              <a:t>Ilmu</a:t>
            </a:r>
            <a:r>
              <a:rPr lang="en-US" b="1" dirty="0"/>
              <a:t> </a:t>
            </a:r>
            <a:r>
              <a:rPr lang="en-US" b="1" dirty="0" err="1"/>
              <a:t>Pemahaman</a:t>
            </a:r>
            <a:r>
              <a:rPr lang="en-US" b="1" dirty="0"/>
              <a:t> </a:t>
            </a:r>
            <a:r>
              <a:rPr lang="en-US" b="1" dirty="0" err="1"/>
              <a:t>Hadits</a:t>
            </a:r>
            <a:r>
              <a:rPr lang="en-US" b="1" dirty="0"/>
              <a:t>):</a:t>
            </a:r>
            <a:r>
              <a:rPr lang="en-US" dirty="0"/>
              <a:t> Setelah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dinyatakan</a:t>
            </a:r>
            <a:r>
              <a:rPr lang="en-US" dirty="0"/>
              <a:t> </a:t>
            </a:r>
            <a:r>
              <a:rPr lang="en-US" dirty="0" err="1"/>
              <a:t>otentik</a:t>
            </a:r>
            <a:r>
              <a:rPr lang="en-US" dirty="0"/>
              <a:t>, </a:t>
            </a:r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/>
              <a:t>selanjutnya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memahami</a:t>
            </a:r>
            <a:r>
              <a:rPr lang="en-US" dirty="0"/>
              <a:t> </a:t>
            </a:r>
            <a:r>
              <a:rPr lang="en-US" dirty="0" err="1"/>
              <a:t>kandungannya</a:t>
            </a:r>
            <a:r>
              <a:rPr lang="en-US" dirty="0"/>
              <a:t>.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membahas</a:t>
            </a:r>
            <a:r>
              <a:rPr lang="en-US" dirty="0"/>
              <a:t> </a:t>
            </a:r>
            <a:r>
              <a:rPr lang="en-US" dirty="0" err="1"/>
              <a:t>kaidah-kaidah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menggali</a:t>
            </a:r>
            <a:r>
              <a:rPr lang="en-US" dirty="0"/>
              <a:t> </a:t>
            </a:r>
            <a:r>
              <a:rPr lang="en-US" dirty="0" err="1"/>
              <a:t>hukum</a:t>
            </a:r>
            <a:r>
              <a:rPr lang="en-US" dirty="0"/>
              <a:t> dan hikmah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matan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.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(</a:t>
            </a:r>
            <a:r>
              <a:rPr lang="en-US" i="1" dirty="0" err="1"/>
              <a:t>asbab</a:t>
            </a:r>
            <a:r>
              <a:rPr lang="en-US" i="1" dirty="0"/>
              <a:t> al-</a:t>
            </a:r>
            <a:r>
              <a:rPr lang="en-US" i="1" dirty="0" err="1"/>
              <a:t>wurud</a:t>
            </a:r>
            <a:r>
              <a:rPr lang="en-US" dirty="0"/>
              <a:t>), </a:t>
            </a:r>
            <a:r>
              <a:rPr lang="en-US" dirty="0" err="1"/>
              <a:t>analisis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mengkompromikan</a:t>
            </a:r>
            <a:r>
              <a:rPr lang="en-US" dirty="0"/>
              <a:t> </a:t>
            </a:r>
            <a:r>
              <a:rPr lang="en-US" dirty="0" err="1"/>
              <a:t>hadits-hadits</a:t>
            </a:r>
            <a:r>
              <a:rPr lang="en-US" dirty="0"/>
              <a:t> yang </a:t>
            </a:r>
            <a:r>
              <a:rPr lang="en-US" dirty="0" err="1"/>
              <a:t>tampak</a:t>
            </a:r>
            <a:r>
              <a:rPr lang="en-US" dirty="0"/>
              <a:t> </a:t>
            </a:r>
            <a:r>
              <a:rPr lang="en-US" dirty="0" err="1"/>
              <a:t>bertentangan</a:t>
            </a:r>
            <a:r>
              <a:rPr lang="en-US" dirty="0"/>
              <a:t> (</a:t>
            </a:r>
            <a:r>
              <a:rPr lang="en-US" i="1" dirty="0" err="1"/>
              <a:t>mukhtalif</a:t>
            </a:r>
            <a:r>
              <a:rPr lang="en-US" i="1" dirty="0"/>
              <a:t> al-</a:t>
            </a:r>
            <a:r>
              <a:rPr lang="en-US" i="1" dirty="0" err="1"/>
              <a:t>hadits</a:t>
            </a:r>
            <a:r>
              <a:rPr lang="en-US" dirty="0"/>
              <a:t>).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BE26900-6DC8-4D62-ABD9-28E3F5A673D8}"/>
              </a:ext>
            </a:extLst>
          </p:cNvPr>
          <p:cNvSpPr txBox="1">
            <a:spLocks/>
          </p:cNvSpPr>
          <p:nvPr/>
        </p:nvSpPr>
        <p:spPr>
          <a:xfrm>
            <a:off x="788894" y="361329"/>
            <a:ext cx="4347883" cy="673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Ruang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Lingkup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1D46119-0918-452D-AE2D-31E365470D67}"/>
              </a:ext>
            </a:extLst>
          </p:cNvPr>
          <p:cNvSpPr txBox="1">
            <a:spLocks/>
          </p:cNvSpPr>
          <p:nvPr/>
        </p:nvSpPr>
        <p:spPr>
          <a:xfrm>
            <a:off x="3191435" y="1142209"/>
            <a:ext cx="3272118" cy="67318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Ilmu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Dirayah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4106857F-0DF9-4FEA-A8E1-13D4FC8FB95E}"/>
              </a:ext>
            </a:extLst>
          </p:cNvPr>
          <p:cNvSpPr/>
          <p:nvPr/>
        </p:nvSpPr>
        <p:spPr>
          <a:xfrm>
            <a:off x="6338047" y="1583265"/>
            <a:ext cx="510988" cy="464262"/>
          </a:xfrm>
          <a:prstGeom prst="down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BAA1BB8-B993-4C7D-8C97-8A29CC3B970B}"/>
              </a:ext>
            </a:extLst>
          </p:cNvPr>
          <p:cNvSpPr txBox="1"/>
          <p:nvPr/>
        </p:nvSpPr>
        <p:spPr>
          <a:xfrm>
            <a:off x="3191435" y="4549603"/>
            <a:ext cx="5417371" cy="12926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dirty="0" err="1"/>
              <a:t>Ilmu</a:t>
            </a:r>
            <a:r>
              <a:rPr dirty="0"/>
              <a:t> </a:t>
            </a:r>
            <a:r>
              <a:rPr dirty="0" err="1"/>
              <a:t>Riwayah</a:t>
            </a:r>
            <a:r>
              <a:rPr dirty="0"/>
              <a:t> → </a:t>
            </a:r>
            <a:r>
              <a:rPr dirty="0" err="1"/>
              <a:t>fokus</a:t>
            </a:r>
            <a:r>
              <a:rPr dirty="0"/>
              <a:t> pada </a:t>
            </a:r>
            <a:r>
              <a:rPr dirty="0" err="1"/>
              <a:t>penyampaian</a:t>
            </a:r>
            <a:r>
              <a:rPr dirty="0"/>
              <a:t> </a:t>
            </a:r>
            <a:r>
              <a:rPr dirty="0" err="1"/>
              <a:t>hadits</a:t>
            </a:r>
            <a:r>
              <a:rPr dirty="0"/>
              <a:t>.</a:t>
            </a:r>
            <a:br>
              <a:rPr dirty="0"/>
            </a:br>
            <a:r>
              <a:rPr dirty="0" err="1"/>
              <a:t>Ilmu</a:t>
            </a:r>
            <a:r>
              <a:rPr dirty="0"/>
              <a:t> </a:t>
            </a:r>
            <a:r>
              <a:rPr dirty="0" err="1"/>
              <a:t>Dirayah</a:t>
            </a:r>
            <a:r>
              <a:rPr dirty="0"/>
              <a:t> → </a:t>
            </a:r>
            <a:r>
              <a:rPr dirty="0" err="1"/>
              <a:t>fokus</a:t>
            </a:r>
            <a:r>
              <a:rPr dirty="0"/>
              <a:t> pada </a:t>
            </a:r>
            <a:r>
              <a:rPr dirty="0" err="1"/>
              <a:t>pemahaman</a:t>
            </a:r>
            <a:r>
              <a:rPr dirty="0"/>
              <a:t> </a:t>
            </a:r>
            <a:r>
              <a:rPr dirty="0" err="1"/>
              <a:t>isi</a:t>
            </a:r>
            <a:r>
              <a:rPr dirty="0"/>
              <a:t> </a:t>
            </a:r>
            <a:r>
              <a:rPr dirty="0" err="1"/>
              <a:t>hadits</a:t>
            </a:r>
            <a:r>
              <a:rPr dirty="0"/>
              <a:t>.</a:t>
            </a:r>
            <a:br>
              <a:rPr dirty="0"/>
            </a:br>
            <a:r>
              <a:rPr dirty="0" err="1"/>
              <a:t>Keduanya</a:t>
            </a:r>
            <a:r>
              <a:rPr dirty="0"/>
              <a:t> </a:t>
            </a:r>
            <a:r>
              <a:rPr dirty="0" err="1"/>
              <a:t>saling</a:t>
            </a:r>
            <a:r>
              <a:rPr dirty="0"/>
              <a:t> </a:t>
            </a:r>
            <a:r>
              <a:rPr dirty="0" err="1"/>
              <a:t>melengkapi</a:t>
            </a:r>
            <a:r>
              <a:rPr dirty="0"/>
              <a:t> </a:t>
            </a:r>
            <a:r>
              <a:rPr dirty="0" err="1"/>
              <a:t>dalam</a:t>
            </a:r>
            <a:r>
              <a:rPr dirty="0"/>
              <a:t> </a:t>
            </a:r>
            <a:r>
              <a:rPr dirty="0" err="1"/>
              <a:t>kajian</a:t>
            </a:r>
            <a:r>
              <a:rPr dirty="0"/>
              <a:t> </a:t>
            </a:r>
            <a:r>
              <a:rPr dirty="0" err="1"/>
              <a:t>hadits</a:t>
            </a:r>
            <a:r>
              <a:rPr dirty="0"/>
              <a:t>.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E59CDE5-DF32-46EC-8C34-799A182BCA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835" y="3984826"/>
            <a:ext cx="1658470" cy="1976703"/>
          </a:xfrm>
        </p:spPr>
        <p:txBody>
          <a:bodyPr>
            <a:noAutofit/>
          </a:bodyPr>
          <a:lstStyle/>
          <a:p>
            <a:pPr>
              <a:defRPr sz="3600" b="1">
                <a:solidFill>
                  <a:srgbClr val="193451"/>
                </a:solidFill>
              </a:defRPr>
            </a:pPr>
            <a:r>
              <a:rPr lang="en-US" sz="2400" dirty="0"/>
              <a:t>Beda </a:t>
            </a:r>
            <a:r>
              <a:rPr sz="2400" dirty="0" err="1"/>
              <a:t>Ilmu</a:t>
            </a:r>
            <a:r>
              <a:rPr sz="2400" dirty="0"/>
              <a:t> </a:t>
            </a:r>
            <a:r>
              <a:rPr sz="2400" dirty="0" err="1"/>
              <a:t>Riwayah</a:t>
            </a:r>
            <a:r>
              <a:rPr sz="2400" dirty="0"/>
              <a:t> </a:t>
            </a:r>
            <a:br>
              <a:rPr lang="en-US" sz="2400" dirty="0"/>
            </a:br>
            <a:r>
              <a:rPr sz="2400" dirty="0"/>
              <a:t>dan </a:t>
            </a:r>
            <a:br>
              <a:rPr lang="en-US" sz="2400" dirty="0"/>
            </a:br>
            <a:r>
              <a:rPr sz="2400" dirty="0" err="1"/>
              <a:t>Ilmu</a:t>
            </a:r>
            <a:r>
              <a:rPr sz="2400" dirty="0"/>
              <a:t> </a:t>
            </a:r>
            <a:r>
              <a:rPr sz="2400" dirty="0" err="1"/>
              <a:t>Dirayah</a:t>
            </a:r>
            <a:endParaRPr sz="2400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269F8515-B829-4348-8FDE-694E61F4D9E6}"/>
              </a:ext>
            </a:extLst>
          </p:cNvPr>
          <p:cNvSpPr/>
          <p:nvPr/>
        </p:nvSpPr>
        <p:spPr>
          <a:xfrm>
            <a:off x="2716305" y="4231356"/>
            <a:ext cx="762000" cy="636494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33073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821C1FB-FCD2-4488-A683-B4CA9A72CA11}"/>
              </a:ext>
            </a:extLst>
          </p:cNvPr>
          <p:cNvSpPr txBox="1">
            <a:spLocks/>
          </p:cNvSpPr>
          <p:nvPr/>
        </p:nvSpPr>
        <p:spPr>
          <a:xfrm>
            <a:off x="681318" y="141724"/>
            <a:ext cx="8229600" cy="4959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endParaRPr lang="en-US" sz="3600" b="1" dirty="0">
              <a:solidFill>
                <a:srgbClr val="193451"/>
              </a:solidFill>
            </a:endParaRP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427E05D0-7036-4F63-B425-9AB2C3EF4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318" y="1113092"/>
            <a:ext cx="8077199" cy="4924425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Mempelajari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memiliki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urgensi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fundamental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bagi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setiap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Muslim,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baik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secara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individu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maupun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kolektif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Kepentingannya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lekang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oleh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waktu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bahkan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semakin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relevan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di era modern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ini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1.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Menjaga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Kemurnian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Ajaran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Islam: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 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Upaya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para ulama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dalam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mengembangkan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metodologi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kritik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sanad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matan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adalah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benteng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pertahanan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utama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untuk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menjaga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ajaran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Islam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pemalsuan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penyimpangan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Tanpa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studi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kita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bisa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membedakan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mana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ajaran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benar-benar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berasal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Nabi dan mana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merupakan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rekayasa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pihak-pihak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bertanggung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jawab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Ini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adalah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realisasi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janji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Allah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untuk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menjaga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Dzikr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(Al-Qur’an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penjelasannya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yaitu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).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2.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Memahami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Islam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Secara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Komprehensif</a:t>
            </a:r>
            <a:r>
              <a:rPr kumimoji="0" lang="en-US" altLang="en-US" sz="20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: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 Al-Qur’an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adalah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dua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sumber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saling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melengkapi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Mengabaikan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berarti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hanya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mengambil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sebagian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ajaran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Islam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meninggalkan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sebagian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lainnya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Banyak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aspek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ibadah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muamalah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akhlak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tidak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bisa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dipahami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dipraktikkan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dengan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benar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tanpa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merujuk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pada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penjelasan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contoh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praktis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dari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Rasulullah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SAW yang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terekam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dalam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20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20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</a:t>
            </a:r>
            <a:endParaRPr kumimoji="0" lang="en-US" altLang="en-US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A4755ED-F2D3-4F56-A088-15761BE34DF0}"/>
              </a:ext>
            </a:extLst>
          </p:cNvPr>
          <p:cNvSpPr txBox="1">
            <a:spLocks/>
          </p:cNvSpPr>
          <p:nvPr/>
        </p:nvSpPr>
        <p:spPr>
          <a:xfrm>
            <a:off x="681318" y="361329"/>
            <a:ext cx="3316941" cy="673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Urgensi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821C1FB-FCD2-4488-A683-B4CA9A72CA11}"/>
              </a:ext>
            </a:extLst>
          </p:cNvPr>
          <p:cNvSpPr txBox="1">
            <a:spLocks/>
          </p:cNvSpPr>
          <p:nvPr/>
        </p:nvSpPr>
        <p:spPr>
          <a:xfrm>
            <a:off x="681318" y="141724"/>
            <a:ext cx="8229600" cy="49591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endParaRPr lang="en-US" sz="3600" b="1" dirty="0">
              <a:solidFill>
                <a:srgbClr val="193451"/>
              </a:solidFill>
            </a:endParaRP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A4755ED-F2D3-4F56-A088-15761BE34DF0}"/>
              </a:ext>
            </a:extLst>
          </p:cNvPr>
          <p:cNvSpPr txBox="1">
            <a:spLocks/>
          </p:cNvSpPr>
          <p:nvPr/>
        </p:nvSpPr>
        <p:spPr>
          <a:xfrm>
            <a:off x="681318" y="361329"/>
            <a:ext cx="3316941" cy="6731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2800" b="1" dirty="0" err="1">
                <a:solidFill>
                  <a:srgbClr val="193451"/>
                </a:solidFill>
              </a:rPr>
              <a:t>Urgensi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Studi</a:t>
            </a:r>
            <a:r>
              <a:rPr lang="en-US" sz="2800" b="1" dirty="0">
                <a:solidFill>
                  <a:srgbClr val="193451"/>
                </a:solidFill>
              </a:rPr>
              <a:t> </a:t>
            </a:r>
            <a:r>
              <a:rPr lang="en-US" sz="2800" b="1" dirty="0" err="1">
                <a:solidFill>
                  <a:srgbClr val="193451"/>
                </a:solidFill>
              </a:rPr>
              <a:t>Hadits</a:t>
            </a:r>
            <a:endParaRPr lang="en-US" sz="2800" b="1" dirty="0">
              <a:solidFill>
                <a:srgbClr val="193451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12157DD-4E7A-4AC8-8D53-756778F033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6761" y="1254121"/>
            <a:ext cx="7898713" cy="467820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3.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Meneladani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Kepribadian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Nabi Muhammad SAW: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 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Tujuan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utama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diutusnya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Nabi Muhammad SAW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adalah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sebagai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rahmat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bagi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seluruh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alam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sebagai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suri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teladan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terbaik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adalah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jendela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utama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kita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untuk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“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melihat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”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bagaimana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beliau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hidup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beribadah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memimpin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berinteraksi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Dengan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mempelajari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kita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dapat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menumbuhkan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kecintaan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(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mahabbah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)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kepada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beliau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berusaha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meneladani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akhlak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mulianya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dalam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setiap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aspek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kehidupan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0D1628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4.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Menjawab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Tantangan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Zaman: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 Di era modern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penuh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dengan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pemikiran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ideologi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baru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seringkali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muncul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keraguan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serangan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terhadap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otentisitas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ajaran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Islam.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Studi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mendalam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membekali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seorang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Muslim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dengan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argumen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kokoh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metodologi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ilmiah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untuk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menjawab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keraguan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tersebut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Ia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menunjukkan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bahwa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tradisi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keilmuan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Islam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memiliki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standar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objektivitas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verifikasi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sangat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tinggi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bahkan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mendahului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metode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kritik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sejarah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modern.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1" i="0" u="none" strike="noStrike" cap="none" normalizeH="0" baseline="0" dirty="0">
              <a:ln>
                <a:noFill/>
              </a:ln>
              <a:solidFill>
                <a:srgbClr val="0D1628"/>
              </a:solidFill>
              <a:effectLst/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5.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Membentuk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Karakter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Muslim yang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Moderat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dan </a:t>
            </a:r>
            <a:r>
              <a:rPr kumimoji="0" lang="en-US" altLang="en-US" sz="1600" b="1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Bijaksana</a:t>
            </a:r>
            <a:r>
              <a:rPr kumimoji="0" lang="en-US" altLang="en-US" sz="1600" b="1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: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 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Memahami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secara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utuh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termasuk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konteksnya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(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asbab</a:t>
            </a:r>
            <a:r>
              <a:rPr kumimoji="0" lang="en-US" altLang="en-US" sz="1600" b="0" i="1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al-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wurud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),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akan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menghindarkan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seseorang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dari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pemahaman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tekstualis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kaku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ekstrem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Banyak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jika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dipahami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secara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parsial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dapat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menimbulkan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kesalahpahaman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.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Studi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Hadits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benar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akan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menuntun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pada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pemahaman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moderat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(</a:t>
            </a:r>
            <a:r>
              <a:rPr kumimoji="0" lang="en-US" altLang="en-US" sz="1600" b="0" i="1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wasathiyyah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),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seimbang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, dan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penuh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hikmah,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sebagaimana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yang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dicontohkan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oleh </a:t>
            </a:r>
            <a:r>
              <a:rPr kumimoji="0" lang="en-US" altLang="en-US" sz="1600" b="0" i="0" u="none" strike="noStrike" cap="none" normalizeH="0" baseline="0" dirty="0" err="1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Rasulullah</a:t>
            </a:r>
            <a:r>
              <a:rPr kumimoji="0" lang="en-US" altLang="en-US" sz="1600" b="0" i="0" u="none" strike="noStrike" cap="none" normalizeH="0" baseline="0" dirty="0">
                <a:ln>
                  <a:noFill/>
                </a:ln>
                <a:solidFill>
                  <a:srgbClr val="0D1628"/>
                </a:solidFill>
                <a:effectLst/>
                <a:latin typeface="+mn-lt"/>
              </a:rPr>
              <a:t> SAW.</a:t>
            </a:r>
            <a:endParaRPr kumimoji="0" lang="en-US" altLang="en-US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023347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>
              <a:defRPr sz="3600" b="1">
                <a:solidFill>
                  <a:srgbClr val="193451"/>
                </a:solidFill>
              </a:defRPr>
            </a:pPr>
            <a:r>
              <a:t>Perkembangan Studi Hadits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645920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/>
          </a:p>
          <a:p>
            <a:pPr>
              <a:defRPr sz="2000">
                <a:solidFill>
                  <a:srgbClr val="282828"/>
                </a:solidFill>
              </a:defRPr>
            </a:pPr>
            <a:r>
              <a:t>- Periode Nabi &amp; Sahabat: hafalan dan catatan sederhana.</a:t>
            </a:r>
            <a:br/>
            <a:r>
              <a:t>- Periode Tabi‘in: sistem periwayatan mulai tertata.</a:t>
            </a:r>
            <a:br/>
            <a:r>
              <a:t>- Kodifikasi: muncul kitab hadits sahih.</a:t>
            </a:r>
            <a:br/>
            <a:r>
              <a:t>- Kritik &amp; Klasifikasi: lahir ilmu Musthalah al-Hadits.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BB9F5EA-9490-4C73-AD86-432E34A5872B}"/>
              </a:ext>
            </a:extLst>
          </p:cNvPr>
          <p:cNvSpPr/>
          <p:nvPr/>
        </p:nvSpPr>
        <p:spPr>
          <a:xfrm>
            <a:off x="2805952" y="4396472"/>
            <a:ext cx="537882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n-US" dirty="0"/>
              <a:t>- </a:t>
            </a:r>
            <a:r>
              <a:rPr lang="en-US" dirty="0" err="1"/>
              <a:t>Munculnya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</a:t>
            </a:r>
            <a:r>
              <a:rPr lang="en-US" dirty="0" err="1"/>
              <a:t>palsu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Kurangnya</a:t>
            </a:r>
            <a:r>
              <a:rPr lang="en-US" dirty="0"/>
              <a:t> </a:t>
            </a:r>
            <a:r>
              <a:rPr lang="en-US" dirty="0" err="1"/>
              <a:t>pemahaman</a:t>
            </a:r>
            <a:r>
              <a:rPr lang="en-US" dirty="0"/>
              <a:t> </a:t>
            </a:r>
            <a:r>
              <a:rPr lang="en-US" dirty="0" err="1"/>
              <a:t>konteks</a:t>
            </a:r>
            <a:r>
              <a:rPr lang="en-US" dirty="0"/>
              <a:t> </a:t>
            </a:r>
            <a:r>
              <a:rPr lang="en-US" dirty="0" err="1"/>
              <a:t>historis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integrasi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klasik</a:t>
            </a:r>
            <a:r>
              <a:rPr lang="en-US" dirty="0"/>
              <a:t> dan modern.</a:t>
            </a:r>
            <a:br>
              <a:rPr lang="en-US" dirty="0"/>
            </a:br>
            <a:r>
              <a:rPr lang="en-US" dirty="0"/>
              <a:t>- </a:t>
            </a:r>
            <a:r>
              <a:rPr lang="en-US" dirty="0" err="1"/>
              <a:t>Verifikasi</a:t>
            </a:r>
            <a:r>
              <a:rPr lang="en-US" dirty="0"/>
              <a:t> </a:t>
            </a:r>
            <a:r>
              <a:rPr lang="en-US" dirty="0" err="1"/>
              <a:t>hadits</a:t>
            </a:r>
            <a:r>
              <a:rPr lang="en-US" dirty="0"/>
              <a:t> di era digital.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2B656BD-81C0-4A9A-8A0D-3C55CACDFFAD}"/>
              </a:ext>
            </a:extLst>
          </p:cNvPr>
          <p:cNvSpPr txBox="1">
            <a:spLocks/>
          </p:cNvSpPr>
          <p:nvPr/>
        </p:nvSpPr>
        <p:spPr>
          <a:xfrm>
            <a:off x="1255059" y="32534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3600" b="1">
                <a:solidFill>
                  <a:srgbClr val="193451"/>
                </a:solidFill>
              </a:rPr>
              <a:t>Tantangan dalam Studi Hadits</a:t>
            </a:r>
            <a:endParaRPr lang="en-US" sz="3600" b="1" dirty="0">
              <a:solidFill>
                <a:srgbClr val="19345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3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7858" y="274638"/>
            <a:ext cx="7888941" cy="1143000"/>
          </a:xfrm>
        </p:spPr>
        <p:txBody>
          <a:bodyPr/>
          <a:lstStyle/>
          <a:p>
            <a:pPr algn="l">
              <a:defRPr sz="3600" b="1">
                <a:solidFill>
                  <a:srgbClr val="193451"/>
                </a:solidFill>
              </a:defRPr>
            </a:pPr>
            <a:r>
              <a:rPr dirty="0"/>
              <a:t>Kesimpulan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56128" y="937907"/>
            <a:ext cx="77724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dirty="0"/>
          </a:p>
          <a:p>
            <a:pPr>
              <a:defRPr sz="2000">
                <a:solidFill>
                  <a:srgbClr val="282828"/>
                </a:solidFill>
              </a:defRPr>
            </a:pPr>
            <a:r>
              <a:rPr dirty="0"/>
              <a:t>- </a:t>
            </a:r>
            <a:r>
              <a:rPr dirty="0" err="1"/>
              <a:t>Hadits</a:t>
            </a:r>
            <a:r>
              <a:rPr dirty="0"/>
              <a:t> </a:t>
            </a:r>
            <a:r>
              <a:rPr dirty="0" err="1"/>
              <a:t>adalah</a:t>
            </a:r>
            <a:r>
              <a:rPr dirty="0"/>
              <a:t> </a:t>
            </a:r>
            <a:r>
              <a:rPr dirty="0" err="1"/>
              <a:t>sumber</a:t>
            </a:r>
            <a:r>
              <a:rPr dirty="0"/>
              <a:t> </a:t>
            </a:r>
            <a:r>
              <a:rPr dirty="0" err="1"/>
              <a:t>utama</a:t>
            </a:r>
            <a:r>
              <a:rPr dirty="0"/>
              <a:t> </a:t>
            </a:r>
            <a:r>
              <a:rPr dirty="0" err="1"/>
              <a:t>ajaran</a:t>
            </a:r>
            <a:r>
              <a:rPr dirty="0"/>
              <a:t> Islam </a:t>
            </a:r>
            <a:r>
              <a:rPr dirty="0" err="1"/>
              <a:t>setelah</a:t>
            </a:r>
            <a:r>
              <a:rPr dirty="0"/>
              <a:t> Al-Qur’an.</a:t>
            </a:r>
            <a:br>
              <a:rPr dirty="0"/>
            </a:br>
            <a:r>
              <a:rPr dirty="0"/>
              <a:t>- </a:t>
            </a:r>
            <a:r>
              <a:rPr dirty="0" err="1"/>
              <a:t>Studi</a:t>
            </a:r>
            <a:r>
              <a:rPr dirty="0"/>
              <a:t> </a:t>
            </a:r>
            <a:r>
              <a:rPr dirty="0" err="1"/>
              <a:t>hadits</a:t>
            </a:r>
            <a:r>
              <a:rPr dirty="0"/>
              <a:t> </a:t>
            </a:r>
            <a:r>
              <a:rPr dirty="0" err="1"/>
              <a:t>mencakup</a:t>
            </a:r>
            <a:r>
              <a:rPr dirty="0"/>
              <a:t> </a:t>
            </a:r>
            <a:r>
              <a:rPr dirty="0" err="1"/>
              <a:t>ilmu</a:t>
            </a:r>
            <a:r>
              <a:rPr dirty="0"/>
              <a:t> </a:t>
            </a:r>
            <a:r>
              <a:rPr dirty="0" err="1"/>
              <a:t>riwayah</a:t>
            </a:r>
            <a:r>
              <a:rPr dirty="0"/>
              <a:t> dan </a:t>
            </a:r>
            <a:r>
              <a:rPr dirty="0" err="1"/>
              <a:t>dirayah</a:t>
            </a:r>
            <a:r>
              <a:rPr dirty="0"/>
              <a:t>.</a:t>
            </a:r>
            <a:br>
              <a:rPr dirty="0"/>
            </a:br>
            <a:r>
              <a:rPr dirty="0"/>
              <a:t>- </a:t>
            </a:r>
            <a:r>
              <a:rPr dirty="0" err="1"/>
              <a:t>Urgensinya</a:t>
            </a:r>
            <a:r>
              <a:rPr dirty="0"/>
              <a:t>: </a:t>
            </a:r>
            <a:r>
              <a:rPr dirty="0" err="1"/>
              <a:t>menjaga</a:t>
            </a:r>
            <a:r>
              <a:rPr dirty="0"/>
              <a:t> </a:t>
            </a:r>
            <a:r>
              <a:rPr dirty="0" err="1"/>
              <a:t>kemurnian</a:t>
            </a:r>
            <a:r>
              <a:rPr dirty="0"/>
              <a:t>, </a:t>
            </a:r>
            <a:r>
              <a:rPr dirty="0" err="1"/>
              <a:t>meneladani</a:t>
            </a:r>
            <a:r>
              <a:rPr dirty="0"/>
              <a:t> Nabi, dan </a:t>
            </a:r>
            <a:r>
              <a:rPr dirty="0" err="1"/>
              <a:t>relevansi</a:t>
            </a:r>
            <a:r>
              <a:rPr dirty="0"/>
              <a:t> </a:t>
            </a:r>
            <a:r>
              <a:rPr dirty="0" err="1"/>
              <a:t>hukum</a:t>
            </a:r>
            <a:r>
              <a:rPr dirty="0"/>
              <a:t>.</a:t>
            </a:r>
            <a:br>
              <a:rPr dirty="0"/>
            </a:br>
            <a:r>
              <a:rPr dirty="0"/>
              <a:t>- </a:t>
            </a:r>
            <a:r>
              <a:rPr dirty="0" err="1"/>
              <a:t>Diperlukan</a:t>
            </a:r>
            <a:r>
              <a:rPr dirty="0"/>
              <a:t> </a:t>
            </a:r>
            <a:r>
              <a:rPr dirty="0" err="1"/>
              <a:t>pendekatan</a:t>
            </a:r>
            <a:r>
              <a:rPr dirty="0"/>
              <a:t> </a:t>
            </a:r>
            <a:r>
              <a:rPr dirty="0" err="1"/>
              <a:t>kritis</a:t>
            </a:r>
            <a:r>
              <a:rPr dirty="0"/>
              <a:t> dan digital di era modern.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B9FE2AD-DD3A-4AA0-BFA3-38BFBF154BBE}"/>
              </a:ext>
            </a:extLst>
          </p:cNvPr>
          <p:cNvSpPr/>
          <p:nvPr/>
        </p:nvSpPr>
        <p:spPr>
          <a:xfrm>
            <a:off x="1918447" y="3998457"/>
            <a:ext cx="642769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282828"/>
                </a:solidFill>
              </a:defRPr>
            </a:pPr>
            <a:r>
              <a:rPr lang="en-US" dirty="0"/>
              <a:t>Al-Khatib al-Baghdadi, Al-</a:t>
            </a:r>
            <a:r>
              <a:rPr lang="en-US" dirty="0" err="1"/>
              <a:t>Kifayah</a:t>
            </a:r>
            <a:r>
              <a:rPr lang="en-US" dirty="0"/>
              <a:t> fi ‘</a:t>
            </a:r>
            <a:r>
              <a:rPr lang="en-US" dirty="0" err="1"/>
              <a:t>Ilm</a:t>
            </a:r>
            <a:r>
              <a:rPr lang="en-US" dirty="0"/>
              <a:t> al-</a:t>
            </a:r>
            <a:r>
              <a:rPr lang="en-US" dirty="0" err="1"/>
              <a:t>Riwayah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Ibn al-Salah, </a:t>
            </a:r>
            <a:r>
              <a:rPr lang="en-US" dirty="0" err="1"/>
              <a:t>Muqaddimah</a:t>
            </a:r>
            <a:r>
              <a:rPr lang="en-US" dirty="0"/>
              <a:t> Ibn al-Salah.</a:t>
            </a:r>
            <a:br>
              <a:rPr lang="en-US" dirty="0"/>
            </a:br>
            <a:r>
              <a:rPr lang="en-US" dirty="0"/>
              <a:t>Al-</a:t>
            </a:r>
            <a:r>
              <a:rPr lang="en-US" dirty="0" err="1"/>
              <a:t>Suyuthi</a:t>
            </a:r>
            <a:r>
              <a:rPr lang="en-US" dirty="0"/>
              <a:t>, </a:t>
            </a:r>
            <a:r>
              <a:rPr lang="en-US" dirty="0" err="1"/>
              <a:t>Tadrib</a:t>
            </a:r>
            <a:r>
              <a:rPr lang="en-US" dirty="0"/>
              <a:t> al-</a:t>
            </a:r>
            <a:r>
              <a:rPr lang="en-US" dirty="0" err="1"/>
              <a:t>Rawi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 err="1"/>
              <a:t>Nuruddin</a:t>
            </a:r>
            <a:r>
              <a:rPr lang="en-US" dirty="0"/>
              <a:t> ‘</a:t>
            </a:r>
            <a:r>
              <a:rPr lang="en-US" dirty="0" err="1"/>
              <a:t>Itr</a:t>
            </a:r>
            <a:r>
              <a:rPr lang="en-US" dirty="0"/>
              <a:t>, </a:t>
            </a:r>
            <a:r>
              <a:rPr lang="en-US" dirty="0" err="1"/>
              <a:t>Manhaj</a:t>
            </a:r>
            <a:r>
              <a:rPr lang="en-US" dirty="0"/>
              <a:t> an-</a:t>
            </a:r>
            <a:r>
              <a:rPr lang="en-US" dirty="0" err="1"/>
              <a:t>Naqd</a:t>
            </a:r>
            <a:r>
              <a:rPr lang="en-US" dirty="0"/>
              <a:t> fi </a:t>
            </a:r>
            <a:r>
              <a:rPr lang="en-US" dirty="0" err="1"/>
              <a:t>Ulum</a:t>
            </a:r>
            <a:r>
              <a:rPr lang="en-US" dirty="0"/>
              <a:t> al-</a:t>
            </a:r>
            <a:r>
              <a:rPr lang="en-US" dirty="0" err="1"/>
              <a:t>Hadits</a:t>
            </a:r>
            <a:r>
              <a:rPr lang="en-US" dirty="0"/>
              <a:t>.</a:t>
            </a:r>
            <a:br>
              <a:rPr lang="en-US" dirty="0"/>
            </a:br>
            <a:r>
              <a:rPr lang="en-US" dirty="0"/>
              <a:t>M.M. </a:t>
            </a:r>
            <a:r>
              <a:rPr lang="en-US" dirty="0" err="1"/>
              <a:t>Azami</a:t>
            </a:r>
            <a:r>
              <a:rPr lang="en-US" dirty="0"/>
              <a:t>, Studies in Hadith Methodology and Literature.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0DF6269-06F2-4C10-B9EA-EE01F7A97302}"/>
              </a:ext>
            </a:extLst>
          </p:cNvPr>
          <p:cNvSpPr txBox="1">
            <a:spLocks/>
          </p:cNvSpPr>
          <p:nvPr/>
        </p:nvSpPr>
        <p:spPr>
          <a:xfrm>
            <a:off x="1918447" y="2965145"/>
            <a:ext cx="66249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 sz="3600" b="1">
                <a:solidFill>
                  <a:srgbClr val="193451"/>
                </a:solidFill>
              </a:defRPr>
            </a:pPr>
            <a:r>
              <a:rPr lang="en-US" sz="3600" b="1">
                <a:solidFill>
                  <a:srgbClr val="193451"/>
                </a:solidFill>
              </a:rPr>
              <a:t>Daftar Pustaka</a:t>
            </a:r>
            <a:endParaRPr lang="en-US" sz="3600" b="1" dirty="0">
              <a:solidFill>
                <a:srgbClr val="19345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377</Words>
  <Application>Microsoft Office PowerPoint</Application>
  <PresentationFormat>On-screen Show (4:3)</PresentationFormat>
  <Paragraphs>98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Pengantar Studi Hadits:  Ruang Lingkup dan Urgensinya</vt:lpstr>
      <vt:lpstr>Pendahuluan</vt:lpstr>
      <vt:lpstr>Bedah Pengertian Hadits:</vt:lpstr>
      <vt:lpstr>Posisi Hadits  dalam Islam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Beda Ilmu Riwayah  dan  Ilmu Dirayah</vt:lpstr>
      <vt:lpstr>PowerPoint Presentation</vt:lpstr>
      <vt:lpstr>PowerPoint Presentation</vt:lpstr>
      <vt:lpstr>Perkembangan Studi Hadits</vt:lpstr>
      <vt:lpstr>Kesimpulan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Pengantar Studi Hadits:  Ruang Lingkup dan Urgensinya</dc:title>
  <dc:subject/>
  <dc:creator/>
  <cp:keywords/>
  <dc:description>generated using python-pptx</dc:description>
  <cp:lastModifiedBy>etta palontaraq</cp:lastModifiedBy>
  <cp:revision>10</cp:revision>
  <dcterms:created xsi:type="dcterms:W3CDTF">2013-01-27T09:14:16Z</dcterms:created>
  <dcterms:modified xsi:type="dcterms:W3CDTF">2025-10-11T01:32:19Z</dcterms:modified>
  <cp:category/>
</cp:coreProperties>
</file>