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20104100" cy="11315700"/>
  <p:notesSz cx="20104100" cy="113157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/Relationships>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ehincwepo.1" TargetMode="External"/></Relationships>

</file>

<file path=ppt/slides/_rels/slide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2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9913699" y="4390234"/>
            <a:ext cx="359637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>
                <a:latin typeface="Arial"/>
                <a:cs typeface="Arial"/>
              </a:rPr>
              <a:t>•</a:t>
            </a:r>
            <a:endParaRPr sz="44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60909" y="6165584"/>
            <a:ext cx="1324719" cy="3866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010"/>
              </a:lnSpc>
              <a:spcBef>
                <a:spcPts val="150"/>
              </a:spcBef>
            </a:pPr>
            <a:r>
              <a:rPr dirty="0" smtClean="0" sz="2850" spc="0" i="1">
                <a:solidFill>
                  <a:srgbClr val="31312D"/>
                </a:solidFill>
                <a:latin typeface="Arial"/>
                <a:cs typeface="Arial"/>
              </a:rPr>
              <a:t>Sejarah</a:t>
            </a:r>
            <a:endParaRPr sz="28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58772" y="6165584"/>
            <a:ext cx="2913911" cy="3866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010"/>
              </a:lnSpc>
              <a:spcBef>
                <a:spcPts val="150"/>
              </a:spcBef>
            </a:pPr>
            <a:r>
              <a:rPr dirty="0" smtClean="0" sz="2850" spc="0" i="1">
                <a:solidFill>
                  <a:srgbClr val="31312D"/>
                </a:solidFill>
                <a:latin typeface="Arial"/>
                <a:cs typeface="Arial"/>
              </a:rPr>
              <a:t>dan</a:t>
            </a:r>
            <a:r>
              <a:rPr dirty="0" smtClean="0" sz="2850" spc="292" i="1">
                <a:solidFill>
                  <a:srgbClr val="31312D"/>
                </a:solidFill>
                <a:latin typeface="Arial"/>
                <a:cs typeface="Arial"/>
              </a:rPr>
              <a:t> </a:t>
            </a:r>
            <a:r>
              <a:rPr dirty="0" smtClean="0" sz="2850" spc="0" i="1">
                <a:solidFill>
                  <a:srgbClr val="31312D"/>
                </a:solidFill>
                <a:latin typeface="Arial"/>
                <a:cs typeface="Arial"/>
              </a:rPr>
              <a:t>Pokok-pokok</a:t>
            </a:r>
            <a:endParaRPr sz="28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429360" y="6165584"/>
            <a:ext cx="1706250" cy="3866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010"/>
              </a:lnSpc>
              <a:spcBef>
                <a:spcPts val="150"/>
              </a:spcBef>
            </a:pPr>
            <a:r>
              <a:rPr dirty="0" smtClean="0" sz="2850" spc="0" i="1">
                <a:solidFill>
                  <a:srgbClr val="31312D"/>
                </a:solidFill>
                <a:latin typeface="Arial"/>
                <a:cs typeface="Arial"/>
              </a:rPr>
              <a:t>Ajarannya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 txBox="1"/>
          <p:nvPr/>
        </p:nvSpPr>
        <p:spPr>
          <a:xfrm>
            <a:off x="4008120" y="902070"/>
            <a:ext cx="277349" cy="7744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100"/>
              </a:lnSpc>
              <a:spcBef>
                <a:spcPts val="305"/>
              </a:spcBef>
            </a:pPr>
            <a:r>
              <a:rPr dirty="0" smtClean="0" baseline="-3294" sz="6600" spc="-1300">
                <a:latin typeface="Times New Roman"/>
                <a:cs typeface="Times New Roman"/>
              </a:rPr>
              <a:t>I</a:t>
            </a:r>
            <a:r>
              <a:rPr dirty="0" smtClean="0" baseline="42079" sz="4650" spc="0"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212359" y="1093561"/>
            <a:ext cx="381267" cy="5829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dirty="0" smtClean="0" sz="4400" spc="0">
                <a:latin typeface="Times New Roman"/>
                <a:cs typeface="Times New Roman"/>
              </a:rPr>
              <a:t>a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21178" y="1318288"/>
            <a:ext cx="192899" cy="4180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60"/>
              </a:lnSpc>
              <a:spcBef>
                <a:spcPts val="163"/>
              </a:spcBef>
            </a:pPr>
            <a:r>
              <a:rPr dirty="0" smtClean="0" sz="3100" spc="0"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89345" y="4731110"/>
            <a:ext cx="2638436" cy="12535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0051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latin typeface="Times New Roman"/>
                <a:cs typeface="Times New Roman"/>
              </a:rPr>
              <a:t>Etimologi</a:t>
            </a:r>
            <a:endParaRPr sz="44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2524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Kata</a:t>
            </a:r>
            <a:r>
              <a:rPr dirty="0" smtClean="0" sz="2100" spc="35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"Syiah'</a:t>
            </a:r>
            <a:r>
              <a:rPr dirty="0" smtClean="0" sz="2100" spc="18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(Bahasa</a:t>
            </a:r>
            <a:endParaRPr sz="21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53659" y="4731110"/>
            <a:ext cx="1889947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latin typeface="Times New Roman"/>
                <a:cs typeface="Times New Roman"/>
              </a:rPr>
              <a:t>Bahasa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083820" y="4731110"/>
            <a:ext cx="3191193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latin typeface="Times New Roman"/>
                <a:cs typeface="Times New Roman"/>
              </a:rPr>
              <a:t>Terminologi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515653" y="4731110"/>
            <a:ext cx="1664836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latin typeface="Times New Roman"/>
                <a:cs typeface="Times New Roman"/>
              </a:rPr>
              <a:t>Istilah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98687" y="5692225"/>
            <a:ext cx="111224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Arab:</a:t>
            </a:r>
            <a:r>
              <a:rPr dirty="0" smtClean="0" sz="2100" spc="51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~)</a:t>
            </a:r>
            <a:endParaRPr sz="2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27962" y="5692225"/>
            <a:ext cx="866864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secara</a:t>
            </a:r>
            <a:endParaRPr sz="2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93902" y="5692225"/>
            <a:ext cx="881858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harfiah</a:t>
            </a:r>
            <a:endParaRPr sz="2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67694" y="5692225"/>
            <a:ext cx="897959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berarti</a:t>
            </a:r>
            <a:endParaRPr sz="2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083820" y="5692225"/>
            <a:ext cx="2653429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Syiah</a:t>
            </a:r>
            <a:r>
              <a:rPr dirty="0" smtClean="0" sz="2100" spc="21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adalah</a:t>
            </a:r>
            <a:r>
              <a:rPr dirty="0" smtClean="0" sz="2100" spc="52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cabang</a:t>
            </a:r>
            <a:endParaRPr sz="2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832428" y="5692225"/>
            <a:ext cx="2834504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terbesar</a:t>
            </a:r>
            <a:r>
              <a:rPr dirty="0" smtClean="0" sz="2100" spc="338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kedua</a:t>
            </a:r>
            <a:r>
              <a:rPr dirty="0" smtClean="0" sz="2100" spc="30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dalam</a:t>
            </a:r>
            <a:endParaRPr sz="2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761658" y="5692225"/>
            <a:ext cx="1727660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Islam.</a:t>
            </a:r>
            <a:r>
              <a:rPr dirty="0" smtClean="0" sz="2100" spc="23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Muslim</a:t>
            </a:r>
            <a:endParaRPr sz="2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81492" y="6108443"/>
            <a:ext cx="6265623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"pengikut"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2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atau</a:t>
            </a:r>
            <a:r>
              <a:rPr dirty="0" smtClean="0" sz="2100" spc="52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"partisan".</a:t>
            </a:r>
            <a:r>
              <a:rPr dirty="0" smtClean="0" sz="2100" spc="56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Dalam</a:t>
            </a:r>
            <a:r>
              <a:rPr dirty="0" smtClean="0" sz="2100" spc="39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konteks</a:t>
            </a:r>
            <a:r>
              <a:rPr dirty="0" smtClean="0" sz="2100" spc="52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sejarah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34702" y="6108443"/>
            <a:ext cx="755134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>
                <a:solidFill>
                  <a:srgbClr val="141414"/>
                </a:solidFill>
                <a:latin typeface="Arial"/>
                <a:cs typeface="Arial"/>
              </a:rPr>
              <a:t>Islam</a:t>
            </a:r>
            <a:r>
              <a:rPr dirty="0" smtClean="0" sz="2100">
                <a:solidFill>
                  <a:srgbClr val="363636"/>
                </a:solidFill>
                <a:latin typeface="Arial"/>
                <a:cs typeface="Arial"/>
              </a:rPr>
              <a:t>,</a:t>
            </a:r>
            <a:endParaRPr sz="2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083820" y="6116296"/>
            <a:ext cx="1896473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Syiah</a:t>
            </a:r>
            <a:r>
              <a:rPr dirty="0" smtClean="0" sz="2100" spc="27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meyakini</a:t>
            </a:r>
            <a:endParaRPr sz="2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070671" y="6116296"/>
            <a:ext cx="852263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bahwa</a:t>
            </a:r>
            <a:endParaRPr sz="2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013051" y="6116296"/>
            <a:ext cx="4175968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Nabi</a:t>
            </a:r>
            <a:r>
              <a:rPr dirty="0" smtClean="0" sz="2100" spc="28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Muhammad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41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SAW</a:t>
            </a:r>
            <a:r>
              <a:rPr dirty="0" smtClean="0" sz="2100" spc="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menunjuk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89345" y="6532514"/>
            <a:ext cx="2208782" cy="7164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istilah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1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ini</a:t>
            </a:r>
            <a:r>
              <a:rPr dirty="0" smtClean="0" sz="2100" spc="15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merujuk</a:t>
            </a:r>
            <a:endParaRPr sz="2100">
              <a:latin typeface="Arial"/>
              <a:cs typeface="Arial"/>
            </a:endParaRPr>
          </a:p>
          <a:p>
            <a:pPr marL="12700" marR="40051">
              <a:lnSpc>
                <a:spcPct val="95825"/>
              </a:lnSpc>
              <a:spcBef>
                <a:spcPts val="811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Pengikut</a:t>
            </a:r>
            <a:r>
              <a:rPr dirty="0" smtClean="0" sz="2100" spc="26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Ali".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98175" y="6532514"/>
            <a:ext cx="257293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pada</a:t>
            </a:r>
            <a:r>
              <a:rPr dirty="0" smtClean="0" sz="2100" spc="49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"Shi'atu</a:t>
            </a:r>
            <a:r>
              <a:rPr dirty="0" smtClean="0" sz="2100" spc="22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'Ali"</a:t>
            </a:r>
            <a:r>
              <a:rPr dirty="0" smtClean="0" sz="2100" spc="-10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(~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33167" y="6532514"/>
            <a:ext cx="209068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>
                <a:solidFill>
                  <a:srgbClr val="141414"/>
                </a:solidFill>
                <a:latin typeface="Arial"/>
                <a:cs typeface="Arial"/>
              </a:rPr>
              <a:t>~</a:t>
            </a:r>
            <a:r>
              <a:rPr dirty="0" smtClean="0" sz="2100" spc="-4">
                <a:solidFill>
                  <a:srgbClr val="141414"/>
                </a:solidFill>
                <a:latin typeface="Arial"/>
                <a:cs typeface="Arial"/>
              </a:rPr>
              <a:t>)</a:t>
            </a:r>
            <a:r>
              <a:rPr dirty="0" smtClean="0" sz="2100" spc="0">
                <a:solidFill>
                  <a:srgbClr val="363636"/>
                </a:solidFill>
                <a:latin typeface="Arial"/>
                <a:cs typeface="Arial"/>
              </a:rPr>
              <a:t>,</a:t>
            </a:r>
            <a:r>
              <a:rPr dirty="0" smtClean="0" sz="2100" spc="225">
                <a:solidFill>
                  <a:srgbClr val="363636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atau</a:t>
            </a:r>
            <a:r>
              <a:rPr dirty="0" smtClean="0" sz="2100" spc="52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"Para</a:t>
            </a:r>
            <a:endParaRPr sz="2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83820" y="6540367"/>
            <a:ext cx="321535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Ali</a:t>
            </a:r>
            <a:r>
              <a:rPr dirty="0" smtClean="0" sz="2100" spc="23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bin</a:t>
            </a:r>
            <a:r>
              <a:rPr dirty="0" smtClean="0" sz="2100" spc="25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Abi</a:t>
            </a:r>
            <a:r>
              <a:rPr dirty="0" smtClean="0" sz="2100" spc="27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Thalib</a:t>
            </a:r>
            <a:r>
              <a:rPr dirty="0" smtClean="0" sz="2100" spc="43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sebagai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390002" y="6540367"/>
            <a:ext cx="3952413" cy="7164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penggantinya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49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(Khalifah/Imam)</a:t>
            </a:r>
            <a:endParaRPr sz="2100">
              <a:latin typeface="Arial"/>
              <a:cs typeface="Arial"/>
            </a:endParaRPr>
          </a:p>
          <a:p>
            <a:pPr marL="185469" marR="40051">
              <a:lnSpc>
                <a:spcPct val="95825"/>
              </a:lnSpc>
              <a:spcBef>
                <a:spcPts val="811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umat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9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Islam</a:t>
            </a:r>
            <a:r>
              <a:rPr dirty="0" smtClean="0" sz="2100" spc="26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seharusnya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83820" y="6964438"/>
            <a:ext cx="1425543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dan</a:t>
            </a:r>
            <a:r>
              <a:rPr dirty="0" smtClean="0" sz="2100" spc="42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bahwa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599481" y="6964438"/>
            <a:ext cx="1801913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kepemimpinan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91673" y="7388509"/>
            <a:ext cx="417441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berlanjut</a:t>
            </a:r>
            <a:r>
              <a:rPr dirty="0" smtClean="0" sz="2100" spc="13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melalui</a:t>
            </a:r>
            <a:r>
              <a:rPr dirty="0" smtClean="0" sz="2100" spc="48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garis</a:t>
            </a:r>
            <a:r>
              <a:rPr dirty="0" smtClean="0" sz="2100" spc="48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keturunan</a:t>
            </a:r>
            <a:endParaRPr sz="21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5379501" y="7388509"/>
            <a:ext cx="214933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Nabi</a:t>
            </a:r>
            <a:r>
              <a:rPr dirty="0" smtClean="0" sz="2100" spc="22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(Ahlul</a:t>
            </a:r>
            <a:r>
              <a:rPr dirty="0" smtClean="0" sz="2100" spc="41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Bait).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object 67"/>
          <p:cNvSpPr txBox="1"/>
          <p:nvPr/>
        </p:nvSpPr>
        <p:spPr>
          <a:xfrm>
            <a:off x="5398130" y="902070"/>
            <a:ext cx="184650" cy="4180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60"/>
              </a:lnSpc>
              <a:spcBef>
                <a:spcPts val="163"/>
              </a:spcBef>
            </a:pPr>
            <a:r>
              <a:rPr dirty="0" smtClean="0" sz="3100" spc="0"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45386" y="1084052"/>
            <a:ext cx="1804841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Perse</a:t>
            </a:r>
            <a:endParaRPr sz="44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057887" y="1084052"/>
            <a:ext cx="1838855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aranS</a:t>
            </a:r>
            <a:endParaRPr sz="445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882378" y="1084052"/>
            <a:ext cx="283017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i</a:t>
            </a:r>
            <a:endParaRPr sz="44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243623" y="1084052"/>
            <a:ext cx="1837944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Donia</a:t>
            </a:r>
            <a:endParaRPr sz="44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358864" y="1099880"/>
            <a:ext cx="645527" cy="5751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15"/>
              </a:lnSpc>
              <a:spcBef>
                <a:spcPts val="225"/>
              </a:spcBef>
            </a:pPr>
            <a:r>
              <a:rPr dirty="0" smtClean="0" sz="4300" spc="0" b="1">
                <a:latin typeface="Times New Roman"/>
                <a:cs typeface="Times New Roman"/>
              </a:rPr>
              <a:t>Ia</a:t>
            </a:r>
            <a:endParaRPr sz="43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45386" y="3251647"/>
            <a:ext cx="4484233" cy="5751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15"/>
              </a:lnSpc>
              <a:spcBef>
                <a:spcPts val="225"/>
              </a:spcBef>
            </a:pPr>
            <a:r>
              <a:rPr dirty="0" smtClean="0" sz="4300" b="1">
                <a:latin typeface="Times New Roman"/>
                <a:cs typeface="Times New Roman"/>
              </a:rPr>
              <a:t>Demografi</a:t>
            </a:r>
            <a:r>
              <a:rPr dirty="0" smtClean="0" sz="4300" spc="-804" b="1">
                <a:latin typeface="Times New Roman"/>
                <a:cs typeface="Times New Roman"/>
              </a:rPr>
              <a:t> </a:t>
            </a:r>
            <a:r>
              <a:rPr dirty="0" smtClean="0" sz="4300" spc="0" b="1">
                <a:latin typeface="Times New Roman"/>
                <a:cs typeface="Times New Roman"/>
              </a:rPr>
              <a:t>Global</a:t>
            </a:r>
            <a:endParaRPr sz="43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37532" y="4200124"/>
            <a:ext cx="3064324" cy="7164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553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Muslim</a:t>
            </a:r>
            <a:r>
              <a:rPr dirty="0" smtClean="0" sz="2100" spc="491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Syiah</a:t>
            </a:r>
            <a:r>
              <a:rPr dirty="0" smtClean="0" sz="2100" spc="279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mencakup</a:t>
            </a:r>
            <a:endParaRPr sz="2100">
              <a:latin typeface="Arial"/>
              <a:cs typeface="Arial"/>
            </a:endParaRPr>
          </a:p>
          <a:p>
            <a:pPr marL="12700" marR="40051">
              <a:lnSpc>
                <a:spcPct val="95825"/>
              </a:lnSpc>
              <a:spcBef>
                <a:spcPts val="811"/>
              </a:spcBef>
            </a:pP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dunia.</a:t>
            </a:r>
            <a:endParaRPr sz="21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125917" y="4200124"/>
            <a:ext cx="85187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sekitar</a:t>
            </a:r>
            <a:endParaRPr sz="21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076150" y="4200124"/>
            <a:ext cx="985766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10-15%</a:t>
            </a:r>
            <a:endParaRPr sz="21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089208" y="4200124"/>
            <a:ext cx="2340146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dari</a:t>
            </a:r>
            <a:r>
              <a:rPr dirty="0" smtClean="0" sz="2100" spc="486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total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366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populasi</a:t>
            </a:r>
            <a:endParaRPr sz="21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547248" y="4200124"/>
            <a:ext cx="91093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Muslim</a:t>
            </a:r>
            <a:endParaRPr sz="21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6887309" y="4350041"/>
            <a:ext cx="292574" cy="127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>
                <a:solidFill>
                  <a:srgbClr val="36332D"/>
                </a:solidFill>
                <a:latin typeface="Times New Roman"/>
                <a:cs typeface="Times New Roman"/>
              </a:rPr>
              <a:t>Ru</a:t>
            </a:r>
            <a:r>
              <a:rPr dirty="0" smtClean="0" sz="800">
                <a:solidFill>
                  <a:srgbClr val="5E5754"/>
                </a:solidFill>
                <a:latin typeface="Times New Roman"/>
                <a:cs typeface="Times New Roman"/>
              </a:rPr>
              <a:t>-$s</a:t>
            </a:r>
            <a:r>
              <a:rPr dirty="0" smtClean="0" sz="800">
                <a:solidFill>
                  <a:srgbClr val="36332D"/>
                </a:solidFill>
                <a:latin typeface="Times New Roman"/>
                <a:cs typeface="Times New Roman"/>
              </a:rPr>
              <a:t>i</a:t>
            </a:r>
            <a:r>
              <a:rPr dirty="0" smtClean="0" sz="800">
                <a:solidFill>
                  <a:srgbClr val="4B4642"/>
                </a:solidFill>
                <a:latin typeface="Times New Roman"/>
                <a:cs typeface="Times New Roman"/>
              </a:rPr>
              <a:t>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7790422" y="4353109"/>
            <a:ext cx="1059461" cy="1431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  <a:spcBef>
                <a:spcPts val="5"/>
              </a:spcBef>
            </a:pPr>
            <a:r>
              <a:rPr dirty="0" smtClean="0" sz="900" spc="0">
                <a:solidFill>
                  <a:srgbClr val="141410"/>
                </a:solidFill>
                <a:latin typeface="Times New Roman"/>
                <a:cs typeface="Times New Roman"/>
              </a:rPr>
              <a:t>M</a:t>
            </a:r>
            <a:r>
              <a:rPr dirty="0" smtClean="0" sz="900" spc="0">
                <a:solidFill>
                  <a:srgbClr val="36332D"/>
                </a:solidFill>
                <a:latin typeface="Times New Roman"/>
                <a:cs typeface="Times New Roman"/>
              </a:rPr>
              <a:t>uslim</a:t>
            </a:r>
            <a:r>
              <a:rPr dirty="0" smtClean="0" sz="900" spc="0">
                <a:solidFill>
                  <a:srgbClr val="36332D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81">
                <a:solidFill>
                  <a:srgbClr val="36332D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141410"/>
                </a:solidFill>
                <a:latin typeface="Times New Roman"/>
                <a:cs typeface="Times New Roman"/>
              </a:rPr>
              <a:t>D</a:t>
            </a:r>
            <a:r>
              <a:rPr dirty="0" smtClean="0" sz="900" spc="0">
                <a:solidFill>
                  <a:srgbClr val="4B4642"/>
                </a:solidFill>
                <a:latin typeface="Times New Roman"/>
                <a:cs typeface="Times New Roman"/>
              </a:rPr>
              <a:t>i</a:t>
            </a:r>
            <a:r>
              <a:rPr dirty="0" smtClean="0" sz="900" spc="0">
                <a:solidFill>
                  <a:srgbClr val="36332D"/>
                </a:solidFill>
                <a:latin typeface="Times New Roman"/>
                <a:cs typeface="Times New Roman"/>
              </a:rPr>
              <a:t>stributi</a:t>
            </a:r>
            <a:r>
              <a:rPr dirty="0" smtClean="0" sz="900" spc="-4">
                <a:solidFill>
                  <a:srgbClr val="36332D"/>
                </a:solidFill>
                <a:latin typeface="Times New Roman"/>
                <a:cs typeface="Times New Roman"/>
              </a:rPr>
              <a:t>o</a:t>
            </a:r>
            <a:r>
              <a:rPr dirty="0" smtClean="0" sz="900" spc="0">
                <a:solidFill>
                  <a:srgbClr val="141410"/>
                </a:solidFill>
                <a:latin typeface="Times New Roman"/>
                <a:cs typeface="Times New Roman"/>
              </a:rPr>
              <a:t>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4193673" y="4380878"/>
            <a:ext cx="293101" cy="127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>
                <a:solidFill>
                  <a:srgbClr val="4B4642"/>
                </a:solidFill>
                <a:latin typeface="Arial"/>
                <a:cs typeface="Arial"/>
              </a:rPr>
              <a:t>Ru</a:t>
            </a:r>
            <a:r>
              <a:rPr dirty="0" smtClean="0" sz="800">
                <a:solidFill>
                  <a:srgbClr val="5E5754"/>
                </a:solidFill>
                <a:latin typeface="Arial"/>
                <a:cs typeface="Arial"/>
              </a:rPr>
              <a:t>s</a:t>
            </a:r>
            <a:r>
              <a:rPr dirty="0" smtClean="0" sz="800">
                <a:solidFill>
                  <a:srgbClr val="706966"/>
                </a:solidFill>
                <a:latin typeface="Arial"/>
                <a:cs typeface="Arial"/>
              </a:rPr>
              <a:t>s</a:t>
            </a:r>
            <a:r>
              <a:rPr dirty="0" smtClean="0" sz="800">
                <a:solidFill>
                  <a:srgbClr val="4B4642"/>
                </a:solidFill>
                <a:latin typeface="Arial"/>
                <a:cs typeface="Arial"/>
              </a:rPr>
              <a:t>i</a:t>
            </a:r>
            <a:r>
              <a:rPr dirty="0" smtClean="0" sz="800">
                <a:solidFill>
                  <a:srgbClr val="5E5754"/>
                </a:solidFill>
                <a:latin typeface="Arial"/>
                <a:cs typeface="Arial"/>
              </a:rPr>
              <a:t>a</a:t>
            </a:r>
            <a:endParaRPr sz="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8088843" y="4536799"/>
            <a:ext cx="151478" cy="3141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75"/>
              </a:lnSpc>
              <a:spcBef>
                <a:spcPts val="58"/>
              </a:spcBef>
            </a:pPr>
            <a:r>
              <a:rPr dirty="0" smtClean="0" sz="1050" spc="0">
                <a:solidFill>
                  <a:srgbClr val="69693B"/>
                </a:solidFill>
                <a:latin typeface="Times New Roman"/>
                <a:cs typeface="Times New Roman"/>
              </a:rPr>
              <a:t>D</a:t>
            </a:r>
            <a:endParaRPr sz="1050">
              <a:latin typeface="Times New Roman"/>
              <a:cs typeface="Times New Roman"/>
            </a:endParaRPr>
          </a:p>
          <a:p>
            <a:pPr marL="12700" marR="20025">
              <a:lnSpc>
                <a:spcPct val="95825"/>
              </a:lnSpc>
              <a:spcBef>
                <a:spcPts val="401"/>
              </a:spcBef>
            </a:pPr>
            <a:r>
              <a:rPr dirty="0" smtClean="0" sz="650" spc="0">
                <a:solidFill>
                  <a:srgbClr val="56772D"/>
                </a:solidFill>
                <a:latin typeface="Arial"/>
                <a:cs typeface="Arial"/>
              </a:rPr>
              <a:t>-</a:t>
            </a:r>
            <a:endParaRPr sz="6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8355850" y="4568395"/>
            <a:ext cx="232094" cy="2825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0"/>
              </a:lnSpc>
              <a:spcBef>
                <a:spcPts val="43"/>
              </a:spcBef>
            </a:pPr>
            <a:r>
              <a:rPr dirty="0" smtClean="0" sz="750" spc="0">
                <a:solidFill>
                  <a:srgbClr val="706966"/>
                </a:solidFill>
                <a:latin typeface="Times New Roman"/>
                <a:cs typeface="Times New Roman"/>
              </a:rPr>
              <a:t>S</a:t>
            </a:r>
            <a:r>
              <a:rPr dirty="0" smtClean="0" sz="750" spc="0">
                <a:solidFill>
                  <a:srgbClr val="5E5754"/>
                </a:solidFill>
                <a:latin typeface="Times New Roman"/>
                <a:cs typeface="Times New Roman"/>
              </a:rPr>
              <a:t>u</a:t>
            </a:r>
            <a:r>
              <a:rPr dirty="0" smtClean="0" sz="750" spc="0">
                <a:solidFill>
                  <a:srgbClr val="938E87"/>
                </a:solidFill>
                <a:latin typeface="Times New Roman"/>
                <a:cs typeface="Times New Roman"/>
              </a:rPr>
              <a:t>""'</a:t>
            </a:r>
            <a:endParaRPr sz="750">
              <a:latin typeface="Times New Roman"/>
              <a:cs typeface="Times New Roman"/>
            </a:endParaRPr>
          </a:p>
          <a:p>
            <a:pPr marL="12700" marR="14135">
              <a:lnSpc>
                <a:spcPct val="95825"/>
              </a:lnSpc>
              <a:spcBef>
                <a:spcPts val="483"/>
              </a:spcBef>
            </a:pPr>
            <a:r>
              <a:rPr dirty="0" smtClean="0" sz="650">
                <a:solidFill>
                  <a:srgbClr val="857C75"/>
                </a:solidFill>
                <a:latin typeface="Arial"/>
                <a:cs typeface="Arial"/>
              </a:rPr>
              <a:t>S</a:t>
            </a:r>
            <a:r>
              <a:rPr dirty="0" smtClean="0" sz="650">
                <a:solidFill>
                  <a:srgbClr val="938E87"/>
                </a:solidFill>
                <a:latin typeface="Arial"/>
                <a:cs typeface="Arial"/>
              </a:rPr>
              <a:t>l&gt;</a:t>
            </a:r>
            <a:r>
              <a:rPr dirty="0" smtClean="0" sz="650">
                <a:solidFill>
                  <a:srgbClr val="706966"/>
                </a:solidFill>
                <a:latin typeface="Arial"/>
                <a:cs typeface="Arial"/>
              </a:rPr>
              <a:t>a</a:t>
            </a:r>
            <a:endParaRPr sz="6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7052225" y="4891909"/>
            <a:ext cx="466509" cy="127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>
                <a:solidFill>
                  <a:srgbClr val="4B4642"/>
                </a:solidFill>
                <a:latin typeface="Times New Roman"/>
                <a:cs typeface="Times New Roman"/>
              </a:rPr>
              <a:t>M</a:t>
            </a:r>
            <a:r>
              <a:rPr dirty="0" smtClean="0" sz="800">
                <a:solidFill>
                  <a:srgbClr val="5E5754"/>
                </a:solidFill>
                <a:latin typeface="Times New Roman"/>
                <a:cs typeface="Times New Roman"/>
              </a:rPr>
              <a:t>o</a:t>
            </a:r>
            <a:r>
              <a:rPr dirty="0" smtClean="0" sz="800">
                <a:solidFill>
                  <a:srgbClr val="36332D"/>
                </a:solidFill>
                <a:latin typeface="Times New Roman"/>
                <a:cs typeface="Times New Roman"/>
              </a:rPr>
              <a:t>n</a:t>
            </a:r>
            <a:r>
              <a:rPr dirty="0" smtClean="0" sz="800">
                <a:solidFill>
                  <a:srgbClr val="5E5754"/>
                </a:solidFill>
                <a:latin typeface="Times New Roman"/>
                <a:cs typeface="Times New Roman"/>
              </a:rPr>
              <a:t>go</a:t>
            </a:r>
            <a:r>
              <a:rPr dirty="0" smtClean="0" sz="800">
                <a:solidFill>
                  <a:srgbClr val="4B4642"/>
                </a:solidFill>
                <a:latin typeface="Times New Roman"/>
                <a:cs typeface="Times New Roman"/>
              </a:rPr>
              <a:t>lia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7884660" y="4898412"/>
            <a:ext cx="136646" cy="1458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700" algn="r">
              <a:lnSpc>
                <a:spcPts val="440"/>
              </a:lnSpc>
              <a:spcBef>
                <a:spcPts val="97"/>
              </a:spcBef>
            </a:pPr>
            <a:r>
              <a:rPr dirty="0" smtClean="0" sz="400" spc="0">
                <a:solidFill>
                  <a:srgbClr val="938E87"/>
                </a:solidFill>
                <a:latin typeface="Times New Roman"/>
                <a:cs typeface="Times New Roman"/>
              </a:rPr>
              <a:t>~</a:t>
            </a:r>
            <a:endParaRPr sz="400">
              <a:latin typeface="Times New Roman"/>
              <a:cs typeface="Times New Roman"/>
            </a:endParaRPr>
          </a:p>
          <a:p>
            <a:pPr marR="63539" algn="r">
              <a:lnSpc>
                <a:spcPts val="545"/>
              </a:lnSpc>
              <a:spcBef>
                <a:spcPts val="5"/>
              </a:spcBef>
            </a:pPr>
            <a:r>
              <a:rPr dirty="0" smtClean="0" sz="550">
                <a:solidFill>
                  <a:srgbClr val="5E5754"/>
                </a:solidFill>
                <a:latin typeface="Arial"/>
                <a:cs typeface="Arial"/>
              </a:rPr>
              <a:t>(</a:t>
            </a:r>
            <a:r>
              <a:rPr dirty="0" smtClean="0" sz="550">
                <a:solidFill>
                  <a:srgbClr val="706966"/>
                </a:solidFill>
                <a:latin typeface="Arial"/>
                <a:cs typeface="Arial"/>
              </a:rPr>
              <a:t>c</a:t>
            </a:r>
            <a:endParaRPr sz="5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8088843" y="4898412"/>
            <a:ext cx="659465" cy="1458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40"/>
              </a:lnSpc>
              <a:spcBef>
                <a:spcPts val="97"/>
              </a:spcBef>
            </a:pPr>
            <a:r>
              <a:rPr dirty="0" smtClean="0" sz="400" spc="0">
                <a:solidFill>
                  <a:srgbClr val="938E87"/>
                </a:solidFill>
                <a:latin typeface="Times New Roman"/>
                <a:cs typeface="Times New Roman"/>
              </a:rPr>
              <a:t>L-.000.000</a:t>
            </a:r>
            <a:r>
              <a:rPr dirty="0" smtClean="0" sz="400" spc="0">
                <a:solidFill>
                  <a:srgbClr val="857C75"/>
                </a:solidFill>
                <a:latin typeface="Times New Roman"/>
                <a:cs typeface="Times New Roman"/>
              </a:rPr>
              <a:t>tl</a:t>
            </a:r>
            <a:r>
              <a:rPr dirty="0" smtClean="0" sz="400" spc="70">
                <a:solidFill>
                  <a:srgbClr val="857C75"/>
                </a:solidFill>
                <a:latin typeface="Times New Roman"/>
                <a:cs typeface="Times New Roman"/>
              </a:rPr>
              <a:t> </a:t>
            </a:r>
            <a:r>
              <a:rPr dirty="0" smtClean="0" sz="400" spc="0">
                <a:solidFill>
                  <a:srgbClr val="938E87"/>
                </a:solidFill>
                <a:latin typeface="Times New Roman"/>
                <a:cs typeface="Times New Roman"/>
              </a:rPr>
              <a:t>...</a:t>
            </a:r>
            <a:r>
              <a:rPr dirty="0" smtClean="0" sz="400" spc="0">
                <a:solidFill>
                  <a:srgbClr val="938E87"/>
                </a:solidFill>
                <a:latin typeface="Times New Roman"/>
                <a:cs typeface="Times New Roman"/>
              </a:rPr>
              <a:t>  </a:t>
            </a:r>
            <a:r>
              <a:rPr dirty="0" smtClean="0" sz="400" spc="16">
                <a:solidFill>
                  <a:srgbClr val="938E87"/>
                </a:solidFill>
                <a:latin typeface="Times New Roman"/>
                <a:cs typeface="Times New Roman"/>
              </a:rPr>
              <a:t> </a:t>
            </a:r>
            <a:r>
              <a:rPr dirty="0" smtClean="0" sz="400" spc="0">
                <a:solidFill>
                  <a:srgbClr val="938E87"/>
                </a:solidFill>
                <a:latin typeface="Times New Roman"/>
                <a:cs typeface="Times New Roman"/>
              </a:rPr>
              <a:t>~.</a:t>
            </a:r>
            <a:endParaRPr sz="400">
              <a:latin typeface="Times New Roman"/>
              <a:cs typeface="Times New Roman"/>
            </a:endParaRPr>
          </a:p>
          <a:p>
            <a:pPr marR="12700" algn="r">
              <a:lnSpc>
                <a:spcPts val="545"/>
              </a:lnSpc>
              <a:spcBef>
                <a:spcPts val="5"/>
              </a:spcBef>
            </a:pPr>
            <a:r>
              <a:rPr dirty="0" smtClean="0" sz="550">
                <a:solidFill>
                  <a:srgbClr val="938E87"/>
                </a:solidFill>
                <a:latin typeface="Arial"/>
                <a:cs typeface="Arial"/>
              </a:rPr>
              <a:t>.</a:t>
            </a:r>
            <a:r>
              <a:rPr dirty="0" smtClean="0" sz="550">
                <a:solidFill>
                  <a:srgbClr val="5E5754"/>
                </a:solidFill>
                <a:latin typeface="Arial"/>
                <a:cs typeface="Arial"/>
              </a:rPr>
              <a:t>com</a:t>
            </a:r>
            <a:endParaRPr sz="5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7945068" y="4948200"/>
            <a:ext cx="639098" cy="6644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5825"/>
              </a:lnSpc>
              <a:spcBef>
                <a:spcPts val="35"/>
              </a:spcBef>
            </a:pPr>
            <a:r>
              <a:rPr dirty="0" smtClean="0" sz="550" spc="0">
                <a:solidFill>
                  <a:srgbClr val="5E5754"/>
                </a:solidFill>
                <a:latin typeface="Arial"/>
                <a:cs typeface="Arial"/>
              </a:rPr>
              <a:t>)</a:t>
            </a:r>
            <a:r>
              <a:rPr dirty="0" smtClean="0" sz="550" spc="-8">
                <a:solidFill>
                  <a:srgbClr val="5E5754"/>
                </a:solidFill>
                <a:latin typeface="Arial"/>
                <a:cs typeface="Arial"/>
              </a:rPr>
              <a:t> </a:t>
            </a:r>
            <a:r>
              <a:rPr dirty="0" smtClean="0" sz="550" spc="0">
                <a:solidFill>
                  <a:srgbClr val="4B4642"/>
                </a:solidFill>
                <a:latin typeface="Arial"/>
                <a:cs typeface="Arial"/>
                <a:hlinkClick r:id="rId2"/>
              </a:rPr>
              <a:t>www</a:t>
            </a:r>
            <a:r>
              <a:rPr dirty="0" smtClean="0" sz="550" spc="0">
                <a:solidFill>
                  <a:srgbClr val="5E5754"/>
                </a:solidFill>
                <a:latin typeface="Arial"/>
                <a:cs typeface="Arial"/>
                <a:hlinkClick r:id="rId2"/>
              </a:rPr>
              <a:t>.</a:t>
            </a:r>
            <a:r>
              <a:rPr dirty="0" smtClean="0" sz="550" spc="0">
                <a:solidFill>
                  <a:srgbClr val="706966"/>
                </a:solidFill>
                <a:latin typeface="Arial"/>
                <a:cs typeface="Arial"/>
                <a:hlinkClick r:id="rId2"/>
              </a:rPr>
              <a:t>e</a:t>
            </a:r>
            <a:r>
              <a:rPr dirty="0" smtClean="0" sz="550" spc="0">
                <a:solidFill>
                  <a:srgbClr val="5E5754"/>
                </a:solidFill>
                <a:latin typeface="Arial"/>
                <a:cs typeface="Arial"/>
                <a:hlinkClick r:id="rId2"/>
              </a:rPr>
              <a:t>hincwepo.1</a:t>
            </a:r>
            <a:endParaRPr sz="550">
              <a:latin typeface="Arial"/>
              <a:cs typeface="Arial"/>
            </a:endParaRPr>
          </a:p>
          <a:p>
            <a:pPr marL="173813" marR="203990" algn="ctr">
              <a:lnSpc>
                <a:spcPts val="4555"/>
              </a:lnSpc>
              <a:spcBef>
                <a:spcPts val="227"/>
              </a:spcBef>
            </a:pPr>
            <a:r>
              <a:rPr dirty="0" smtClean="0" sz="4250">
                <a:solidFill>
                  <a:srgbClr val="706966"/>
                </a:solidFill>
                <a:latin typeface="Arial"/>
                <a:cs typeface="Arial"/>
              </a:rPr>
              <a:t>-</a:t>
            </a:r>
            <a:r>
              <a:rPr dirty="0" smtClean="0" sz="4250">
                <a:solidFill>
                  <a:srgbClr val="141410"/>
                </a:solidFill>
                <a:latin typeface="Arial"/>
                <a:cs typeface="Arial"/>
              </a:rPr>
              <a:t>.</a:t>
            </a:r>
            <a:endParaRPr sz="42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251659" y="5330980"/>
            <a:ext cx="158929" cy="7164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 b="1">
                <a:solidFill>
                  <a:srgbClr val="141410"/>
                </a:solidFill>
                <a:latin typeface="Arial"/>
                <a:cs typeface="Arial"/>
              </a:rPr>
              <a:t>•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811"/>
              </a:spcBef>
            </a:pPr>
            <a:r>
              <a:rPr dirty="0" smtClean="0" sz="2100" spc="0" b="1">
                <a:solidFill>
                  <a:srgbClr val="141410"/>
                </a:solidFill>
                <a:latin typeface="Arial"/>
                <a:cs typeface="Arial"/>
              </a:rPr>
              <a:t>•</a:t>
            </a:r>
            <a:endParaRPr sz="21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573639" y="5330980"/>
            <a:ext cx="338058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b="1">
                <a:solidFill>
                  <a:srgbClr val="141410"/>
                </a:solidFill>
                <a:latin typeface="Arial"/>
                <a:cs typeface="Arial"/>
              </a:rPr>
              <a:t>Populasi</a:t>
            </a:r>
            <a:r>
              <a:rPr dirty="0" smtClean="0" sz="2100" spc="-325" b="1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 b="1">
                <a:solidFill>
                  <a:srgbClr val="141410"/>
                </a:solidFill>
                <a:latin typeface="Arial"/>
                <a:cs typeface="Arial"/>
              </a:rPr>
              <a:t>Mayoritas:</a:t>
            </a:r>
            <a:r>
              <a:rPr dirty="0" smtClean="0" sz="2100" spc="36" b="1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Iran</a:t>
            </a:r>
            <a:r>
              <a:rPr dirty="0" smtClean="0" sz="2100" spc="0">
                <a:solidFill>
                  <a:srgbClr val="36332D"/>
                </a:solidFill>
                <a:latin typeface="Arial"/>
                <a:cs typeface="Arial"/>
              </a:rPr>
              <a:t>,</a:t>
            </a:r>
            <a:endParaRPr sz="21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989765" y="5330980"/>
            <a:ext cx="369108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>
                <a:solidFill>
                  <a:srgbClr val="141410"/>
                </a:solidFill>
                <a:latin typeface="Arial"/>
                <a:cs typeface="Arial"/>
              </a:rPr>
              <a:t>Azerbaija</a:t>
            </a:r>
            <a:r>
              <a:rPr dirty="0" smtClean="0" sz="2100" spc="-4">
                <a:solidFill>
                  <a:srgbClr val="141410"/>
                </a:solidFill>
                <a:latin typeface="Arial"/>
                <a:cs typeface="Arial"/>
              </a:rPr>
              <a:t>n</a:t>
            </a:r>
            <a:r>
              <a:rPr dirty="0" smtClean="0" sz="2100" spc="0">
                <a:solidFill>
                  <a:srgbClr val="36332D"/>
                </a:solidFill>
                <a:latin typeface="Arial"/>
                <a:cs typeface="Arial"/>
              </a:rPr>
              <a:t>,</a:t>
            </a:r>
            <a:r>
              <a:rPr dirty="0" smtClean="0" sz="2100" spc="269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Bahrai</a:t>
            </a:r>
            <a:r>
              <a:rPr dirty="0" smtClean="0" sz="2100" spc="-4">
                <a:solidFill>
                  <a:srgbClr val="141410"/>
                </a:solidFill>
                <a:latin typeface="Arial"/>
                <a:cs typeface="Arial"/>
              </a:rPr>
              <a:t>n</a:t>
            </a:r>
            <a:r>
              <a:rPr dirty="0" smtClean="0" sz="2100" spc="0">
                <a:solidFill>
                  <a:srgbClr val="36332D"/>
                </a:solidFill>
                <a:latin typeface="Arial"/>
                <a:cs typeface="Arial"/>
              </a:rPr>
              <a:t>,</a:t>
            </a:r>
            <a:r>
              <a:rPr dirty="0" smtClean="0" sz="2100" spc="244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dan</a:t>
            </a:r>
            <a:r>
              <a:rPr dirty="0" smtClean="0" sz="2100" spc="426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02112A"/>
                </a:solidFill>
                <a:latin typeface="Arial"/>
                <a:cs typeface="Arial"/>
              </a:rPr>
              <a:t>l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rak.</a:t>
            </a:r>
            <a:endParaRPr sz="21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630711" y="5473696"/>
            <a:ext cx="428204" cy="4651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35"/>
              </a:lnSpc>
              <a:spcBef>
                <a:spcPts val="181"/>
              </a:spcBef>
            </a:pPr>
            <a:r>
              <a:rPr dirty="0" smtClean="0" sz="3150" spc="0">
                <a:solidFill>
                  <a:srgbClr val="709AB5"/>
                </a:solidFill>
                <a:latin typeface="Arial"/>
                <a:cs typeface="Arial"/>
              </a:rPr>
              <a:t>.</a:t>
            </a:r>
            <a:r>
              <a:rPr dirty="0" smtClean="0" sz="3150" spc="0">
                <a:solidFill>
                  <a:srgbClr val="709AB5"/>
                </a:solidFill>
                <a:latin typeface="Arial"/>
                <a:cs typeface="Arial"/>
              </a:rPr>
              <a:t>   </a:t>
            </a:r>
            <a:r>
              <a:rPr dirty="0" smtClean="0" sz="3150" spc="248">
                <a:solidFill>
                  <a:srgbClr val="709AB5"/>
                </a:solidFill>
                <a:latin typeface="Arial"/>
                <a:cs typeface="Arial"/>
              </a:rPr>
              <a:t> </a:t>
            </a:r>
            <a:r>
              <a:rPr dirty="0" smtClean="0" sz="3450" spc="0">
                <a:solidFill>
                  <a:srgbClr val="829EA1"/>
                </a:solidFill>
                <a:latin typeface="Arial"/>
                <a:cs typeface="Arial"/>
              </a:rPr>
              <a:t>·~</a:t>
            </a:r>
            <a:endParaRPr sz="34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539304" y="5681523"/>
            <a:ext cx="68600" cy="1117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  <a:spcBef>
                <a:spcPts val="40"/>
              </a:spcBef>
            </a:pPr>
            <a:r>
              <a:rPr dirty="0" smtClean="0" sz="650" spc="0">
                <a:solidFill>
                  <a:srgbClr val="6E8315"/>
                </a:solidFill>
                <a:latin typeface="Arial"/>
                <a:cs typeface="Arial"/>
              </a:rPr>
              <a:t>•</a:t>
            </a:r>
            <a:endParaRPr sz="6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7287820" y="5696000"/>
            <a:ext cx="329750" cy="1431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  <a:spcBef>
                <a:spcPts val="5"/>
              </a:spcBef>
            </a:pPr>
            <a:r>
              <a:rPr dirty="0" smtClean="0" sz="900">
                <a:solidFill>
                  <a:srgbClr val="4B4642"/>
                </a:solidFill>
                <a:latin typeface="Times New Roman"/>
                <a:cs typeface="Times New Roman"/>
              </a:rPr>
              <a:t>C</a:t>
            </a:r>
            <a:r>
              <a:rPr dirty="0" smtClean="0" sz="900">
                <a:solidFill>
                  <a:srgbClr val="36332D"/>
                </a:solidFill>
                <a:latin typeface="Times New Roman"/>
                <a:cs typeface="Times New Roman"/>
              </a:rPr>
              <a:t>h</a:t>
            </a:r>
            <a:r>
              <a:rPr dirty="0" smtClean="0" sz="900">
                <a:solidFill>
                  <a:srgbClr val="141410"/>
                </a:solidFill>
                <a:latin typeface="Times New Roman"/>
                <a:cs typeface="Times New Roman"/>
              </a:rPr>
              <a:t>i</a:t>
            </a:r>
            <a:r>
              <a:rPr dirty="0" smtClean="0" sz="900">
                <a:solidFill>
                  <a:srgbClr val="36332D"/>
                </a:solidFill>
                <a:latin typeface="Times New Roman"/>
                <a:cs typeface="Times New Roman"/>
              </a:rPr>
              <a:t>na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573639" y="5755051"/>
            <a:ext cx="7197671" cy="7164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b="1">
                <a:solidFill>
                  <a:srgbClr val="141410"/>
                </a:solidFill>
                <a:latin typeface="Arial"/>
                <a:cs typeface="Arial"/>
              </a:rPr>
              <a:t>Komunitas</a:t>
            </a:r>
            <a:r>
              <a:rPr dirty="0" smtClean="0" sz="2100" spc="-350" b="1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 b="1">
                <a:solidFill>
                  <a:srgbClr val="141410"/>
                </a:solidFill>
                <a:latin typeface="Arial"/>
                <a:cs typeface="Arial"/>
              </a:rPr>
              <a:t>Signifikan</a:t>
            </a:r>
            <a:r>
              <a:rPr dirty="0" smtClean="0" sz="2100" spc="114" b="1">
                <a:solidFill>
                  <a:srgbClr val="141410"/>
                </a:solidFill>
                <a:latin typeface="Arial"/>
                <a:cs typeface="Arial"/>
              </a:rPr>
              <a:t>: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Lebanon</a:t>
            </a:r>
            <a:r>
              <a:rPr dirty="0" smtClean="0" sz="2100" spc="0">
                <a:solidFill>
                  <a:srgbClr val="36332D"/>
                </a:solidFill>
                <a:latin typeface="Arial"/>
                <a:cs typeface="Arial"/>
              </a:rPr>
              <a:t>,</a:t>
            </a:r>
            <a:r>
              <a:rPr dirty="0" smtClean="0" sz="2100" spc="164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Yama</a:t>
            </a:r>
            <a:r>
              <a:rPr dirty="0" smtClean="0" sz="2100" spc="-4">
                <a:solidFill>
                  <a:srgbClr val="141410"/>
                </a:solidFill>
                <a:latin typeface="Arial"/>
                <a:cs typeface="Arial"/>
              </a:rPr>
              <a:t>n</a:t>
            </a:r>
            <a:r>
              <a:rPr dirty="0" smtClean="0" sz="2100" spc="0">
                <a:solidFill>
                  <a:srgbClr val="36332D"/>
                </a:solidFill>
                <a:latin typeface="Arial"/>
                <a:cs typeface="Arial"/>
              </a:rPr>
              <a:t>,</a:t>
            </a:r>
            <a:r>
              <a:rPr dirty="0" smtClean="0" sz="2100" spc="0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2100" spc="-284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Kuwai</a:t>
            </a:r>
            <a:r>
              <a:rPr dirty="0" smtClean="0" sz="2100" spc="-4">
                <a:solidFill>
                  <a:srgbClr val="141410"/>
                </a:solidFill>
                <a:latin typeface="Arial"/>
                <a:cs typeface="Arial"/>
              </a:rPr>
              <a:t>t</a:t>
            </a:r>
            <a:r>
              <a:rPr dirty="0" smtClean="0" sz="2100" spc="0">
                <a:solidFill>
                  <a:srgbClr val="36332D"/>
                </a:solidFill>
                <a:latin typeface="Arial"/>
                <a:cs typeface="Arial"/>
              </a:rPr>
              <a:t>,</a:t>
            </a:r>
            <a:r>
              <a:rPr dirty="0" smtClean="0" sz="2100" spc="0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2100" spc="-244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Suria</a:t>
            </a:r>
            <a:r>
              <a:rPr dirty="0" smtClean="0" sz="2100" spc="-4">
                <a:solidFill>
                  <a:srgbClr val="141410"/>
                </a:solidFill>
                <a:latin typeface="Arial"/>
                <a:cs typeface="Arial"/>
              </a:rPr>
              <a:t>h</a:t>
            </a:r>
            <a:r>
              <a:rPr dirty="0" smtClean="0" sz="2100" spc="0">
                <a:solidFill>
                  <a:srgbClr val="36332D"/>
                </a:solidFill>
                <a:latin typeface="Arial"/>
                <a:cs typeface="Arial"/>
              </a:rPr>
              <a:t>,</a:t>
            </a:r>
            <a:endParaRPr sz="2100">
              <a:latin typeface="Arial"/>
              <a:cs typeface="Arial"/>
            </a:endParaRPr>
          </a:p>
          <a:p>
            <a:pPr marL="12700" marR="40051">
              <a:lnSpc>
                <a:spcPct val="95825"/>
              </a:lnSpc>
              <a:spcBef>
                <a:spcPts val="811"/>
              </a:spcBef>
            </a:pPr>
            <a:r>
              <a:rPr dirty="0" smtClean="0" sz="2100">
                <a:solidFill>
                  <a:srgbClr val="141410"/>
                </a:solidFill>
                <a:latin typeface="Arial"/>
                <a:cs typeface="Arial"/>
              </a:rPr>
              <a:t>Pakista</a:t>
            </a:r>
            <a:r>
              <a:rPr dirty="0" smtClean="0" sz="2100" spc="-4">
                <a:solidFill>
                  <a:srgbClr val="141410"/>
                </a:solidFill>
                <a:latin typeface="Arial"/>
                <a:cs typeface="Arial"/>
              </a:rPr>
              <a:t>n</a:t>
            </a:r>
            <a:r>
              <a:rPr dirty="0" smtClean="0" sz="2100" spc="0">
                <a:solidFill>
                  <a:srgbClr val="36332D"/>
                </a:solidFill>
                <a:latin typeface="Arial"/>
                <a:cs typeface="Arial"/>
              </a:rPr>
              <a:t>,</a:t>
            </a:r>
            <a:r>
              <a:rPr dirty="0" smtClean="0" sz="2100" spc="0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2100" spc="-250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Indi</a:t>
            </a:r>
            <a:r>
              <a:rPr dirty="0" smtClean="0" sz="2100" spc="-4">
                <a:solidFill>
                  <a:srgbClr val="141410"/>
                </a:solidFill>
                <a:latin typeface="Arial"/>
                <a:cs typeface="Arial"/>
              </a:rPr>
              <a:t>a</a:t>
            </a:r>
            <a:r>
              <a:rPr dirty="0" smtClean="0" sz="2100" spc="0">
                <a:solidFill>
                  <a:srgbClr val="36332D"/>
                </a:solidFill>
                <a:latin typeface="Arial"/>
                <a:cs typeface="Arial"/>
              </a:rPr>
              <a:t>,</a:t>
            </a:r>
            <a:r>
              <a:rPr dirty="0" smtClean="0" sz="2100" spc="0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2100" spc="-279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dan</a:t>
            </a:r>
            <a:r>
              <a:rPr dirty="0" smtClean="0" sz="2100" spc="361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Arab</a:t>
            </a:r>
            <a:r>
              <a:rPr dirty="0" smtClean="0" sz="2100" spc="541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Saudi.</a:t>
            </a:r>
            <a:endParaRPr sz="21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8984103" y="5848461"/>
            <a:ext cx="161631" cy="1196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0"/>
              </a:lnSpc>
              <a:spcBef>
                <a:spcPts val="43"/>
              </a:spcBef>
            </a:pPr>
            <a:r>
              <a:rPr dirty="0" smtClean="0" sz="750">
                <a:solidFill>
                  <a:srgbClr val="314450"/>
                </a:solidFill>
                <a:latin typeface="Times New Roman"/>
                <a:cs typeface="Times New Roman"/>
              </a:rPr>
              <a:t>1</a:t>
            </a:r>
            <a:r>
              <a:rPr dirty="0" smtClean="0" sz="750">
                <a:solidFill>
                  <a:srgbClr val="697C8C"/>
                </a:solidFill>
                <a:latin typeface="Times New Roman"/>
                <a:cs typeface="Times New Roman"/>
              </a:rPr>
              <a:t>.,\.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586423" y="6093443"/>
            <a:ext cx="339659" cy="127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>
                <a:solidFill>
                  <a:srgbClr val="465017"/>
                </a:solidFill>
                <a:latin typeface="Times New Roman"/>
                <a:cs typeface="Times New Roman"/>
              </a:rPr>
              <a:t>Alger</a:t>
            </a:r>
            <a:r>
              <a:rPr dirty="0" smtClean="0" sz="800" spc="0">
                <a:solidFill>
                  <a:srgbClr val="2F380A"/>
                </a:solidFill>
                <a:latin typeface="Times New Roman"/>
                <a:cs typeface="Times New Roman"/>
              </a:rPr>
              <a:t>i</a:t>
            </a:r>
            <a:r>
              <a:rPr dirty="0" smtClean="0" sz="800" spc="0">
                <a:solidFill>
                  <a:srgbClr val="465017"/>
                </a:solidFill>
                <a:latin typeface="Times New Roman"/>
                <a:cs typeface="Times New Roman"/>
              </a:rPr>
              <a:t>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2489537" y="6171399"/>
            <a:ext cx="257655" cy="127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>
                <a:solidFill>
                  <a:srgbClr val="465017"/>
                </a:solidFill>
                <a:latin typeface="Arial"/>
                <a:cs typeface="Arial"/>
              </a:rPr>
              <a:t>Lib</a:t>
            </a:r>
            <a:r>
              <a:rPr dirty="0" smtClean="0" sz="800">
                <a:solidFill>
                  <a:srgbClr val="5B671A"/>
                </a:solidFill>
                <a:latin typeface="Arial"/>
                <a:cs typeface="Arial"/>
              </a:rPr>
              <a:t>y</a:t>
            </a:r>
            <a:r>
              <a:rPr dirty="0" smtClean="0" sz="800">
                <a:solidFill>
                  <a:srgbClr val="465017"/>
                </a:solidFill>
                <a:latin typeface="Arial"/>
                <a:cs typeface="Arial"/>
              </a:rPr>
              <a:t>a</a:t>
            </a:r>
            <a:endParaRPr sz="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628337" y="6384938"/>
            <a:ext cx="652507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baseline="100491" sz="1125" spc="-39" i="1">
                <a:solidFill>
                  <a:srgbClr val="859E5E"/>
                </a:solidFill>
                <a:latin typeface="Arial"/>
                <a:cs typeface="Arial"/>
              </a:rPr>
              <a:t>f</a:t>
            </a:r>
            <a:r>
              <a:rPr dirty="0" smtClean="0" sz="4450" spc="0">
                <a:solidFill>
                  <a:srgbClr val="465017"/>
                </a:solidFill>
                <a:latin typeface="Arial"/>
                <a:cs typeface="Arial"/>
              </a:rPr>
              <a:t>.</a:t>
            </a:r>
            <a:r>
              <a:rPr dirty="0" smtClean="0" sz="4450" spc="-444">
                <a:solidFill>
                  <a:srgbClr val="5B671A"/>
                </a:solidFill>
                <a:latin typeface="Arial"/>
                <a:cs typeface="Arial"/>
              </a:rPr>
              <a:t>-</a:t>
            </a:r>
            <a:r>
              <a:rPr dirty="0" smtClean="0" baseline="115951" sz="975" spc="0">
                <a:solidFill>
                  <a:srgbClr val="465017"/>
                </a:solidFill>
                <a:latin typeface="Times New Roman"/>
                <a:cs typeface="Times New Roman"/>
              </a:rPr>
              <a:t>M</a:t>
            </a:r>
            <a:r>
              <a:rPr dirty="0" smtClean="0" baseline="115951" sz="975" spc="0">
                <a:solidFill>
                  <a:srgbClr val="5B671A"/>
                </a:solidFill>
                <a:latin typeface="Times New Roman"/>
                <a:cs typeface="Times New Roman"/>
              </a:rPr>
              <a:t>1.</a:t>
            </a:r>
            <a:r>
              <a:rPr dirty="0" smtClean="0" baseline="115951" sz="975" spc="0">
                <a:solidFill>
                  <a:srgbClr val="465017"/>
                </a:solidFill>
                <a:latin typeface="Times New Roman"/>
                <a:cs typeface="Times New Roman"/>
              </a:rPr>
              <a:t>U</a:t>
            </a:r>
            <a:r>
              <a:rPr dirty="0" smtClean="0" baseline="115951" sz="975" spc="0">
                <a:solidFill>
                  <a:srgbClr val="5B671A"/>
                </a:solidFill>
                <a:latin typeface="Times New Roman"/>
                <a:cs typeface="Times New Roman"/>
              </a:rPr>
              <a:t>1</a:t>
            </a:r>
            <a:r>
              <a:rPr dirty="0" smtClean="0" baseline="115951" sz="975" spc="0">
                <a:solidFill>
                  <a:srgbClr val="2F380A"/>
                </a:solidFill>
                <a:latin typeface="Times New Roman"/>
                <a:cs typeface="Times New Roman"/>
              </a:rPr>
              <a:t>ll</a:t>
            </a:r>
            <a:r>
              <a:rPr dirty="0" smtClean="0" baseline="115951" sz="975" spc="0">
                <a:solidFill>
                  <a:srgbClr val="5B671A"/>
                </a:solidFill>
                <a:latin typeface="Times New Roman"/>
                <a:cs typeface="Times New Roman"/>
              </a:rPr>
              <a:t>&lt;lnla.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5968488" y="6457756"/>
            <a:ext cx="276671" cy="1431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  <a:spcBef>
                <a:spcPts val="5"/>
              </a:spcBef>
            </a:pPr>
            <a:r>
              <a:rPr dirty="0" smtClean="0" sz="900">
                <a:solidFill>
                  <a:srgbClr val="141410"/>
                </a:solidFill>
                <a:latin typeface="Times New Roman"/>
                <a:cs typeface="Times New Roman"/>
              </a:rPr>
              <a:t>I</a:t>
            </a:r>
            <a:r>
              <a:rPr dirty="0" smtClean="0" sz="900">
                <a:solidFill>
                  <a:srgbClr val="465017"/>
                </a:solidFill>
                <a:latin typeface="Times New Roman"/>
                <a:cs typeface="Times New Roman"/>
              </a:rPr>
              <a:t>n</a:t>
            </a:r>
            <a:r>
              <a:rPr dirty="0" smtClean="0" sz="900">
                <a:solidFill>
                  <a:srgbClr val="2F380A"/>
                </a:solidFill>
                <a:latin typeface="Times New Roman"/>
                <a:cs typeface="Times New Roman"/>
              </a:rPr>
              <a:t>d</a:t>
            </a:r>
            <a:r>
              <a:rPr dirty="0" smtClean="0" sz="900">
                <a:solidFill>
                  <a:srgbClr val="465017"/>
                </a:solidFill>
                <a:latin typeface="Times New Roman"/>
                <a:cs typeface="Times New Roman"/>
              </a:rPr>
              <a:t>ia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8740655" y="6535554"/>
            <a:ext cx="316824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25"/>
              </a:lnSpc>
              <a:spcBef>
                <a:spcPts val="116"/>
              </a:spcBef>
            </a:pPr>
            <a:r>
              <a:rPr dirty="0" smtClean="0" baseline="43481" sz="900" spc="0">
                <a:solidFill>
                  <a:srgbClr val="709AB5"/>
                </a:solidFill>
                <a:latin typeface="Arial"/>
                <a:cs typeface="Arial"/>
              </a:rPr>
              <a:t>~</a:t>
            </a:r>
            <a:r>
              <a:rPr dirty="0" smtClean="0" baseline="43481" sz="900" spc="0">
                <a:solidFill>
                  <a:srgbClr val="709AB5"/>
                </a:solidFill>
                <a:latin typeface="Arial"/>
                <a:cs typeface="Arial"/>
              </a:rPr>
              <a:t> </a:t>
            </a:r>
            <a:r>
              <a:rPr dirty="0" smtClean="0" baseline="43481" sz="900" spc="18">
                <a:solidFill>
                  <a:srgbClr val="709AB5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709AB5"/>
                </a:solidFill>
                <a:latin typeface="Times New Roman"/>
                <a:cs typeface="Times New Roman"/>
              </a:rPr>
              <a:t>..</a:t>
            </a:r>
            <a:r>
              <a:rPr dirty="0" smtClean="0" sz="2150" spc="-234">
                <a:solidFill>
                  <a:srgbClr val="709AB5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32611" sz="1200" spc="0">
                <a:solidFill>
                  <a:srgbClr val="709AB5"/>
                </a:solidFill>
                <a:latin typeface="Arial"/>
                <a:cs typeface="Arial"/>
              </a:rPr>
              <a:t>'</a:t>
            </a:r>
            <a:r>
              <a:rPr dirty="0" smtClean="0" baseline="32611" sz="1200" spc="29">
                <a:solidFill>
                  <a:srgbClr val="709AB5"/>
                </a:solidFill>
                <a:latin typeface="Arial"/>
                <a:cs typeface="Arial"/>
              </a:rPr>
              <a:t> </a:t>
            </a:r>
            <a:r>
              <a:rPr dirty="0" smtClean="0" baseline="28987" sz="1350" spc="0">
                <a:solidFill>
                  <a:srgbClr val="709AB5"/>
                </a:solidFill>
                <a:latin typeface="Arial"/>
                <a:cs typeface="Arial"/>
              </a:rPr>
              <a:t>"~</a:t>
            </a:r>
            <a:endParaRPr sz="9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51659" y="6603192"/>
            <a:ext cx="158929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•</a:t>
            </a:r>
            <a:endParaRPr sz="21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565785" y="6603192"/>
            <a:ext cx="605209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Aliran</a:t>
            </a:r>
            <a:r>
              <a:rPr dirty="0" smtClean="0" sz="2100" spc="411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terbesar</a:t>
            </a:r>
            <a:r>
              <a:rPr dirty="0" smtClean="0" sz="2100" spc="338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adalah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 b="1">
                <a:solidFill>
                  <a:srgbClr val="141410"/>
                </a:solidFill>
                <a:latin typeface="Arial"/>
                <a:cs typeface="Arial"/>
              </a:rPr>
              <a:t>ltsna</a:t>
            </a:r>
            <a:r>
              <a:rPr dirty="0" smtClean="0" sz="2100" spc="509" b="1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 b="1">
                <a:solidFill>
                  <a:srgbClr val="141410"/>
                </a:solidFill>
                <a:latin typeface="Arial"/>
                <a:cs typeface="Arial"/>
              </a:rPr>
              <a:t>'Asyariyah</a:t>
            </a:r>
            <a:r>
              <a:rPr dirty="0" smtClean="0" sz="2100" spc="-314" b="1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(Imam</a:t>
            </a:r>
            <a:endParaRPr sz="21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14813" y="6603192"/>
            <a:ext cx="1457463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Dua</a:t>
            </a:r>
            <a:r>
              <a:rPr dirty="0" smtClean="0" sz="2100" spc="134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Belas</a:t>
            </a:r>
            <a:r>
              <a:rPr dirty="0" smtClean="0" sz="2100" spc="-4">
                <a:solidFill>
                  <a:srgbClr val="141410"/>
                </a:solidFill>
                <a:latin typeface="Arial"/>
                <a:cs typeface="Arial"/>
              </a:rPr>
              <a:t>)</a:t>
            </a:r>
            <a:r>
              <a:rPr dirty="0" smtClean="0" sz="2100" spc="0">
                <a:solidFill>
                  <a:srgbClr val="36332D"/>
                </a:solidFill>
                <a:latin typeface="Arial"/>
                <a:cs typeface="Arial"/>
              </a:rPr>
              <a:t>,</a:t>
            </a:r>
            <a:endParaRPr sz="21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6070580" y="6744680"/>
            <a:ext cx="71094" cy="127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>
                <a:solidFill>
                  <a:srgbClr val="6E8315"/>
                </a:solidFill>
                <a:latin typeface="Arial"/>
                <a:cs typeface="Arial"/>
              </a:rPr>
              <a:t>•</a:t>
            </a:r>
            <a:endParaRPr sz="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887491" y="6793542"/>
            <a:ext cx="441596" cy="213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dirty="0" smtClean="0" sz="1450" spc="0">
                <a:solidFill>
                  <a:srgbClr val="5B671A"/>
                </a:solidFill>
                <a:latin typeface="Times New Roman"/>
                <a:cs typeface="Times New Roman"/>
              </a:rPr>
              <a:t>,.,..,..~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342975" y="6823787"/>
            <a:ext cx="218263" cy="127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>
                <a:solidFill>
                  <a:srgbClr val="465017"/>
                </a:solidFill>
                <a:latin typeface="Times New Roman"/>
                <a:cs typeface="Times New Roman"/>
              </a:rPr>
              <a:t>Ma</a:t>
            </a:r>
            <a:r>
              <a:rPr dirty="0" smtClean="0" sz="800">
                <a:solidFill>
                  <a:srgbClr val="2F380A"/>
                </a:solidFill>
                <a:latin typeface="Times New Roman"/>
                <a:cs typeface="Times New Roman"/>
              </a:rPr>
              <a:t>l</a:t>
            </a:r>
            <a:r>
              <a:rPr dirty="0" smtClean="0" sz="800">
                <a:solidFill>
                  <a:srgbClr val="465017"/>
                </a:solidFill>
                <a:latin typeface="Times New Roman"/>
                <a:cs typeface="Times New Roman"/>
              </a:rPr>
              <a:t>i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986934" y="6823787"/>
            <a:ext cx="287189" cy="127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>
                <a:solidFill>
                  <a:srgbClr val="465017"/>
                </a:solidFill>
                <a:latin typeface="Times New Roman"/>
                <a:cs typeface="Times New Roman"/>
              </a:rPr>
              <a:t>Nig</a:t>
            </a:r>
            <a:r>
              <a:rPr dirty="0" smtClean="0" sz="800">
                <a:solidFill>
                  <a:srgbClr val="5B671A"/>
                </a:solidFill>
                <a:latin typeface="Times New Roman"/>
                <a:cs typeface="Times New Roman"/>
              </a:rPr>
              <a:t>e</a:t>
            </a:r>
            <a:r>
              <a:rPr dirty="0" smtClean="0" sz="800">
                <a:solidFill>
                  <a:srgbClr val="465017"/>
                </a:solidFill>
                <a:latin typeface="Times New Roman"/>
                <a:cs typeface="Times New Roman"/>
              </a:rPr>
              <a:t>r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8505060" y="6854649"/>
            <a:ext cx="438839" cy="3778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259" marR="14135">
              <a:lnSpc>
                <a:spcPts val="1860"/>
              </a:lnSpc>
              <a:spcBef>
                <a:spcPts val="93"/>
              </a:spcBef>
            </a:pPr>
            <a:r>
              <a:rPr dirty="0" smtClean="0" baseline="28987" sz="750" spc="-54">
                <a:solidFill>
                  <a:srgbClr val="697C8C"/>
                </a:solidFill>
                <a:latin typeface="Times New Roman"/>
                <a:cs typeface="Times New Roman"/>
              </a:rPr>
              <a:t>-</a:t>
            </a:r>
            <a:r>
              <a:rPr dirty="0" smtClean="0" sz="1700" spc="-194">
                <a:solidFill>
                  <a:srgbClr val="36332D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28987" sz="750" spc="0">
                <a:solidFill>
                  <a:srgbClr val="697C8C"/>
                </a:solidFill>
                <a:latin typeface="Times New Roman"/>
                <a:cs typeface="Times New Roman"/>
              </a:rPr>
              <a:t>r</a:t>
            </a:r>
            <a:r>
              <a:rPr dirty="0" smtClean="0" baseline="28987" sz="750" spc="-159">
                <a:solidFill>
                  <a:srgbClr val="697C8C"/>
                </a:solidFill>
                <a:latin typeface="Times New Roman"/>
                <a:cs typeface="Times New Roman"/>
              </a:rPr>
              <a:t>-</a:t>
            </a:r>
            <a:r>
              <a:rPr dirty="0" smtClean="0" sz="1700" spc="-39">
                <a:solidFill>
                  <a:srgbClr val="566977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28987" sz="750" spc="-139">
                <a:solidFill>
                  <a:srgbClr val="709AB5"/>
                </a:solidFill>
                <a:latin typeface="Times New Roman"/>
                <a:cs typeface="Times New Roman"/>
              </a:rPr>
              <a:t>r</a:t>
            </a:r>
            <a:r>
              <a:rPr dirty="0" smtClean="0" sz="1700" spc="-59">
                <a:solidFill>
                  <a:srgbClr val="566977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28987" sz="750" spc="-125">
                <a:solidFill>
                  <a:srgbClr val="709AB5"/>
                </a:solidFill>
                <a:latin typeface="Times New Roman"/>
                <a:cs typeface="Times New Roman"/>
              </a:rPr>
              <a:t>-</a:t>
            </a:r>
            <a:r>
              <a:rPr dirty="0" smtClean="0" sz="1700" spc="0">
                <a:solidFill>
                  <a:srgbClr val="566977"/>
                </a:solidFill>
                <a:latin typeface="Times New Roman"/>
                <a:cs typeface="Times New Roman"/>
              </a:rPr>
              <a:t>...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1"/>
              </a:spcBef>
            </a:pPr>
            <a:r>
              <a:rPr dirty="0" smtClean="0" sz="750">
                <a:solidFill>
                  <a:srgbClr val="425662"/>
                </a:solidFill>
                <a:latin typeface="Times New Roman"/>
                <a:cs typeface="Times New Roman"/>
              </a:rPr>
              <a:t>1</a:t>
            </a:r>
            <a:r>
              <a:rPr dirty="0" smtClean="0" sz="750">
                <a:solidFill>
                  <a:srgbClr val="314450"/>
                </a:solidFill>
                <a:latin typeface="Times New Roman"/>
                <a:cs typeface="Times New Roman"/>
              </a:rPr>
              <a:t>•</a:t>
            </a:r>
            <a:r>
              <a:rPr dirty="0" smtClean="0" sz="750">
                <a:solidFill>
                  <a:srgbClr val="566977"/>
                </a:solidFill>
                <a:latin typeface="Times New Roman"/>
                <a:cs typeface="Times New Roman"/>
              </a:rPr>
              <a:t>h</a:t>
            </a:r>
            <a:r>
              <a:rPr dirty="0" smtClean="0" sz="750">
                <a:solidFill>
                  <a:srgbClr val="314450"/>
                </a:solidFill>
                <a:latin typeface="Times New Roman"/>
                <a:cs typeface="Times New Roman"/>
              </a:rPr>
              <a:t>l1</a:t>
            </a:r>
            <a:r>
              <a:rPr dirty="0" smtClean="0" sz="750">
                <a:solidFill>
                  <a:srgbClr val="566977"/>
                </a:solidFill>
                <a:latin typeface="Times New Roman"/>
                <a:cs typeface="Times New Roman"/>
              </a:rPr>
              <a:t>i</a:t>
            </a:r>
            <a:r>
              <a:rPr dirty="0" smtClean="0" sz="750">
                <a:solidFill>
                  <a:srgbClr val="425662"/>
                </a:solidFill>
                <a:latin typeface="Times New Roman"/>
                <a:cs typeface="Times New Roman"/>
              </a:rPr>
              <a:t>pp</a:t>
            </a:r>
            <a:r>
              <a:rPr dirty="0" smtClean="0" sz="750">
                <a:solidFill>
                  <a:srgbClr val="566977"/>
                </a:solidFill>
                <a:latin typeface="Times New Roman"/>
                <a:cs typeface="Times New Roman"/>
              </a:rPr>
              <a:t>f</a:t>
            </a:r>
            <a:r>
              <a:rPr dirty="0" smtClean="0" sz="750">
                <a:solidFill>
                  <a:srgbClr val="425662"/>
                </a:solidFill>
                <a:latin typeface="Times New Roman"/>
                <a:cs typeface="Times New Roman"/>
              </a:rPr>
              <a:t>t1</a:t>
            </a:r>
            <a:r>
              <a:rPr dirty="0" smtClean="0" sz="750">
                <a:solidFill>
                  <a:srgbClr val="566977"/>
                </a:solidFill>
                <a:latin typeface="Times New Roman"/>
                <a:cs typeface="Times New Roman"/>
              </a:rPr>
              <a:t>"'es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552362" y="6863053"/>
            <a:ext cx="252710" cy="127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>
                <a:solidFill>
                  <a:srgbClr val="5B671A"/>
                </a:solidFill>
                <a:latin typeface="Times New Roman"/>
                <a:cs typeface="Times New Roman"/>
              </a:rPr>
              <a:t>C</a:t>
            </a:r>
            <a:r>
              <a:rPr dirty="0" smtClean="0" sz="800" spc="0">
                <a:solidFill>
                  <a:srgbClr val="465017"/>
                </a:solidFill>
                <a:latin typeface="Times New Roman"/>
                <a:cs typeface="Times New Roman"/>
              </a:rPr>
              <a:t>had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457941" y="6862896"/>
            <a:ext cx="448953" cy="54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65"/>
              </a:lnSpc>
              <a:spcBef>
                <a:spcPts val="213"/>
              </a:spcBef>
            </a:pPr>
            <a:r>
              <a:rPr dirty="0" smtClean="0" sz="1300" spc="0">
                <a:solidFill>
                  <a:srgbClr val="709AB5"/>
                </a:solidFill>
                <a:latin typeface="Arial"/>
                <a:cs typeface="Arial"/>
              </a:rPr>
              <a:t>'</a:t>
            </a:r>
            <a:r>
              <a:rPr dirty="0" smtClean="0" sz="1300" spc="0">
                <a:solidFill>
                  <a:srgbClr val="709AB5"/>
                </a:solidFill>
                <a:latin typeface="Arial"/>
                <a:cs typeface="Arial"/>
              </a:rPr>
              <a:t>       </a:t>
            </a:r>
            <a:r>
              <a:rPr dirty="0" smtClean="0" sz="1300" spc="125">
                <a:solidFill>
                  <a:srgbClr val="709AB5"/>
                </a:solidFill>
                <a:latin typeface="Arial"/>
                <a:cs typeface="Arial"/>
              </a:rPr>
              <a:t> </a:t>
            </a:r>
            <a:r>
              <a:rPr dirty="0" smtClean="0" sz="4050" spc="0">
                <a:solidFill>
                  <a:srgbClr val="709AB5"/>
                </a:solidFill>
                <a:latin typeface="Arial"/>
                <a:cs typeface="Arial"/>
              </a:rPr>
              <a:t>.</a:t>
            </a:r>
            <a:endParaRPr sz="40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657010" y="6912139"/>
            <a:ext cx="157256" cy="3787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35"/>
              </a:lnSpc>
              <a:spcBef>
                <a:spcPts val="146"/>
              </a:spcBef>
            </a:pPr>
            <a:r>
              <a:rPr dirty="0" smtClean="0" sz="2750" spc="0">
                <a:solidFill>
                  <a:srgbClr val="829EA1"/>
                </a:solidFill>
                <a:latin typeface="Times New Roman"/>
                <a:cs typeface="Times New Roman"/>
              </a:rPr>
              <a:t>-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450180" y="6985972"/>
            <a:ext cx="299580" cy="4887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10"/>
              </a:lnSpc>
              <a:spcBef>
                <a:spcPts val="190"/>
              </a:spcBef>
            </a:pPr>
            <a:r>
              <a:rPr dirty="0" smtClean="0" sz="3650" spc="-844">
                <a:solidFill>
                  <a:srgbClr val="566977"/>
                </a:solidFill>
                <a:latin typeface="Arial"/>
                <a:cs typeface="Arial"/>
              </a:rPr>
              <a:t>-</a:t>
            </a:r>
            <a:r>
              <a:rPr dirty="0" smtClean="0" baseline="50728" sz="600" spc="0">
                <a:solidFill>
                  <a:srgbClr val="566977"/>
                </a:solidFill>
                <a:latin typeface="Arial"/>
                <a:cs typeface="Arial"/>
              </a:rPr>
              <a:t>1</a:t>
            </a:r>
            <a:r>
              <a:rPr dirty="0" smtClean="0" baseline="50728" sz="600" spc="0">
                <a:solidFill>
                  <a:srgbClr val="697C8C"/>
                </a:solidFill>
                <a:latin typeface="Arial"/>
                <a:cs typeface="Arial"/>
              </a:rPr>
              <a:t>a.</a:t>
            </a:r>
            <a:r>
              <a:rPr dirty="0" smtClean="0" baseline="50728" sz="600" spc="0">
                <a:solidFill>
                  <a:srgbClr val="566977"/>
                </a:solidFill>
                <a:latin typeface="Arial"/>
                <a:cs typeface="Arial"/>
              </a:rPr>
              <a:t>o</a:t>
            </a:r>
            <a:r>
              <a:rPr dirty="0" smtClean="0" baseline="50728" sz="600" spc="-25">
                <a:solidFill>
                  <a:srgbClr val="566977"/>
                </a:solidFill>
                <a:latin typeface="Arial"/>
                <a:cs typeface="Arial"/>
              </a:rPr>
              <a:t>1</a:t>
            </a:r>
            <a:r>
              <a:rPr dirty="0" smtClean="0" baseline="50728" sz="600" spc="-29">
                <a:solidFill>
                  <a:srgbClr val="697C8C"/>
                </a:solidFill>
                <a:latin typeface="Arial"/>
                <a:cs typeface="Arial"/>
              </a:rPr>
              <a:t>.</a:t>
            </a:r>
            <a:r>
              <a:rPr dirty="0" smtClean="0" sz="3650" spc="-1184">
                <a:solidFill>
                  <a:srgbClr val="566977"/>
                </a:solidFill>
                <a:latin typeface="Arial"/>
                <a:cs typeface="Arial"/>
              </a:rPr>
              <a:t>-</a:t>
            </a:r>
            <a:r>
              <a:rPr dirty="0" smtClean="0" baseline="50728" sz="600" spc="0">
                <a:solidFill>
                  <a:srgbClr val="697C8C"/>
                </a:solidFill>
                <a:latin typeface="Arial"/>
                <a:cs typeface="Arial"/>
              </a:rPr>
              <a:t>.</a:t>
            </a:r>
            <a:r>
              <a:rPr dirty="0" smtClean="0" baseline="50728" sz="600" spc="-4">
                <a:solidFill>
                  <a:srgbClr val="697C8C"/>
                </a:solidFill>
                <a:latin typeface="Arial"/>
                <a:cs typeface="Arial"/>
              </a:rPr>
              <a:t> </a:t>
            </a:r>
            <a:r>
              <a:rPr dirty="0" smtClean="0" baseline="50728" sz="600" spc="0">
                <a:solidFill>
                  <a:srgbClr val="566977"/>
                </a:solidFill>
                <a:latin typeface="Arial"/>
                <a:cs typeface="Arial"/>
              </a:rPr>
              <a:t>1</a:t>
            </a:r>
            <a:endParaRPr sz="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125643" y="7015331"/>
            <a:ext cx="328920" cy="1431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  <a:spcBef>
                <a:spcPts val="5"/>
              </a:spcBef>
            </a:pPr>
            <a:r>
              <a:rPr dirty="0" smtClean="0" sz="900" spc="0">
                <a:solidFill>
                  <a:srgbClr val="465017"/>
                </a:solidFill>
                <a:latin typeface="Times New Roman"/>
                <a:cs typeface="Times New Roman"/>
              </a:rPr>
              <a:t>S</a:t>
            </a:r>
            <a:r>
              <a:rPr dirty="0" smtClean="0" sz="900" spc="0">
                <a:solidFill>
                  <a:srgbClr val="2F380A"/>
                </a:solidFill>
                <a:latin typeface="Times New Roman"/>
                <a:cs typeface="Times New Roman"/>
              </a:rPr>
              <a:t>ud</a:t>
            </a:r>
            <a:r>
              <a:rPr dirty="0" smtClean="0" sz="900" spc="0">
                <a:solidFill>
                  <a:srgbClr val="465017"/>
                </a:solidFill>
                <a:latin typeface="Times New Roman"/>
                <a:cs typeface="Times New Roman"/>
              </a:rPr>
              <a:t>a</a:t>
            </a:r>
            <a:r>
              <a:rPr dirty="0" smtClean="0" sz="900" spc="0">
                <a:solidFill>
                  <a:srgbClr val="2F380A"/>
                </a:solidFill>
                <a:latin typeface="Times New Roman"/>
                <a:cs typeface="Times New Roman"/>
              </a:rPr>
              <a:t>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57932" y="7027263"/>
            <a:ext cx="2108056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yang</a:t>
            </a:r>
            <a:r>
              <a:rPr dirty="0" smtClean="0" sz="2100" spc="426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merupakan</a:t>
            </a:r>
            <a:endParaRPr sz="2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96084" y="7027263"/>
            <a:ext cx="263769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agama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14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resmi</a:t>
            </a:r>
            <a:r>
              <a:rPr dirty="0" smtClean="0" sz="2100" spc="526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di</a:t>
            </a:r>
            <a:r>
              <a:rPr dirty="0" smtClean="0" sz="2100" spc="316">
                <a:solidFill>
                  <a:srgbClr val="141410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02112A"/>
                </a:solidFill>
                <a:latin typeface="Arial"/>
                <a:cs typeface="Arial"/>
              </a:rPr>
              <a:t>I</a:t>
            </a:r>
            <a:r>
              <a:rPr dirty="0" smtClean="0" sz="2100" spc="0">
                <a:solidFill>
                  <a:srgbClr val="141410"/>
                </a:solidFill>
                <a:latin typeface="Arial"/>
                <a:cs typeface="Arial"/>
              </a:rPr>
              <a:t>ran.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173229" y="7087789"/>
            <a:ext cx="181992" cy="3630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5"/>
              </a:lnSpc>
            </a:pPr>
            <a:r>
              <a:rPr dirty="0" smtClean="0" sz="2650" spc="100" u="sng">
                <a:solidFill>
                  <a:srgbClr val="465017"/>
                </a:solidFill>
                <a:latin typeface="Arial"/>
                <a:cs typeface="Arial"/>
              </a:rPr>
              <a:t> </a:t>
            </a:r>
            <a:endParaRPr sz="26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801015" y="7087789"/>
            <a:ext cx="298089" cy="3630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5"/>
              </a:lnSpc>
              <a:spcBef>
                <a:spcPts val="140"/>
              </a:spcBef>
            </a:pPr>
            <a:r>
              <a:rPr dirty="0" smtClean="0" sz="2650">
                <a:solidFill>
                  <a:srgbClr val="465017"/>
                </a:solidFill>
                <a:latin typeface="Arial"/>
                <a:cs typeface="Arial"/>
              </a:rPr>
              <a:t>.</a:t>
            </a:r>
            <a:r>
              <a:rPr dirty="0" smtClean="0" sz="2650">
                <a:solidFill>
                  <a:srgbClr val="5B671A"/>
                </a:solidFill>
                <a:latin typeface="Arial"/>
                <a:cs typeface="Arial"/>
              </a:rPr>
              <a:t>--</a:t>
            </a:r>
            <a:endParaRPr sz="26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931962" y="7107154"/>
            <a:ext cx="359297" cy="4651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40"/>
              </a:lnSpc>
              <a:spcBef>
                <a:spcPts val="182"/>
              </a:spcBef>
            </a:pPr>
            <a:r>
              <a:rPr dirty="0" smtClean="0" baseline="138250" sz="975" spc="-159">
                <a:solidFill>
                  <a:srgbClr val="5B671A"/>
                </a:solidFill>
                <a:latin typeface="Times New Roman"/>
                <a:cs typeface="Times New Roman"/>
              </a:rPr>
              <a:t>N</a:t>
            </a:r>
            <a:r>
              <a:rPr dirty="0" smtClean="0" sz="3450" spc="-139">
                <a:solidFill>
                  <a:srgbClr val="465017"/>
                </a:solidFill>
                <a:latin typeface="Arial"/>
                <a:cs typeface="Arial"/>
              </a:rPr>
              <a:t>·</a:t>
            </a:r>
            <a:r>
              <a:rPr dirty="0" smtClean="0" baseline="138250" sz="975" spc="-64">
                <a:solidFill>
                  <a:srgbClr val="5B671A"/>
                </a:solidFill>
                <a:latin typeface="Times New Roman"/>
                <a:cs typeface="Times New Roman"/>
              </a:rPr>
              <a:t>i</a:t>
            </a:r>
            <a:r>
              <a:rPr dirty="0" smtClean="0" sz="3450" spc="-800">
                <a:solidFill>
                  <a:srgbClr val="5B671A"/>
                </a:solidFill>
                <a:latin typeface="Arial"/>
                <a:cs typeface="Arial"/>
              </a:rPr>
              <a:t>-</a:t>
            </a:r>
            <a:r>
              <a:rPr dirty="0" smtClean="0" baseline="138250" sz="975" spc="0">
                <a:solidFill>
                  <a:srgbClr val="5B671A"/>
                </a:solidFill>
                <a:latin typeface="Times New Roman"/>
                <a:cs typeface="Times New Roman"/>
              </a:rPr>
              <a:t>get</a:t>
            </a:r>
            <a:r>
              <a:rPr dirty="0" smtClean="0" baseline="138250" sz="975" spc="0">
                <a:solidFill>
                  <a:srgbClr val="465017"/>
                </a:solidFill>
                <a:latin typeface="Times New Roman"/>
                <a:cs typeface="Times New Roman"/>
              </a:rPr>
              <a:t>i</a:t>
            </a:r>
            <a:r>
              <a:rPr dirty="0" smtClean="0" baseline="138250" sz="975" spc="0">
                <a:solidFill>
                  <a:srgbClr val="5B671A"/>
                </a:solidFill>
                <a:latin typeface="Times New Roman"/>
                <a:cs typeface="Times New Roman"/>
              </a:rPr>
              <a:t>J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910246" y="7197671"/>
            <a:ext cx="99533" cy="1117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  <a:tabLst>
                <a:tab pos="63500" algn="l"/>
              </a:tabLst>
            </a:pPr>
            <a:r>
              <a:rPr dirty="0" smtClean="0" sz="650" u="sng">
                <a:solidFill>
                  <a:srgbClr val="5B671A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u="sng">
                <a:solidFill>
                  <a:srgbClr val="5B671A"/>
                </a:solidFill>
                <a:latin typeface="Times New Roman"/>
                <a:cs typeface="Times New Roman"/>
              </a:rPr>
              <a:t>	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730337" y="7370441"/>
            <a:ext cx="603981" cy="1117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  <a:spcBef>
                <a:spcPts val="40"/>
              </a:spcBef>
            </a:pPr>
            <a:r>
              <a:rPr dirty="0" smtClean="0" sz="650" spc="0">
                <a:solidFill>
                  <a:srgbClr val="465017"/>
                </a:solidFill>
                <a:latin typeface="Times New Roman"/>
                <a:cs typeface="Times New Roman"/>
              </a:rPr>
              <a:t>Eth</a:t>
            </a:r>
            <a:r>
              <a:rPr dirty="0" smtClean="0" sz="650" spc="0">
                <a:solidFill>
                  <a:srgbClr val="5B671A"/>
                </a:solidFill>
                <a:latin typeface="Times New Roman"/>
                <a:cs typeface="Times New Roman"/>
              </a:rPr>
              <a:t>i</a:t>
            </a:r>
            <a:r>
              <a:rPr dirty="0" smtClean="0" sz="650" spc="0">
                <a:solidFill>
                  <a:srgbClr val="465017"/>
                </a:solidFill>
                <a:latin typeface="Times New Roman"/>
                <a:cs typeface="Times New Roman"/>
              </a:rPr>
              <a:t>op</a:t>
            </a:r>
            <a:r>
              <a:rPr dirty="0" smtClean="0" sz="650" spc="0">
                <a:solidFill>
                  <a:srgbClr val="5B671A"/>
                </a:solidFill>
                <a:latin typeface="Times New Roman"/>
                <a:cs typeface="Times New Roman"/>
              </a:rPr>
              <a:t>i</a:t>
            </a:r>
            <a:r>
              <a:rPr dirty="0" smtClean="0" sz="650" spc="0">
                <a:solidFill>
                  <a:srgbClr val="465017"/>
                </a:solidFill>
                <a:latin typeface="Times New Roman"/>
                <a:cs typeface="Times New Roman"/>
              </a:rPr>
              <a:t>a</a:t>
            </a:r>
            <a:r>
              <a:rPr dirty="0" smtClean="0" sz="650" spc="0">
                <a:solidFill>
                  <a:srgbClr val="465017"/>
                </a:solidFill>
                <a:latin typeface="Times New Roman"/>
                <a:cs typeface="Times New Roman"/>
              </a:rPr>
              <a:t>           </a:t>
            </a:r>
            <a:r>
              <a:rPr dirty="0" smtClean="0" sz="650" spc="112">
                <a:solidFill>
                  <a:srgbClr val="465017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spc="0">
                <a:solidFill>
                  <a:srgbClr val="6E8315"/>
                </a:solidFill>
                <a:latin typeface="Times New Roman"/>
                <a:cs typeface="Times New Roman"/>
              </a:rPr>
              <a:t>,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13096" y="7461244"/>
            <a:ext cx="2105927" cy="484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75"/>
              </a:lnSpc>
              <a:spcBef>
                <a:spcPts val="58"/>
              </a:spcBef>
            </a:pPr>
            <a:r>
              <a:rPr dirty="0" smtClean="0" baseline="-6820" sz="1275">
                <a:solidFill>
                  <a:srgbClr val="706966"/>
                </a:solidFill>
                <a:latin typeface="Times New Roman"/>
                <a:cs typeface="Times New Roman"/>
              </a:rPr>
              <a:t>!</a:t>
            </a:r>
            <a:r>
              <a:rPr dirty="0" smtClean="0" baseline="-6820" sz="1275">
                <a:solidFill>
                  <a:srgbClr val="5E5754"/>
                </a:solidFill>
                <a:latin typeface="Times New Roman"/>
                <a:cs typeface="Times New Roman"/>
              </a:rPr>
              <a:t>•</a:t>
            </a:r>
            <a:r>
              <a:rPr dirty="0" smtClean="0" baseline="-6820" sz="1275">
                <a:solidFill>
                  <a:srgbClr val="706966"/>
                </a:solidFill>
                <a:latin typeface="Times New Roman"/>
                <a:cs typeface="Times New Roman"/>
              </a:rPr>
              <a:t>•</a:t>
            </a:r>
            <a:r>
              <a:rPr dirty="0" smtClean="0" baseline="-6820" sz="1275">
                <a:solidFill>
                  <a:srgbClr val="706966"/>
                </a:solidFill>
                <a:latin typeface="Times New Roman"/>
                <a:cs typeface="Times New Roman"/>
              </a:rPr>
              <a:t>    </a:t>
            </a:r>
            <a:r>
              <a:rPr dirty="0" smtClean="0" baseline="-6820" sz="1275" spc="-100">
                <a:solidFill>
                  <a:srgbClr val="706966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5041" sz="1725" spc="0" i="1">
                <a:solidFill>
                  <a:srgbClr val="706966"/>
                </a:solidFill>
                <a:latin typeface="Times New Roman"/>
                <a:cs typeface="Times New Roman"/>
              </a:rPr>
              <a:t>"-./</a:t>
            </a:r>
            <a:r>
              <a:rPr dirty="0" smtClean="0" baseline="-5041" sz="1725" spc="177" i="1">
                <a:solidFill>
                  <a:srgbClr val="706966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5041" sz="1725" spc="0" i="1">
                <a:solidFill>
                  <a:srgbClr val="5E5754"/>
                </a:solidFill>
                <a:latin typeface="Times New Roman"/>
                <a:cs typeface="Times New Roman"/>
              </a:rPr>
              <a:t>....,._</a:t>
            </a:r>
            <a:r>
              <a:rPr dirty="0" smtClean="0" baseline="-5041" sz="1725" spc="0" i="1">
                <a:solidFill>
                  <a:srgbClr val="706966"/>
                </a:solidFill>
                <a:latin typeface="Times New Roman"/>
                <a:cs typeface="Times New Roman"/>
              </a:rPr>
              <a:t>...</a:t>
            </a:r>
            <a:r>
              <a:rPr dirty="0" smtClean="0" baseline="-5041" sz="1725" spc="0" i="1">
                <a:solidFill>
                  <a:srgbClr val="706966"/>
                </a:solidFill>
                <a:latin typeface="Times New Roman"/>
                <a:cs typeface="Times New Roman"/>
              </a:rPr>
              <a:t>  </a:t>
            </a:r>
            <a:r>
              <a:rPr dirty="0" smtClean="0" baseline="-5041" sz="1725" spc="-29" i="1">
                <a:solidFill>
                  <a:srgbClr val="706966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5041" sz="1725" spc="0" i="1">
                <a:solidFill>
                  <a:srgbClr val="5E5754"/>
                </a:solidFill>
                <a:latin typeface="Times New Roman"/>
                <a:cs typeface="Times New Roman"/>
              </a:rPr>
              <a:t>"-</a:t>
            </a:r>
            <a:r>
              <a:rPr dirty="0" smtClean="0" baseline="-5041" sz="1725" spc="0" i="1">
                <a:solidFill>
                  <a:srgbClr val="69693B"/>
                </a:solidFill>
                <a:latin typeface="Times New Roman"/>
                <a:cs typeface="Times New Roman"/>
              </a:rPr>
              <a:t>~</a:t>
            </a:r>
            <a:r>
              <a:rPr dirty="0" smtClean="0" baseline="-5041" sz="1725" spc="0" i="1">
                <a:solidFill>
                  <a:srgbClr val="5B671A"/>
                </a:solidFill>
                <a:latin typeface="Times New Roman"/>
                <a:cs typeface="Times New Roman"/>
              </a:rPr>
              <a:t>-....._.r-r</a:t>
            </a:r>
            <a:r>
              <a:rPr dirty="0" smtClean="0" baseline="-5041" sz="1725" spc="75" i="1">
                <a:solidFill>
                  <a:srgbClr val="5B671A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5041" sz="1725" spc="0" i="1">
                <a:solidFill>
                  <a:srgbClr val="5B671A"/>
                </a:solidFill>
                <a:latin typeface="Times New Roman"/>
                <a:cs typeface="Times New Roman"/>
              </a:rPr>
              <a:t>..</a:t>
            </a:r>
            <a:r>
              <a:rPr dirty="0" smtClean="0" baseline="-5041" sz="1725" spc="-159" i="1">
                <a:solidFill>
                  <a:srgbClr val="5B671A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541" sz="825" spc="0" i="1">
                <a:solidFill>
                  <a:srgbClr val="5B671A"/>
                </a:solidFill>
                <a:latin typeface="Arial"/>
                <a:cs typeface="Arial"/>
              </a:rPr>
              <a:t>J</a:t>
            </a:r>
            <a:r>
              <a:rPr dirty="0" smtClean="0" baseline="-10541" sz="825" spc="0" i="1">
                <a:solidFill>
                  <a:srgbClr val="5B671A"/>
                </a:solidFill>
                <a:latin typeface="Arial"/>
                <a:cs typeface="Arial"/>
              </a:rPr>
              <a:t>  </a:t>
            </a:r>
            <a:r>
              <a:rPr dirty="0" smtClean="0" baseline="-10541" sz="825" spc="70" i="1">
                <a:solidFill>
                  <a:srgbClr val="5B671A"/>
                </a:solidFill>
                <a:latin typeface="Arial"/>
                <a:cs typeface="Arial"/>
              </a:rPr>
              <a:t> </a:t>
            </a:r>
            <a:r>
              <a:rPr dirty="0" smtClean="0" baseline="-6820" sz="1275" spc="0">
                <a:solidFill>
                  <a:srgbClr val="5B671A"/>
                </a:solidFill>
                <a:latin typeface="Times New Roman"/>
                <a:cs typeface="Times New Roman"/>
              </a:rPr>
              <a:t>'</a:t>
            </a:r>
            <a:r>
              <a:rPr dirty="0" smtClean="0" baseline="-6820" sz="1275" spc="0">
                <a:solidFill>
                  <a:srgbClr val="465017"/>
                </a:solidFill>
                <a:latin typeface="Times New Roman"/>
                <a:cs typeface="Times New Roman"/>
              </a:rPr>
              <a:t>Som</a:t>
            </a:r>
            <a:r>
              <a:rPr dirty="0" smtClean="0" baseline="-6820" sz="1275" spc="0">
                <a:solidFill>
                  <a:srgbClr val="566977"/>
                </a:solidFill>
                <a:latin typeface="Times New Roman"/>
                <a:cs typeface="Times New Roman"/>
              </a:rPr>
              <a:t>an</a:t>
            </a:r>
            <a:r>
              <a:rPr dirty="0" smtClean="0" baseline="-6820" sz="1275" spc="0">
                <a:solidFill>
                  <a:srgbClr val="425662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6820" sz="1275" spc="0">
                <a:solidFill>
                  <a:srgbClr val="314450"/>
                </a:solidFill>
                <a:latin typeface="Times New Roman"/>
                <a:cs typeface="Times New Roman"/>
              </a:rPr>
              <a:t>,</a:t>
            </a:r>
            <a:endParaRPr sz="850">
              <a:latin typeface="Times New Roman"/>
              <a:cs typeface="Times New Roman"/>
            </a:endParaRPr>
          </a:p>
          <a:p>
            <a:pPr marR="189977" algn="r">
              <a:lnSpc>
                <a:spcPts val="2595"/>
              </a:lnSpc>
              <a:spcBef>
                <a:spcPts val="71"/>
              </a:spcBef>
            </a:pPr>
            <a:r>
              <a:rPr dirty="0" smtClean="0" baseline="1093" sz="3975">
                <a:solidFill>
                  <a:srgbClr val="344826"/>
                </a:solidFill>
                <a:latin typeface="Arial"/>
                <a:cs typeface="Arial"/>
              </a:rPr>
              <a:t>·</a:t>
            </a:r>
            <a:r>
              <a:rPr dirty="0" smtClean="0" baseline="1093" sz="3975">
                <a:solidFill>
                  <a:srgbClr val="566977"/>
                </a:solidFill>
                <a:latin typeface="Arial"/>
                <a:cs typeface="Arial"/>
              </a:rPr>
              <a:t>·-</a:t>
            </a:r>
            <a:endParaRPr sz="2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942281" y="7586895"/>
            <a:ext cx="288489" cy="3614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8019" marR="47853" algn="ctr">
              <a:lnSpc>
                <a:spcPts val="1125"/>
              </a:lnSpc>
              <a:spcBef>
                <a:spcPts val="56"/>
              </a:spcBef>
            </a:pPr>
            <a:r>
              <a:rPr dirty="0" smtClean="0" baseline="-7562" sz="1725" spc="0">
                <a:solidFill>
                  <a:srgbClr val="829EA1"/>
                </a:solidFill>
                <a:latin typeface="Times New Roman"/>
                <a:cs typeface="Times New Roman"/>
              </a:rPr>
              <a:t>...</a:t>
            </a:r>
            <a:endParaRPr sz="1150">
              <a:latin typeface="Times New Roman"/>
              <a:cs typeface="Times New Roman"/>
            </a:endParaRPr>
          </a:p>
          <a:p>
            <a:pPr algn="ctr">
              <a:lnSpc>
                <a:spcPts val="1664"/>
              </a:lnSpc>
              <a:spcBef>
                <a:spcPts val="27"/>
              </a:spcBef>
            </a:pPr>
            <a:r>
              <a:rPr dirty="0" smtClean="0" baseline="1610" sz="2700">
                <a:solidFill>
                  <a:srgbClr val="709AB5"/>
                </a:solidFill>
                <a:latin typeface="Arial"/>
                <a:cs typeface="Arial"/>
              </a:rPr>
              <a:t>·~</a:t>
            </a:r>
            <a:r>
              <a:rPr dirty="0" smtClean="0" baseline="1610" sz="2700">
                <a:solidFill>
                  <a:srgbClr val="8AAE89"/>
                </a:solidFill>
                <a:latin typeface="Arial"/>
                <a:cs typeface="Arial"/>
              </a:rPr>
              <a:t>'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052408" y="7774934"/>
            <a:ext cx="228101" cy="1353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  <a:spcBef>
                <a:spcPts val="5"/>
              </a:spcBef>
            </a:pPr>
            <a:r>
              <a:rPr dirty="0" smtClean="0" sz="850">
                <a:solidFill>
                  <a:srgbClr val="709AB5"/>
                </a:solidFill>
                <a:latin typeface="Arial"/>
                <a:cs typeface="Arial"/>
              </a:rPr>
              <a:t>'"'</a:t>
            </a:r>
            <a:r>
              <a:rPr dirty="0" smtClean="0" sz="850" spc="-129">
                <a:solidFill>
                  <a:srgbClr val="709AB5"/>
                </a:solidFill>
                <a:latin typeface="Arial"/>
                <a:cs typeface="Arial"/>
              </a:rPr>
              <a:t> </a:t>
            </a:r>
            <a:r>
              <a:rPr dirty="0" smtClean="0" sz="800" spc="0">
                <a:solidFill>
                  <a:srgbClr val="709AB5"/>
                </a:solidFill>
                <a:latin typeface="Arial"/>
                <a:cs typeface="Arial"/>
              </a:rPr>
              <a:t>"'"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332473" y="7798629"/>
            <a:ext cx="437887" cy="6944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435"/>
              </a:lnSpc>
              <a:spcBef>
                <a:spcPts val="271"/>
              </a:spcBef>
            </a:pPr>
            <a:r>
              <a:rPr dirty="0" smtClean="0" baseline="-7246" sz="4800">
                <a:solidFill>
                  <a:srgbClr val="314450"/>
                </a:solidFill>
                <a:latin typeface="Arial"/>
                <a:cs typeface="Arial"/>
              </a:rPr>
              <a:t>.</a:t>
            </a:r>
            <a:r>
              <a:rPr dirty="0" smtClean="0" baseline="-7246" sz="4800" spc="109">
                <a:solidFill>
                  <a:srgbClr val="706966"/>
                </a:solidFill>
                <a:latin typeface="Arial"/>
                <a:cs typeface="Arial"/>
              </a:rPr>
              <a:t>-</a:t>
            </a:r>
            <a:r>
              <a:rPr dirty="0" smtClean="0" baseline="10112" sz="6450" spc="0">
                <a:solidFill>
                  <a:srgbClr val="706966"/>
                </a:solidFill>
                <a:latin typeface="Times New Roman"/>
                <a:cs typeface="Times New Roman"/>
              </a:rPr>
              <a:t>-</a:t>
            </a:r>
            <a:endParaRPr sz="4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759101" y="7811634"/>
            <a:ext cx="285646" cy="4808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0"/>
              </a:lnSpc>
              <a:spcBef>
                <a:spcPts val="188"/>
              </a:spcBef>
            </a:pPr>
            <a:r>
              <a:rPr dirty="0" smtClean="0" baseline="12205" sz="1425" spc="-189">
                <a:solidFill>
                  <a:srgbClr val="173141"/>
                </a:solidFill>
                <a:latin typeface="Arial"/>
                <a:cs typeface="Arial"/>
              </a:rPr>
              <a:t>•</a:t>
            </a:r>
            <a:r>
              <a:rPr dirty="0" smtClean="0" sz="3550" spc="0">
                <a:solidFill>
                  <a:srgbClr val="566977"/>
                </a:solidFill>
                <a:latin typeface="Times New Roman"/>
                <a:cs typeface="Times New Roman"/>
              </a:rPr>
              <a:t>-</a:t>
            </a:r>
            <a:endParaRPr sz="35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811516" y="7962496"/>
            <a:ext cx="280366" cy="127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>
                <a:solidFill>
                  <a:srgbClr val="4B4642"/>
                </a:solidFill>
                <a:latin typeface="Times New Roman"/>
                <a:cs typeface="Times New Roman"/>
              </a:rPr>
              <a:t>Za</a:t>
            </a:r>
            <a:r>
              <a:rPr dirty="0" smtClean="0" sz="800">
                <a:solidFill>
                  <a:srgbClr val="36332D"/>
                </a:solidFill>
                <a:latin typeface="Times New Roman"/>
                <a:cs typeface="Times New Roman"/>
              </a:rPr>
              <a:t>ir</a:t>
            </a:r>
            <a:r>
              <a:rPr dirty="0" smtClean="0" sz="800">
                <a:solidFill>
                  <a:srgbClr val="4B4642"/>
                </a:solidFill>
                <a:latin typeface="Times New Roman"/>
                <a:cs typeface="Times New Roman"/>
              </a:rPr>
              <a:t>e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607243" y="7993333"/>
            <a:ext cx="413798" cy="127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i="1">
                <a:solidFill>
                  <a:srgbClr val="5682A0"/>
                </a:solidFill>
                <a:latin typeface="Arial"/>
                <a:cs typeface="Arial"/>
              </a:rPr>
              <a:t>Ind</a:t>
            </a:r>
            <a:r>
              <a:rPr dirty="0" smtClean="0" sz="800" i="1">
                <a:solidFill>
                  <a:srgbClr val="709AB5"/>
                </a:solidFill>
                <a:latin typeface="Arial"/>
                <a:cs typeface="Arial"/>
              </a:rPr>
              <a:t>ia</a:t>
            </a:r>
            <a:r>
              <a:rPr dirty="0" smtClean="0" sz="800" i="1">
                <a:solidFill>
                  <a:srgbClr val="5682A0"/>
                </a:solidFill>
                <a:latin typeface="Arial"/>
                <a:cs typeface="Arial"/>
              </a:rPr>
              <a:t>n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125552" y="7993333"/>
            <a:ext cx="337419" cy="127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 i="1">
                <a:solidFill>
                  <a:srgbClr val="5682A0"/>
                </a:solidFill>
                <a:latin typeface="Arial"/>
                <a:cs typeface="Arial"/>
              </a:rPr>
              <a:t>O</a:t>
            </a:r>
            <a:r>
              <a:rPr dirty="0" smtClean="0" sz="800" spc="0" i="1">
                <a:solidFill>
                  <a:srgbClr val="709AB5"/>
                </a:solidFill>
                <a:latin typeface="Arial"/>
                <a:cs typeface="Arial"/>
              </a:rPr>
              <a:t>c</a:t>
            </a:r>
            <a:r>
              <a:rPr dirty="0" smtClean="0" sz="800" spc="0" i="1">
                <a:solidFill>
                  <a:srgbClr val="5682A0"/>
                </a:solidFill>
                <a:latin typeface="Arial"/>
                <a:cs typeface="Arial"/>
              </a:rPr>
              <a:t>e</a:t>
            </a:r>
            <a:r>
              <a:rPr dirty="0" smtClean="0" sz="800" spc="0" i="1">
                <a:solidFill>
                  <a:srgbClr val="709AB5"/>
                </a:solidFill>
                <a:latin typeface="Arial"/>
                <a:cs typeface="Arial"/>
              </a:rPr>
              <a:t>a</a:t>
            </a:r>
            <a:r>
              <a:rPr dirty="0" smtClean="0" sz="800" spc="0" i="1">
                <a:solidFill>
                  <a:srgbClr val="5682A0"/>
                </a:solidFill>
                <a:latin typeface="Arial"/>
                <a:cs typeface="Arial"/>
              </a:rPr>
              <a:t>n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81729" y="8012866"/>
            <a:ext cx="713591" cy="2433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5825"/>
              </a:lnSpc>
              <a:spcBef>
                <a:spcPts val="35"/>
              </a:spcBef>
            </a:pPr>
            <a:r>
              <a:rPr dirty="0" smtClean="0" sz="600" spc="0" i="1">
                <a:solidFill>
                  <a:srgbClr val="709AB5"/>
                </a:solidFill>
                <a:latin typeface="Times New Roman"/>
                <a:cs typeface="Times New Roman"/>
              </a:rPr>
              <a:t>Sa1'1/I</a:t>
            </a:r>
            <a:r>
              <a:rPr dirty="0" smtClean="0" sz="600" spc="0" i="1">
                <a:solidFill>
                  <a:srgbClr val="709AB5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91" i="1">
                <a:solidFill>
                  <a:srgbClr val="709AB5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 i="1">
                <a:solidFill>
                  <a:srgbClr val="709AB5"/>
                </a:solidFill>
                <a:latin typeface="Times New Roman"/>
                <a:cs typeface="Times New Roman"/>
              </a:rPr>
              <a:t>Allot</a:t>
            </a:r>
            <a:r>
              <a:rPr dirty="0" smtClean="0" sz="600" spc="-4" i="1">
                <a:solidFill>
                  <a:srgbClr val="709AB5"/>
                </a:solidFill>
                <a:latin typeface="Times New Roman"/>
                <a:cs typeface="Times New Roman"/>
              </a:rPr>
              <a:t>n</a:t>
            </a:r>
            <a:r>
              <a:rPr dirty="0" smtClean="0" sz="600" spc="0" i="1">
                <a:solidFill>
                  <a:srgbClr val="5682A0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0" i="1">
                <a:solidFill>
                  <a:srgbClr val="5682A0"/>
                </a:solidFill>
                <a:latin typeface="Times New Roman"/>
                <a:cs typeface="Times New Roman"/>
              </a:rPr>
              <a:t>  </a:t>
            </a:r>
            <a:r>
              <a:rPr dirty="0" smtClean="0" sz="600" spc="29" i="1">
                <a:solidFill>
                  <a:srgbClr val="5682A0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 i="1">
                <a:solidFill>
                  <a:srgbClr val="709AB5"/>
                </a:solidFill>
                <a:latin typeface="Times New Roman"/>
                <a:cs typeface="Times New Roman"/>
              </a:rPr>
              <a:t>c</a:t>
            </a:r>
            <a:endParaRPr sz="600">
              <a:latin typeface="Times New Roman"/>
              <a:cs typeface="Times New Roman"/>
            </a:endParaRPr>
          </a:p>
          <a:p>
            <a:pPr marL="175321" marR="246886" algn="ctr">
              <a:lnSpc>
                <a:spcPct val="95825"/>
              </a:lnSpc>
              <a:spcBef>
                <a:spcPts val="465"/>
              </a:spcBef>
            </a:pPr>
            <a:r>
              <a:rPr dirty="0" smtClean="0" sz="550" spc="0" i="1">
                <a:solidFill>
                  <a:srgbClr val="709AB5"/>
                </a:solidFill>
                <a:latin typeface="Arial"/>
                <a:cs typeface="Arial"/>
              </a:rPr>
              <a:t>Or:o11n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505243" y="8228586"/>
            <a:ext cx="285025" cy="323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00"/>
              </a:lnSpc>
              <a:spcBef>
                <a:spcPts val="125"/>
              </a:spcBef>
            </a:pPr>
            <a:r>
              <a:rPr dirty="0" smtClean="0" sz="2350" spc="0">
                <a:solidFill>
                  <a:srgbClr val="706966"/>
                </a:solidFill>
                <a:latin typeface="Times New Roman"/>
                <a:cs typeface="Times New Roman"/>
              </a:rPr>
              <a:t>......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22946" y="7140183"/>
            <a:ext cx="6117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3185929" y="7234421"/>
            <a:ext cx="10593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76524" y="4115373"/>
            <a:ext cx="266598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>
                <a:latin typeface="Arial"/>
                <a:cs typeface="Arial"/>
              </a:rPr>
              <a:t>•</a:t>
            </a:r>
            <a:endParaRPr sz="44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282889" y="6750103"/>
            <a:ext cx="5509671" cy="3630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5"/>
              </a:lnSpc>
              <a:spcBef>
                <a:spcPts val="140"/>
              </a:spcBef>
            </a:pPr>
            <a:r>
              <a:rPr dirty="0" smtClean="0" sz="2650" spc="0">
                <a:solidFill>
                  <a:srgbClr val="11100D"/>
                </a:solidFill>
                <a:latin typeface="Arial"/>
                <a:cs typeface="Arial"/>
              </a:rPr>
              <a:t>Sejarah</a:t>
            </a:r>
            <a:r>
              <a:rPr dirty="0" smtClean="0" sz="2650" spc="239">
                <a:solidFill>
                  <a:srgbClr val="11100D"/>
                </a:solidFill>
                <a:latin typeface="Arial"/>
                <a:cs typeface="Arial"/>
              </a:rPr>
              <a:t> </a:t>
            </a:r>
            <a:r>
              <a:rPr dirty="0" smtClean="0" sz="2650" spc="0">
                <a:solidFill>
                  <a:srgbClr val="11100D"/>
                </a:solidFill>
                <a:latin typeface="Arial"/>
                <a:cs typeface="Arial"/>
              </a:rPr>
              <a:t>Awai</a:t>
            </a:r>
            <a:r>
              <a:rPr dirty="0" smtClean="0" sz="2650" spc="244">
                <a:solidFill>
                  <a:srgbClr val="11100D"/>
                </a:solidFill>
                <a:latin typeface="Arial"/>
                <a:cs typeface="Arial"/>
              </a:rPr>
              <a:t> </a:t>
            </a:r>
            <a:r>
              <a:rPr dirty="0" smtClean="0" sz="2650" spc="0">
                <a:solidFill>
                  <a:srgbClr val="11100D"/>
                </a:solidFill>
                <a:latin typeface="Arial"/>
                <a:cs typeface="Arial"/>
              </a:rPr>
              <a:t>dan</a:t>
            </a:r>
            <a:r>
              <a:rPr dirty="0" smtClean="0" sz="2650" spc="334">
                <a:solidFill>
                  <a:srgbClr val="11100D"/>
                </a:solidFill>
                <a:latin typeface="Arial"/>
                <a:cs typeface="Arial"/>
              </a:rPr>
              <a:t> </a:t>
            </a:r>
            <a:r>
              <a:rPr dirty="0" smtClean="0" sz="2650" spc="0">
                <a:solidFill>
                  <a:srgbClr val="11100D"/>
                </a:solidFill>
                <a:latin typeface="Arial"/>
                <a:cs typeface="Arial"/>
              </a:rPr>
              <a:t>Titik</a:t>
            </a:r>
            <a:r>
              <a:rPr dirty="0" smtClean="0" sz="2650" spc="454">
                <a:solidFill>
                  <a:srgbClr val="11100D"/>
                </a:solidFill>
                <a:latin typeface="Arial"/>
                <a:cs typeface="Arial"/>
              </a:rPr>
              <a:t> </a:t>
            </a:r>
            <a:r>
              <a:rPr dirty="0" smtClean="0" sz="2650" spc="0">
                <a:solidFill>
                  <a:srgbClr val="11100D"/>
                </a:solidFill>
                <a:latin typeface="Arial"/>
                <a:cs typeface="Arial"/>
              </a:rPr>
              <a:t>Perpecahan</a:t>
            </a:r>
            <a:endParaRPr sz="2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ject 34"/>
          <p:cNvSpPr txBox="1"/>
          <p:nvPr/>
        </p:nvSpPr>
        <p:spPr>
          <a:xfrm>
            <a:off x="10392742" y="902070"/>
            <a:ext cx="184650" cy="4180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60"/>
              </a:lnSpc>
              <a:spcBef>
                <a:spcPts val="163"/>
              </a:spcBef>
            </a:pPr>
            <a:r>
              <a:rPr dirty="0" smtClean="0" sz="3100" spc="0">
                <a:solidFill>
                  <a:srgbClr val="074B7C"/>
                </a:solidFill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55238" y="1084052"/>
            <a:ext cx="1103903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>
                <a:latin typeface="Arial"/>
                <a:cs typeface="Arial"/>
              </a:rPr>
              <a:t>eca</a:t>
            </a:r>
            <a:endParaRPr sz="44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476661" y="1084052"/>
            <a:ext cx="1735598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>
                <a:latin typeface="Arial"/>
                <a:cs typeface="Arial"/>
              </a:rPr>
              <a:t>an:Su</a:t>
            </a:r>
            <a:endParaRPr sz="44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69785" y="1084052"/>
            <a:ext cx="1216277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>
                <a:latin typeface="Arial"/>
                <a:cs typeface="Arial"/>
              </a:rPr>
              <a:t>sesi</a:t>
            </a:r>
            <a:endParaRPr sz="44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128382" y="1084052"/>
            <a:ext cx="926975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>
                <a:latin typeface="Arial"/>
                <a:cs typeface="Arial"/>
              </a:rPr>
              <a:t>Na</a:t>
            </a:r>
            <a:endParaRPr sz="44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353476" y="1147688"/>
            <a:ext cx="285278" cy="512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010"/>
              </a:lnSpc>
              <a:spcBef>
                <a:spcPts val="200"/>
              </a:spcBef>
            </a:pPr>
            <a:r>
              <a:rPr dirty="0" smtClean="0" sz="3800" spc="0">
                <a:solidFill>
                  <a:srgbClr val="074B7C"/>
                </a:solidFill>
                <a:latin typeface="Arial"/>
                <a:cs typeface="Arial"/>
              </a:rPr>
              <a:t>1</a:t>
            </a:r>
            <a:endParaRPr sz="3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589345" y="4416983"/>
            <a:ext cx="2839231" cy="12112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latin typeface="Times New Roman"/>
                <a:cs typeface="Times New Roman"/>
              </a:rPr>
              <a:t>Pandangan</a:t>
            </a:r>
            <a:endParaRPr sz="4450">
              <a:latin typeface="Times New Roman"/>
              <a:cs typeface="Times New Roman"/>
            </a:endParaRPr>
          </a:p>
          <a:p>
            <a:pPr marL="20553" marR="84814">
              <a:lnSpc>
                <a:spcPts val="4885"/>
              </a:lnSpc>
              <a:spcBef>
                <a:spcPts val="12"/>
              </a:spcBef>
            </a:pPr>
            <a:r>
              <a:rPr dirty="0" smtClean="0" sz="4450" spc="0">
                <a:latin typeface="Times New Roman"/>
                <a:cs typeface="Times New Roman"/>
              </a:rPr>
              <a:t>Saqifah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565694" y="4416983"/>
            <a:ext cx="1495898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latin typeface="Times New Roman"/>
                <a:cs typeface="Times New Roman"/>
              </a:rPr>
              <a:t>Sunni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64069" y="4416983"/>
            <a:ext cx="2424989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latin typeface="Times New Roman"/>
                <a:cs typeface="Times New Roman"/>
              </a:rPr>
              <a:t>Peristiwa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091673" y="4416983"/>
            <a:ext cx="2839231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solidFill>
                  <a:srgbClr val="074B7C"/>
                </a:solidFill>
                <a:latin typeface="Times New Roman"/>
                <a:cs typeface="Times New Roman"/>
              </a:rPr>
              <a:t>Pandangan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068023" y="4416983"/>
            <a:ext cx="1462561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solidFill>
                  <a:srgbClr val="074B7C"/>
                </a:solidFill>
                <a:latin typeface="Times New Roman"/>
                <a:cs typeface="Times New Roman"/>
              </a:rPr>
              <a:t>Syiah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740747" y="4416983"/>
            <a:ext cx="2319772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solidFill>
                  <a:srgbClr val="074B7C"/>
                </a:solidFill>
                <a:latin typeface="Times New Roman"/>
                <a:cs typeface="Times New Roman"/>
              </a:rPr>
              <a:t>Peristiwa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083820" y="5037383"/>
            <a:ext cx="1758831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solidFill>
                  <a:srgbClr val="074B7C"/>
                </a:solidFill>
                <a:latin typeface="Times New Roman"/>
                <a:cs typeface="Times New Roman"/>
              </a:rPr>
              <a:t>Ghadir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913608" y="5037383"/>
            <a:ext cx="2056260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solidFill>
                  <a:srgbClr val="074B7C"/>
                </a:solidFill>
                <a:latin typeface="Times New Roman"/>
                <a:cs typeface="Times New Roman"/>
              </a:rPr>
              <a:t>Khumm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81492" y="5999988"/>
            <a:ext cx="1014497" cy="11484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5649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Setelah</a:t>
            </a:r>
            <a:endParaRPr sz="2150">
              <a:latin typeface="Arial"/>
              <a:cs typeface="Arial"/>
            </a:endParaRPr>
          </a:p>
          <a:p>
            <a:pPr marL="20553" indent="-7853">
              <a:lnSpc>
                <a:spcPts val="3400"/>
              </a:lnSpc>
              <a:spcBef>
                <a:spcPts val="154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Saqifah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memilih</a:t>
            </a:r>
            <a:endParaRPr sz="21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25963" y="5999988"/>
            <a:ext cx="1486719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Nabi</a:t>
            </a:r>
            <a:r>
              <a:rPr dirty="0" smtClean="0" sz="2150" spc="8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wafa</a:t>
            </a:r>
            <a:r>
              <a:rPr dirty="0" smtClean="0" sz="2150" spc="-4">
                <a:solidFill>
                  <a:srgbClr val="141414"/>
                </a:solidFill>
                <a:latin typeface="Arial"/>
                <a:cs typeface="Arial"/>
              </a:rPr>
              <a:t>t</a:t>
            </a:r>
            <a:r>
              <a:rPr dirty="0" smtClean="0" sz="2150" spc="0">
                <a:solidFill>
                  <a:srgbClr val="343434"/>
                </a:solidFill>
                <a:latin typeface="Arial"/>
                <a:cs typeface="Arial"/>
              </a:rPr>
              <a:t>,</a:t>
            </a:r>
            <a:endParaRPr sz="21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65183" y="5999988"/>
            <a:ext cx="1712265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para</a:t>
            </a:r>
            <a:r>
              <a:rPr dirty="0" smtClean="0" sz="2150" spc="33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sahabat</a:t>
            </a:r>
            <a:endParaRPr sz="21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63557" y="5999988"/>
            <a:ext cx="2237346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senior</a:t>
            </a:r>
            <a:r>
              <a:rPr dirty="0" smtClean="0" sz="2150" spc="49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berkumpul</a:t>
            </a:r>
            <a:endParaRPr sz="2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03800" y="5999988"/>
            <a:ext cx="280558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di</a:t>
            </a:r>
            <a:endParaRPr sz="21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075967" y="5999988"/>
            <a:ext cx="6958455" cy="7243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553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Syiah</a:t>
            </a:r>
            <a:r>
              <a:rPr dirty="0" smtClean="0" sz="2150" spc="10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meyakini</a:t>
            </a:r>
            <a:r>
              <a:rPr dirty="0" smtClean="0" sz="2150" spc="38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bahwa</a:t>
            </a:r>
            <a:r>
              <a:rPr dirty="0" smtClean="0" sz="2150" spc="44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Nabi</a:t>
            </a:r>
            <a:r>
              <a:rPr dirty="0" smtClean="0" sz="2150" spc="8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telah</a:t>
            </a:r>
            <a:r>
              <a:rPr dirty="0" smtClean="0" sz="2150" spc="46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menunjuk</a:t>
            </a:r>
            <a:r>
              <a:rPr dirty="0" smtClean="0" sz="2150" spc="34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Ali</a:t>
            </a:r>
            <a:r>
              <a:rPr dirty="0" smtClean="0" sz="2150" spc="15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bin</a:t>
            </a:r>
            <a:r>
              <a:rPr dirty="0" smtClean="0" sz="2150" spc="16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Abi</a:t>
            </a:r>
            <a:endParaRPr sz="2150">
              <a:latin typeface="Arial"/>
              <a:cs typeface="Arial"/>
            </a:endParaRPr>
          </a:p>
          <a:p>
            <a:pPr marL="12700" marR="41229">
              <a:lnSpc>
                <a:spcPct val="95825"/>
              </a:lnSpc>
              <a:spcBef>
                <a:spcPts val="751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Thalib</a:t>
            </a:r>
            <a:r>
              <a:rPr dirty="0" smtClean="0" sz="2150" spc="24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sebagai</a:t>
            </a:r>
            <a:r>
              <a:rPr dirty="0" smtClean="0" sz="2150" spc="42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penggantinya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9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dalam</a:t>
            </a:r>
            <a:r>
              <a:rPr dirty="0" smtClean="0" sz="2150" spc="43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sebuah</a:t>
            </a:r>
            <a:r>
              <a:rPr dirty="0" smtClean="0" sz="2150" spc="40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peristiwa</a:t>
            </a:r>
            <a:endParaRPr sz="2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25963" y="6416206"/>
            <a:ext cx="616753" cy="7321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Bani</a:t>
            </a:r>
            <a:endParaRPr sz="2150">
              <a:latin typeface="Arial"/>
              <a:cs typeface="Arial"/>
            </a:endParaRPr>
          </a:p>
          <a:p>
            <a:pPr marL="51965" marR="21799">
              <a:lnSpc>
                <a:spcPct val="95825"/>
              </a:lnSpc>
              <a:spcBef>
                <a:spcPts val="813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Abu</a:t>
            </a:r>
            <a:endParaRPr sz="2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46363" y="6416206"/>
            <a:ext cx="4118854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Sa'idah,</a:t>
            </a:r>
            <a:r>
              <a:rPr dirty="0" smtClean="0" sz="2100" spc="23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Mereka</a:t>
            </a:r>
            <a:r>
              <a:rPr dirty="0" smtClean="0" sz="2150" spc="35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bermusyawarah</a:t>
            </a:r>
            <a:endParaRPr sz="2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02778" y="6416206"/>
            <a:ext cx="921811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(syura)</a:t>
            </a:r>
            <a:endParaRPr sz="2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23689" y="6416206"/>
            <a:ext cx="525222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dan</a:t>
            </a:r>
            <a:endParaRPr sz="2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69922" y="6848130"/>
            <a:ext cx="2357578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Bakar</a:t>
            </a:r>
            <a:r>
              <a:rPr dirty="0" smtClean="0" sz="2150" spc="11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Ash-Shiddiq</a:t>
            </a:r>
            <a:endParaRPr sz="2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59375" y="6848130"/>
            <a:ext cx="2151502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sebagai</a:t>
            </a:r>
            <a:r>
              <a:rPr dirty="0" smtClean="0" sz="2150" spc="42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Khalifah</a:t>
            </a:r>
            <a:endParaRPr sz="21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091673" y="6848130"/>
            <a:ext cx="4636484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bernama</a:t>
            </a:r>
            <a:r>
              <a:rPr dirty="0" smtClean="0" sz="2150" spc="57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"Ghadir</a:t>
            </a:r>
            <a:r>
              <a:rPr dirty="0" smtClean="0" sz="2150" spc="36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Khumm"</a:t>
            </a:r>
            <a:r>
              <a:rPr dirty="0" smtClean="0" sz="2150" spc="8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beberapa</a:t>
            </a:r>
            <a:endParaRPr sz="21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27131" y="6848130"/>
            <a:ext cx="2614029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saat</a:t>
            </a:r>
            <a:r>
              <a:rPr dirty="0" smtClean="0" sz="2150" spc="38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sebelum</a:t>
            </a:r>
            <a:r>
              <a:rPr dirty="0" smtClean="0" sz="2150" spc="43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wafat.</a:t>
            </a:r>
            <a:endParaRPr sz="21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91673" y="7264348"/>
            <a:ext cx="7427881" cy="7243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Bagi</a:t>
            </a:r>
            <a:r>
              <a:rPr dirty="0" smtClean="0" sz="2150" spc="1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mereka</a:t>
            </a:r>
            <a:r>
              <a:rPr dirty="0" smtClean="0" sz="2150" spc="0">
                <a:solidFill>
                  <a:srgbClr val="343434"/>
                </a:solidFill>
                <a:latin typeface="Arial"/>
                <a:cs typeface="Arial"/>
              </a:rPr>
              <a:t>,</a:t>
            </a:r>
            <a:r>
              <a:rPr dirty="0" smtClean="0" sz="2150" spc="254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suksesi</a:t>
            </a:r>
            <a:r>
              <a:rPr dirty="0" smtClean="0" sz="2150" spc="10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adalah</a:t>
            </a:r>
            <a:r>
              <a:rPr dirty="0" smtClean="0" sz="2150" spc="38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hak</a:t>
            </a:r>
            <a:r>
              <a:rPr dirty="0" smtClean="0" sz="2150" spc="11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ilahi</a:t>
            </a:r>
            <a:r>
              <a:rPr dirty="0" smtClean="0" sz="2150" spc="6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(penunjukan</a:t>
            </a:r>
            <a:r>
              <a:rPr dirty="0" smtClean="0" sz="2150" spc="-4">
                <a:solidFill>
                  <a:srgbClr val="141414"/>
                </a:solidFill>
                <a:latin typeface="Arial"/>
                <a:cs typeface="Arial"/>
              </a:rPr>
              <a:t>)</a:t>
            </a:r>
            <a:r>
              <a:rPr dirty="0" smtClean="0" sz="2150" spc="0">
                <a:solidFill>
                  <a:srgbClr val="343434"/>
                </a:solidFill>
                <a:latin typeface="Arial"/>
                <a:cs typeface="Arial"/>
              </a:rPr>
              <a:t>,</a:t>
            </a:r>
            <a:r>
              <a:rPr dirty="0" smtClean="0" sz="2150" spc="234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bukan</a:t>
            </a:r>
            <a:endParaRPr sz="2150">
              <a:latin typeface="Arial"/>
              <a:cs typeface="Arial"/>
            </a:endParaRPr>
          </a:p>
          <a:p>
            <a:pPr marL="12700" marR="41229">
              <a:lnSpc>
                <a:spcPct val="95825"/>
              </a:lnSpc>
              <a:spcBef>
                <a:spcPts val="751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pemilihan</a:t>
            </a:r>
            <a:r>
              <a:rPr dirty="0" smtClean="0" sz="2150" spc="46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(musyawarah)</a:t>
            </a:r>
            <a:r>
              <a:rPr dirty="0" smtClean="0" sz="2150" spc="0">
                <a:solidFill>
                  <a:srgbClr val="343434"/>
                </a:solidFill>
                <a:latin typeface="Arial"/>
                <a:cs typeface="Arial"/>
              </a:rPr>
              <a:t>.</a:t>
            </a:r>
            <a:endParaRPr sz="2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89345" y="7272201"/>
            <a:ext cx="3338955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>
                <a:solidFill>
                  <a:srgbClr val="141414"/>
                </a:solidFill>
                <a:latin typeface="Arial"/>
                <a:cs typeface="Arial"/>
              </a:rPr>
              <a:t>pertam</a:t>
            </a:r>
            <a:r>
              <a:rPr dirty="0" smtClean="0" sz="2150" spc="-4">
                <a:solidFill>
                  <a:srgbClr val="141414"/>
                </a:solidFill>
                <a:latin typeface="Arial"/>
                <a:cs typeface="Arial"/>
              </a:rPr>
              <a:t>a</a:t>
            </a:r>
            <a:r>
              <a:rPr dirty="0" smtClean="0" sz="2150" spc="0">
                <a:solidFill>
                  <a:srgbClr val="343434"/>
                </a:solidFill>
                <a:latin typeface="Arial"/>
                <a:cs typeface="Arial"/>
              </a:rPr>
              <a:t>,</a:t>
            </a:r>
            <a:r>
              <a:rPr dirty="0" smtClean="0" sz="2150" spc="289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memprioritaskan</a:t>
            </a:r>
            <a:endParaRPr sz="2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23269" y="7272201"/>
            <a:ext cx="3848867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konsensus</a:t>
            </a:r>
            <a:r>
              <a:rPr dirty="0" smtClean="0" sz="2150" spc="25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dan</a:t>
            </a:r>
            <a:r>
              <a:rPr dirty="0" smtClean="0" sz="2150" spc="30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kepemimpinan</a:t>
            </a:r>
            <a:endParaRPr sz="21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81492" y="7696272"/>
            <a:ext cx="1044746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sahabat</a:t>
            </a:r>
            <a:endParaRPr sz="21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712347" y="7696272"/>
            <a:ext cx="891613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senior.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8390185" y="1087242"/>
            <a:ext cx="662941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latin typeface="Times New Roman"/>
                <a:cs typeface="Times New Roman"/>
              </a:rPr>
              <a:t>iT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447714" y="4307039"/>
            <a:ext cx="6160992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latin typeface="Times New Roman"/>
                <a:cs typeface="Times New Roman"/>
              </a:rPr>
              <a:t>Imam</a:t>
            </a:r>
            <a:r>
              <a:rPr dirty="0" smtClean="0" sz="4450" spc="0">
                <a:latin typeface="Times New Roman"/>
                <a:cs typeface="Times New Roman"/>
              </a:rPr>
              <a:t> </a:t>
            </a:r>
            <a:r>
              <a:rPr dirty="0" smtClean="0" sz="4450" spc="3">
                <a:latin typeface="Times New Roman"/>
                <a:cs typeface="Times New Roman"/>
              </a:rPr>
              <a:t> </a:t>
            </a:r>
            <a:r>
              <a:rPr dirty="0" smtClean="0" sz="4450" spc="0">
                <a:latin typeface="Times New Roman"/>
                <a:cs typeface="Times New Roman"/>
              </a:rPr>
              <a:t>Pertama,</a:t>
            </a:r>
            <a:r>
              <a:rPr dirty="0" smtClean="0" sz="4450" spc="0">
                <a:latin typeface="Times New Roman"/>
                <a:cs typeface="Times New Roman"/>
              </a:rPr>
              <a:t> </a:t>
            </a:r>
            <a:r>
              <a:rPr dirty="0" smtClean="0" sz="4450" spc="748">
                <a:latin typeface="Times New Roman"/>
                <a:cs typeface="Times New Roman"/>
              </a:rPr>
              <a:t> </a:t>
            </a:r>
            <a:r>
              <a:rPr dirty="0" smtClean="0" sz="4450" spc="0">
                <a:latin typeface="Times New Roman"/>
                <a:cs typeface="Times New Roman"/>
              </a:rPr>
              <a:t>Khalifah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683126" y="4307039"/>
            <a:ext cx="2210690" cy="1255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latin typeface="Times New Roman"/>
                <a:cs typeface="Times New Roman"/>
              </a:rPr>
              <a:t>Keempat</a:t>
            </a:r>
            <a:endParaRPr sz="4450">
              <a:latin typeface="Times New Roman"/>
              <a:cs typeface="Times New Roman"/>
            </a:endParaRPr>
          </a:p>
          <a:p>
            <a:pPr marL="73623" marR="148989" algn="ctr">
              <a:lnSpc>
                <a:spcPct val="95825"/>
              </a:lnSpc>
              <a:spcBef>
                <a:spcPts val="2477"/>
              </a:spcBef>
            </a:pPr>
            <a:r>
              <a:rPr dirty="0" smtClean="0" sz="2150">
                <a:solidFill>
                  <a:srgbClr val="141210"/>
                </a:solidFill>
                <a:latin typeface="Arial"/>
                <a:cs typeface="Arial"/>
              </a:rPr>
              <a:t>Nabi</a:t>
            </a:r>
            <a:r>
              <a:rPr dirty="0" smtClean="0" sz="2150">
                <a:solidFill>
                  <a:srgbClr val="34332A"/>
                </a:solidFill>
                <a:latin typeface="Arial"/>
                <a:cs typeface="Arial"/>
              </a:rPr>
              <a:t>,</a:t>
            </a:r>
            <a:r>
              <a:rPr dirty="0" smtClean="0" sz="2150" spc="234">
                <a:solidFill>
                  <a:srgbClr val="34332A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dan</a:t>
            </a:r>
            <a:r>
              <a:rPr dirty="0" smtClean="0" sz="2150" spc="244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salah</a:t>
            </a:r>
            <a:endParaRPr sz="21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439861" y="5261791"/>
            <a:ext cx="624606" cy="7243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553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Bagi</a:t>
            </a:r>
            <a:endParaRPr sz="2150">
              <a:latin typeface="Arial"/>
              <a:cs typeface="Arial"/>
            </a:endParaRPr>
          </a:p>
          <a:p>
            <a:pPr marL="12700" marR="41229">
              <a:lnSpc>
                <a:spcPct val="95825"/>
              </a:lnSpc>
              <a:spcBef>
                <a:spcPts val="751"/>
              </a:spcBef>
            </a:pP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satu</a:t>
            </a:r>
            <a:endParaRPr sz="2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68114" y="5261791"/>
            <a:ext cx="5620434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seluruh</a:t>
            </a:r>
            <a:r>
              <a:rPr dirty="0" smtClean="0" sz="2150" spc="405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Muslim</a:t>
            </a:r>
            <a:r>
              <a:rPr dirty="0" smtClean="0" sz="2150" spc="0">
                <a:solidFill>
                  <a:srgbClr val="34332A"/>
                </a:solidFill>
                <a:latin typeface="Arial"/>
                <a:cs typeface="Arial"/>
              </a:rPr>
              <a:t>,</a:t>
            </a:r>
            <a:r>
              <a:rPr dirty="0" smtClean="0" sz="2150" spc="204">
                <a:solidFill>
                  <a:srgbClr val="34332A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Ali</a:t>
            </a:r>
            <a:r>
              <a:rPr dirty="0" smtClean="0" sz="2150" spc="89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adalah</a:t>
            </a:r>
            <a:r>
              <a:rPr dirty="0" smtClean="0" sz="2150" spc="325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sepupu</a:t>
            </a:r>
            <a:r>
              <a:rPr dirty="0" smtClean="0" sz="2150" spc="0">
                <a:solidFill>
                  <a:srgbClr val="34332A"/>
                </a:solidFill>
                <a:latin typeface="Arial"/>
                <a:cs typeface="Arial"/>
              </a:rPr>
              <a:t>,</a:t>
            </a:r>
            <a:r>
              <a:rPr dirty="0" smtClean="0" sz="2150" spc="0">
                <a:solidFill>
                  <a:srgbClr val="34332A"/>
                </a:solidFill>
                <a:latin typeface="Arial"/>
                <a:cs typeface="Arial"/>
              </a:rPr>
              <a:t> </a:t>
            </a:r>
            <a:r>
              <a:rPr dirty="0" smtClean="0" sz="2150" spc="-289">
                <a:solidFill>
                  <a:srgbClr val="34332A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menantu</a:t>
            </a:r>
            <a:endParaRPr sz="2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083820" y="5685862"/>
            <a:ext cx="1044746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sahabat</a:t>
            </a:r>
            <a:endParaRPr sz="2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22529" y="5685862"/>
            <a:ext cx="4202669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paling</a:t>
            </a:r>
            <a:r>
              <a:rPr dirty="0" smtClean="0" sz="2150" spc="244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awal</a:t>
            </a:r>
            <a:r>
              <a:rPr dirty="0" smtClean="0" sz="2150" spc="269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dan</a:t>
            </a:r>
            <a:r>
              <a:rPr dirty="0" smtClean="0" sz="2150" spc="305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paling</a:t>
            </a:r>
            <a:r>
              <a:rPr dirty="0" smtClean="0" sz="2150" spc="244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dihormati.</a:t>
            </a:r>
            <a:endParaRPr sz="2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47714" y="6534004"/>
            <a:ext cx="616753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Bagi</a:t>
            </a:r>
            <a:endParaRPr sz="2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068114" y="6534004"/>
            <a:ext cx="2556887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>
                <a:solidFill>
                  <a:srgbClr val="141210"/>
                </a:solidFill>
                <a:latin typeface="Arial"/>
                <a:cs typeface="Arial"/>
              </a:rPr>
              <a:t>Syia</a:t>
            </a:r>
            <a:r>
              <a:rPr dirty="0" smtClean="0" sz="2150" spc="-4">
                <a:solidFill>
                  <a:srgbClr val="141210"/>
                </a:solidFill>
                <a:latin typeface="Arial"/>
                <a:cs typeface="Arial"/>
              </a:rPr>
              <a:t>h</a:t>
            </a:r>
            <a:r>
              <a:rPr dirty="0" smtClean="0" sz="2150" spc="0">
                <a:solidFill>
                  <a:srgbClr val="34332A"/>
                </a:solidFill>
                <a:latin typeface="Arial"/>
                <a:cs typeface="Arial"/>
              </a:rPr>
              <a:t>,</a:t>
            </a:r>
            <a:r>
              <a:rPr dirty="0" smtClean="0" sz="2150" spc="229">
                <a:solidFill>
                  <a:srgbClr val="34332A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beliau</a:t>
            </a:r>
            <a:r>
              <a:rPr dirty="0" smtClean="0" sz="2150" spc="244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adalah</a:t>
            </a:r>
            <a:endParaRPr sz="2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683218" y="6534004"/>
            <a:ext cx="753780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Imam</a:t>
            </a:r>
            <a:endParaRPr sz="21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531359" y="6534004"/>
            <a:ext cx="1175775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pertama</a:t>
            </a:r>
            <a:endParaRPr sz="21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03572" y="6534004"/>
            <a:ext cx="3344694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yang</a:t>
            </a:r>
            <a:r>
              <a:rPr dirty="0" smtClean="0" sz="2150" spc="214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ditunjuk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4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secara</a:t>
            </a:r>
            <a:r>
              <a:rPr dirty="0" smtClean="0" sz="2150" spc="515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ilahi</a:t>
            </a:r>
            <a:r>
              <a:rPr dirty="0" smtClean="0" sz="2150" spc="0">
                <a:solidFill>
                  <a:srgbClr val="2A2311"/>
                </a:solidFill>
                <a:latin typeface="Arial"/>
                <a:cs typeface="Arial"/>
              </a:rPr>
              <a:t>.</a:t>
            </a:r>
            <a:endParaRPr sz="21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447714" y="7382145"/>
            <a:ext cx="616753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Bagi</a:t>
            </a:r>
            <a:endParaRPr sz="2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68114" y="7382145"/>
            <a:ext cx="2556887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>
                <a:solidFill>
                  <a:srgbClr val="141210"/>
                </a:solidFill>
                <a:latin typeface="Arial"/>
                <a:cs typeface="Arial"/>
              </a:rPr>
              <a:t>Sunn</a:t>
            </a:r>
            <a:r>
              <a:rPr dirty="0" smtClean="0" sz="2150" spc="-4">
                <a:solidFill>
                  <a:srgbClr val="141210"/>
                </a:solidFill>
                <a:latin typeface="Arial"/>
                <a:cs typeface="Arial"/>
              </a:rPr>
              <a:t>i</a:t>
            </a:r>
            <a:r>
              <a:rPr dirty="0" smtClean="0" sz="2150" spc="0">
                <a:solidFill>
                  <a:srgbClr val="34332A"/>
                </a:solidFill>
                <a:latin typeface="Arial"/>
                <a:cs typeface="Arial"/>
              </a:rPr>
              <a:t>,</a:t>
            </a:r>
            <a:r>
              <a:rPr dirty="0" smtClean="0" sz="2150" spc="275">
                <a:solidFill>
                  <a:srgbClr val="34332A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beliau</a:t>
            </a:r>
            <a:r>
              <a:rPr dirty="0" smtClean="0" sz="2150" spc="244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adalah</a:t>
            </a:r>
            <a:endParaRPr sz="2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683218" y="7382145"/>
            <a:ext cx="4432171" cy="7243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>
                <a:solidFill>
                  <a:srgbClr val="141210"/>
                </a:solidFill>
                <a:latin typeface="Arial"/>
                <a:cs typeface="Arial"/>
              </a:rPr>
              <a:t>Kha</a:t>
            </a:r>
            <a:r>
              <a:rPr dirty="0" smtClean="0" sz="2150" spc="-239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I</a:t>
            </a:r>
            <a:r>
              <a:rPr dirty="0" smtClean="0" sz="2150" spc="-350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if</a:t>
            </a:r>
            <a:r>
              <a:rPr dirty="0" smtClean="0" sz="2150" spc="-192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ah</a:t>
            </a:r>
            <a:r>
              <a:rPr dirty="0" smtClean="0" sz="2150" spc="275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Rasyidin</a:t>
            </a:r>
            <a:r>
              <a:rPr dirty="0" smtClean="0" sz="2150" spc="110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keempat</a:t>
            </a:r>
            <a:r>
              <a:rPr dirty="0" smtClean="0" sz="2150" spc="480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yang</a:t>
            </a:r>
            <a:endParaRPr sz="2150">
              <a:latin typeface="Arial"/>
              <a:cs typeface="Arial"/>
            </a:endParaRPr>
          </a:p>
          <a:p>
            <a:pPr marL="44112" marR="41229">
              <a:lnSpc>
                <a:spcPct val="95825"/>
              </a:lnSpc>
              <a:spcBef>
                <a:spcPts val="751"/>
              </a:spcBef>
            </a:pPr>
            <a:r>
              <a:rPr dirty="0" smtClean="0" sz="2150">
                <a:solidFill>
                  <a:srgbClr val="141210"/>
                </a:solidFill>
                <a:latin typeface="Arial"/>
                <a:cs typeface="Arial"/>
              </a:rPr>
              <a:t>Baka</a:t>
            </a:r>
            <a:r>
              <a:rPr dirty="0" smtClean="0" sz="2150" spc="-4">
                <a:solidFill>
                  <a:srgbClr val="141210"/>
                </a:solidFill>
                <a:latin typeface="Arial"/>
                <a:cs typeface="Arial"/>
              </a:rPr>
              <a:t>r</a:t>
            </a:r>
            <a:r>
              <a:rPr dirty="0" smtClean="0" sz="2150" spc="0">
                <a:solidFill>
                  <a:srgbClr val="34332A"/>
                </a:solidFill>
                <a:latin typeface="Arial"/>
                <a:cs typeface="Arial"/>
              </a:rPr>
              <a:t>,</a:t>
            </a:r>
            <a:r>
              <a:rPr dirty="0" smtClean="0" sz="2150" spc="119">
                <a:solidFill>
                  <a:srgbClr val="34332A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Umar</a:t>
            </a:r>
            <a:r>
              <a:rPr dirty="0" smtClean="0" sz="2150" spc="0">
                <a:solidFill>
                  <a:srgbClr val="34332A"/>
                </a:solidFill>
                <a:latin typeface="Arial"/>
                <a:cs typeface="Arial"/>
              </a:rPr>
              <a:t>,</a:t>
            </a:r>
            <a:r>
              <a:rPr dirty="0" smtClean="0" sz="2150" spc="64">
                <a:solidFill>
                  <a:srgbClr val="34332A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dan</a:t>
            </a:r>
            <a:r>
              <a:rPr dirty="0" smtClean="0" sz="2150" spc="305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Utsman.</a:t>
            </a:r>
            <a:endParaRPr sz="21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447714" y="7806216"/>
            <a:ext cx="1517834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memerintah</a:t>
            </a:r>
            <a:endParaRPr sz="21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089025" y="7806216"/>
            <a:ext cx="1576599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setelah</a:t>
            </a:r>
            <a:r>
              <a:rPr dirty="0" smtClean="0" sz="2150" spc="465">
                <a:solidFill>
                  <a:srgbClr val="141210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210"/>
                </a:solidFill>
                <a:latin typeface="Arial"/>
                <a:cs typeface="Arial"/>
              </a:rPr>
              <a:t>Abu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 txBox="1"/>
          <p:nvPr/>
        </p:nvSpPr>
        <p:spPr>
          <a:xfrm>
            <a:off x="14625597" y="0"/>
            <a:ext cx="456143" cy="4965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90"/>
              </a:lnSpc>
              <a:spcBef>
                <a:spcPts val="194"/>
              </a:spcBef>
            </a:pPr>
            <a:r>
              <a:rPr dirty="0" smtClean="0" sz="3700">
                <a:latin typeface="Arial"/>
                <a:cs typeface="Arial"/>
              </a:rPr>
              <a:t>.</a:t>
            </a:r>
            <a:r>
              <a:rPr dirty="0" smtClean="0" sz="3700">
                <a:solidFill>
                  <a:srgbClr val="AA892A"/>
                </a:solidFill>
                <a:latin typeface="Arial"/>
                <a:cs typeface="Arial"/>
              </a:rPr>
              <a:t>A</a:t>
            </a:r>
            <a:endParaRPr sz="37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128291" y="1511313"/>
            <a:ext cx="973623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solidFill>
                  <a:srgbClr val="AA892A"/>
                </a:solidFill>
                <a:latin typeface="Times New Roman"/>
                <a:cs typeface="Times New Roman"/>
              </a:rPr>
              <a:t>IIA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293116" y="1523829"/>
            <a:ext cx="814232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>
                <a:solidFill>
                  <a:srgbClr val="AA892A"/>
                </a:solidFill>
                <a:latin typeface="Arial"/>
                <a:cs typeface="Arial"/>
              </a:rPr>
              <a:t>R-</a:t>
            </a:r>
            <a:endParaRPr sz="44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028666" y="2040909"/>
            <a:ext cx="1522671" cy="4770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2252" marR="923540" algn="ctr">
              <a:lnSpc>
                <a:spcPts val="1650"/>
              </a:lnSpc>
              <a:spcBef>
                <a:spcPts val="82"/>
              </a:spcBef>
            </a:pPr>
            <a:r>
              <a:rPr dirty="0" smtClean="0" baseline="-8052" sz="2700" spc="0">
                <a:solidFill>
                  <a:srgbClr val="FBE9A3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50"/>
              </a:lnSpc>
              <a:spcBef>
                <a:spcPts val="20"/>
              </a:spcBef>
            </a:pPr>
            <a:r>
              <a:rPr dirty="0" smtClean="0" baseline="1288" sz="3375" spc="0" b="1">
                <a:solidFill>
                  <a:srgbClr val="281C05"/>
                </a:solidFill>
                <a:latin typeface="Arial"/>
                <a:cs typeface="Arial"/>
              </a:rPr>
              <a:t>Keemasan</a:t>
            </a:r>
            <a:endParaRPr sz="22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130939" y="2202037"/>
            <a:ext cx="1457691" cy="3159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30"/>
              </a:lnSpc>
              <a:spcBef>
                <a:spcPts val="121"/>
              </a:spcBef>
            </a:pPr>
            <a:r>
              <a:rPr dirty="0" smtClean="0" sz="2250" spc="0" b="1">
                <a:solidFill>
                  <a:srgbClr val="281C05"/>
                </a:solidFill>
                <a:latin typeface="Arial"/>
                <a:cs typeface="Arial"/>
              </a:rPr>
              <a:t>Kemajuan</a:t>
            </a:r>
            <a:endParaRPr sz="22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654453" y="2202037"/>
            <a:ext cx="1554736" cy="3159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30"/>
              </a:lnSpc>
              <a:spcBef>
                <a:spcPts val="121"/>
              </a:spcBef>
            </a:pPr>
            <a:r>
              <a:rPr dirty="0" smtClean="0" sz="2250" spc="0" b="1">
                <a:solidFill>
                  <a:srgbClr val="281C05"/>
                </a:solidFill>
                <a:latin typeface="Arial"/>
                <a:cs typeface="Arial"/>
              </a:rPr>
              <a:t>Peradaban</a:t>
            </a:r>
            <a:endParaRPr sz="22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264352" y="2202037"/>
            <a:ext cx="876131" cy="3159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30"/>
              </a:lnSpc>
              <a:spcBef>
                <a:spcPts val="121"/>
              </a:spcBef>
            </a:pPr>
            <a:r>
              <a:rPr dirty="0" smtClean="0" sz="2250" spc="0" b="1">
                <a:solidFill>
                  <a:srgbClr val="281C05"/>
                </a:solidFill>
                <a:latin typeface="Arial"/>
                <a:cs typeface="Arial"/>
              </a:rPr>
              <a:t>Dunia</a:t>
            </a:r>
            <a:endParaRPr sz="22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183172" y="2202037"/>
            <a:ext cx="747164" cy="3159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30"/>
              </a:lnSpc>
              <a:spcBef>
                <a:spcPts val="121"/>
              </a:spcBef>
            </a:pPr>
            <a:r>
              <a:rPr dirty="0" smtClean="0" sz="2250" spc="0" b="1">
                <a:solidFill>
                  <a:srgbClr val="281C05"/>
                </a:solidFill>
                <a:latin typeface="Arial"/>
                <a:cs typeface="Arial"/>
              </a:rPr>
              <a:t>pada</a:t>
            </a:r>
            <a:endParaRPr sz="22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968488" y="2202037"/>
            <a:ext cx="1005524" cy="3159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30"/>
              </a:lnSpc>
              <a:spcBef>
                <a:spcPts val="121"/>
              </a:spcBef>
            </a:pPr>
            <a:r>
              <a:rPr dirty="0" smtClean="0" sz="2250" spc="0" b="1">
                <a:solidFill>
                  <a:srgbClr val="281C05"/>
                </a:solidFill>
                <a:latin typeface="Arial"/>
                <a:cs typeface="Arial"/>
              </a:rPr>
              <a:t>Zaman</a:t>
            </a:r>
            <a:endParaRPr sz="22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583592" y="2202037"/>
            <a:ext cx="812002" cy="3159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30"/>
              </a:lnSpc>
              <a:spcBef>
                <a:spcPts val="121"/>
              </a:spcBef>
            </a:pPr>
            <a:r>
              <a:rPr dirty="0" smtClean="0" sz="2250" spc="0" b="1">
                <a:solidFill>
                  <a:srgbClr val="281C05"/>
                </a:solidFill>
                <a:latin typeface="Arial"/>
                <a:cs typeface="Arial"/>
              </a:rPr>
              <a:t>Islam</a:t>
            </a:r>
            <a:endParaRPr sz="22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5386" y="2367307"/>
            <a:ext cx="4356530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solidFill>
                  <a:srgbClr val="054D7C"/>
                </a:solidFill>
                <a:latin typeface="Times New Roman"/>
                <a:cs typeface="Times New Roman"/>
              </a:rPr>
              <a:t>Fondasi</a:t>
            </a:r>
            <a:r>
              <a:rPr dirty="0" smtClean="0" sz="4450" spc="0">
                <a:solidFill>
                  <a:srgbClr val="054D7C"/>
                </a:solidFill>
                <a:latin typeface="Times New Roman"/>
                <a:cs typeface="Times New Roman"/>
              </a:rPr>
              <a:t> </a:t>
            </a:r>
            <a:r>
              <a:rPr dirty="0" smtClean="0" sz="4450" spc="247">
                <a:solidFill>
                  <a:srgbClr val="054D7C"/>
                </a:solidFill>
                <a:latin typeface="Times New Roman"/>
                <a:cs typeface="Times New Roman"/>
              </a:rPr>
              <a:t> </a:t>
            </a:r>
            <a:r>
              <a:rPr dirty="0" smtClean="0" sz="4450" spc="0">
                <a:solidFill>
                  <a:srgbClr val="054D7C"/>
                </a:solidFill>
                <a:latin typeface="Times New Roman"/>
                <a:cs typeface="Times New Roman"/>
              </a:rPr>
              <a:t>Identitas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29542" y="2367307"/>
            <a:ext cx="1475440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solidFill>
                  <a:srgbClr val="054D7C"/>
                </a:solidFill>
                <a:latin typeface="Times New Roman"/>
                <a:cs typeface="Times New Roman"/>
              </a:rPr>
              <a:t>Syiah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5386" y="3565508"/>
            <a:ext cx="8289424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Peristiwa</a:t>
            </a:r>
            <a:r>
              <a:rPr dirty="0" smtClean="0" sz="2150" spc="395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paling</a:t>
            </a:r>
            <a:r>
              <a:rPr dirty="0" smtClean="0" sz="2150" spc="184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formatif</a:t>
            </a:r>
            <a:r>
              <a:rPr dirty="0" smtClean="0" sz="2150" spc="375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dalam</a:t>
            </a:r>
            <a:r>
              <a:rPr dirty="0" smtClean="0" sz="2150" spc="435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sejarah</a:t>
            </a:r>
            <a:r>
              <a:rPr dirty="0" smtClean="0" sz="2150" spc="345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Syiah</a:t>
            </a:r>
            <a:r>
              <a:rPr dirty="0" smtClean="0" sz="2150" spc="5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adalah</a:t>
            </a:r>
            <a:r>
              <a:rPr dirty="0" smtClean="0" sz="2150" spc="385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kesyahidan</a:t>
            </a:r>
            <a:endParaRPr sz="2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5386" y="3989579"/>
            <a:ext cx="1860666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Imam</a:t>
            </a:r>
            <a:r>
              <a:rPr dirty="0" smtClean="0" sz="2150" spc="30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Hussein</a:t>
            </a:r>
            <a:endParaRPr sz="2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22292" y="3989579"/>
            <a:ext cx="5967192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(cucu</a:t>
            </a:r>
            <a:r>
              <a:rPr dirty="0" smtClean="0" sz="2150" spc="48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Nabi</a:t>
            </a:r>
            <a:r>
              <a:rPr dirty="0" smtClean="0" sz="2150" spc="84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dan</a:t>
            </a:r>
            <a:r>
              <a:rPr dirty="0" smtClean="0" sz="2150" spc="305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Imam</a:t>
            </a:r>
            <a:r>
              <a:rPr dirty="0" smtClean="0" sz="2150" spc="30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ketiga</a:t>
            </a:r>
            <a:r>
              <a:rPr dirty="0" smtClean="0" sz="2150" spc="244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Syiah)</a:t>
            </a:r>
            <a:r>
              <a:rPr dirty="0" smtClean="0" sz="2150" spc="194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di</a:t>
            </a:r>
            <a:r>
              <a:rPr dirty="0" smtClean="0" sz="2150" spc="254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Karbala.</a:t>
            </a:r>
            <a:endParaRPr sz="2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5386" y="4979077"/>
            <a:ext cx="1860666" cy="7243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Imam</a:t>
            </a:r>
            <a:r>
              <a:rPr dirty="0" smtClean="0" sz="2150" spc="30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Hussein</a:t>
            </a:r>
            <a:endParaRPr sz="2150">
              <a:latin typeface="Arial"/>
              <a:cs typeface="Arial"/>
            </a:endParaRPr>
          </a:p>
          <a:p>
            <a:pPr marL="12700" marR="8875">
              <a:lnSpc>
                <a:spcPct val="95825"/>
              </a:lnSpc>
              <a:spcBef>
                <a:spcPts val="751"/>
              </a:spcBef>
            </a:pP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bin</a:t>
            </a:r>
            <a:r>
              <a:rPr dirty="0" smtClean="0" sz="2150" spc="224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Muawiyah</a:t>
            </a:r>
            <a:r>
              <a:rPr dirty="0" smtClean="0" sz="2150" spc="0">
                <a:solidFill>
                  <a:srgbClr val="38362A"/>
                </a:solidFill>
                <a:latin typeface="Arial"/>
                <a:cs typeface="Arial"/>
              </a:rPr>
              <a:t>,</a:t>
            </a:r>
            <a:endParaRPr sz="2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30145" y="4979077"/>
            <a:ext cx="6549818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menolak</a:t>
            </a:r>
            <a:r>
              <a:rPr dirty="0" smtClean="0" sz="2150" spc="50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berbaiat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264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kepada</a:t>
            </a:r>
            <a:r>
              <a:rPr dirty="0" smtClean="0" sz="2150" spc="34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Khalifah</a:t>
            </a:r>
            <a:r>
              <a:rPr dirty="0" smtClean="0" sz="2150" spc="239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Umayyah</a:t>
            </a:r>
            <a:r>
              <a:rPr dirty="0" smtClean="0" sz="2150" spc="0">
                <a:solidFill>
                  <a:srgbClr val="38362A"/>
                </a:solidFill>
                <a:latin typeface="Arial"/>
                <a:cs typeface="Arial"/>
              </a:rPr>
              <a:t>,</a:t>
            </a:r>
            <a:r>
              <a:rPr dirty="0" smtClean="0" sz="2150" spc="64">
                <a:solidFill>
                  <a:srgbClr val="38362A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Yazid</a:t>
            </a:r>
            <a:endParaRPr sz="2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14439" y="5403148"/>
            <a:ext cx="2339836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yang</a:t>
            </a:r>
            <a:r>
              <a:rPr dirty="0" smtClean="0" sz="2150" spc="214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dianggapnya</a:t>
            </a:r>
            <a:endParaRPr sz="21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48919" y="5403148"/>
            <a:ext cx="4125223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korup.</a:t>
            </a:r>
            <a:r>
              <a:rPr dirty="0" smtClean="0" sz="2150" spc="315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Beliau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dan</a:t>
            </a:r>
            <a:r>
              <a:rPr dirty="0" smtClean="0" sz="2150" spc="305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keluarga</a:t>
            </a:r>
            <a:r>
              <a:rPr dirty="0" smtClean="0" sz="2150" spc="189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serta</a:t>
            </a:r>
            <a:endParaRPr sz="21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45386" y="5827219"/>
            <a:ext cx="1548971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pengikutnya</a:t>
            </a:r>
            <a:endParaRPr sz="21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6697" y="5827219"/>
            <a:ext cx="2911637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dibunuh</a:t>
            </a:r>
            <a:r>
              <a:rPr dirty="0" smtClean="0" sz="2150" spc="48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secara</a:t>
            </a:r>
            <a:r>
              <a:rPr dirty="0" smtClean="0" sz="2150" spc="515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brutal.</a:t>
            </a:r>
            <a:endParaRPr sz="2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9679" y="6816717"/>
            <a:ext cx="5744186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Tragedi</a:t>
            </a:r>
            <a:r>
              <a:rPr dirty="0" smtClean="0" sz="2150" spc="35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ini</a:t>
            </a:r>
            <a:r>
              <a:rPr dirty="0" smtClean="0" sz="2150" spc="84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menjadi</a:t>
            </a:r>
            <a:r>
              <a:rPr dirty="0" smtClean="0" sz="2150" spc="42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simbol</a:t>
            </a:r>
            <a:r>
              <a:rPr dirty="0" smtClean="0" sz="2150" spc="57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abadi</a:t>
            </a:r>
            <a:r>
              <a:rPr dirty="0" smtClean="0" sz="2150" spc="48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perlawanan</a:t>
            </a:r>
            <a:endParaRPr sz="2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64580" y="6816717"/>
            <a:ext cx="1151711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terhadap</a:t>
            </a:r>
            <a:endParaRPr sz="21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36793" y="6816717"/>
            <a:ext cx="743361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>
                <a:solidFill>
                  <a:srgbClr val="151411"/>
                </a:solidFill>
                <a:latin typeface="Arial"/>
                <a:cs typeface="Arial"/>
              </a:rPr>
              <a:t>tiran</a:t>
            </a:r>
            <a:r>
              <a:rPr dirty="0" smtClean="0" sz="2150" spc="-4">
                <a:solidFill>
                  <a:srgbClr val="151411"/>
                </a:solidFill>
                <a:latin typeface="Arial"/>
                <a:cs typeface="Arial"/>
              </a:rPr>
              <a:t>i</a:t>
            </a:r>
            <a:r>
              <a:rPr dirty="0" smtClean="0" sz="2150" spc="0">
                <a:solidFill>
                  <a:srgbClr val="38362A"/>
                </a:solidFill>
                <a:latin typeface="Arial"/>
                <a:cs typeface="Arial"/>
              </a:rPr>
              <a:t>,</a:t>
            </a:r>
            <a:endParaRPr sz="21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5386" y="7240788"/>
            <a:ext cx="6908222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>
                <a:solidFill>
                  <a:srgbClr val="151411"/>
                </a:solidFill>
                <a:latin typeface="Arial"/>
                <a:cs typeface="Arial"/>
              </a:rPr>
              <a:t>pengorbana</a:t>
            </a:r>
            <a:r>
              <a:rPr dirty="0" smtClean="0" sz="2150" spc="-4">
                <a:solidFill>
                  <a:srgbClr val="151411"/>
                </a:solidFill>
                <a:latin typeface="Arial"/>
                <a:cs typeface="Arial"/>
              </a:rPr>
              <a:t>n</a:t>
            </a:r>
            <a:r>
              <a:rPr dirty="0" smtClean="0" sz="2150" spc="0">
                <a:solidFill>
                  <a:srgbClr val="38362A"/>
                </a:solidFill>
                <a:latin typeface="Arial"/>
                <a:cs typeface="Arial"/>
              </a:rPr>
              <a:t>,</a:t>
            </a:r>
            <a:r>
              <a:rPr dirty="0" smtClean="0" sz="2150" spc="104">
                <a:solidFill>
                  <a:srgbClr val="38362A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dan</a:t>
            </a:r>
            <a:r>
              <a:rPr dirty="0" smtClean="0" sz="2150" spc="305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penebusan</a:t>
            </a:r>
            <a:r>
              <a:rPr dirty="0" smtClean="0" sz="2150" spc="505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dosa</a:t>
            </a:r>
            <a:r>
              <a:rPr dirty="0" smtClean="0" sz="2150" spc="46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melalui</a:t>
            </a:r>
            <a:r>
              <a:rPr dirty="0" smtClean="0" sz="2150" spc="279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duka</a:t>
            </a:r>
            <a:r>
              <a:rPr dirty="0" smtClean="0" sz="2150" spc="274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51411"/>
                </a:solidFill>
                <a:latin typeface="Arial"/>
                <a:cs typeface="Arial"/>
              </a:rPr>
              <a:t>cita.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bject 49"/>
          <p:cNvSpPr txBox="1"/>
          <p:nvPr/>
        </p:nvSpPr>
        <p:spPr>
          <a:xfrm>
            <a:off x="6481866" y="477999"/>
            <a:ext cx="184650" cy="4180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60"/>
              </a:lnSpc>
              <a:spcBef>
                <a:spcPts val="163"/>
              </a:spcBef>
            </a:pPr>
            <a:r>
              <a:rPr dirty="0" smtClean="0" sz="3100" spc="0"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549805" y="477999"/>
            <a:ext cx="928942" cy="772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085"/>
              </a:lnSpc>
              <a:spcBef>
                <a:spcPts val="304"/>
              </a:spcBef>
            </a:pPr>
            <a:r>
              <a:rPr dirty="0" smtClean="0" baseline="-3257" sz="6675">
                <a:latin typeface="Arial"/>
                <a:cs typeface="Arial"/>
              </a:rPr>
              <a:t>a</a:t>
            </a:r>
            <a:r>
              <a:rPr dirty="0" smtClean="0" baseline="-3257" sz="6675" spc="-4">
                <a:latin typeface="Arial"/>
                <a:cs typeface="Arial"/>
              </a:rPr>
              <a:t>n</a:t>
            </a:r>
            <a:r>
              <a:rPr dirty="0" smtClean="0" baseline="42079" sz="4650" spc="0"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37532" y="659981"/>
            <a:ext cx="1700673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Garis</a:t>
            </a:r>
            <a:endParaRPr sz="44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735907" y="659981"/>
            <a:ext cx="2080901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Imama</a:t>
            </a:r>
            <a:endParaRPr sz="44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573456" y="659981"/>
            <a:ext cx="1561883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Itsna</a:t>
            </a:r>
            <a:endParaRPr sz="44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332565" y="659981"/>
            <a:ext cx="819345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~s</a:t>
            </a:r>
            <a:endParaRPr sz="44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442600" y="675809"/>
            <a:ext cx="645527" cy="5751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15"/>
              </a:lnSpc>
              <a:spcBef>
                <a:spcPts val="225"/>
              </a:spcBef>
            </a:pPr>
            <a:r>
              <a:rPr dirty="0" smtClean="0" sz="4300" spc="0" b="1">
                <a:latin typeface="Times New Roman"/>
                <a:cs typeface="Times New Roman"/>
              </a:rPr>
              <a:t>Ia</a:t>
            </a:r>
            <a:endParaRPr sz="43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963649" y="2001239"/>
            <a:ext cx="586868" cy="84677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553" marR="8128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 b="1">
                <a:solidFill>
                  <a:srgbClr val="15C49A"/>
                </a:solidFill>
                <a:latin typeface="Arial"/>
                <a:cs typeface="Arial"/>
              </a:rPr>
              <a:t>:()</a:t>
            </a:r>
            <a:endParaRPr sz="2100">
              <a:latin typeface="Arial"/>
              <a:cs typeface="Arial"/>
            </a:endParaRPr>
          </a:p>
          <a:p>
            <a:pPr marL="20553" marR="4783">
              <a:lnSpc>
                <a:spcPct val="95825"/>
              </a:lnSpc>
              <a:spcBef>
                <a:spcPts val="1349"/>
              </a:spcBef>
            </a:pPr>
            <a:r>
              <a:rPr dirty="0" smtClean="0" sz="4250" spc="0" b="1">
                <a:solidFill>
                  <a:srgbClr val="15C49A"/>
                </a:solidFill>
                <a:latin typeface="Times New Roman"/>
                <a:cs typeface="Times New Roman"/>
              </a:rPr>
              <a:t>1()</a:t>
            </a:r>
            <a:endParaRPr sz="42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863"/>
              </a:spcBef>
            </a:pPr>
            <a:r>
              <a:rPr dirty="0" smtClean="0" sz="4250" spc="0" b="1">
                <a:solidFill>
                  <a:srgbClr val="15C49A"/>
                </a:solidFill>
                <a:latin typeface="Times New Roman"/>
                <a:cs typeface="Times New Roman"/>
              </a:rPr>
              <a:t>1()</a:t>
            </a:r>
            <a:endParaRPr sz="4250">
              <a:latin typeface="Times New Roman"/>
              <a:cs typeface="Times New Roman"/>
            </a:endParaRPr>
          </a:p>
          <a:p>
            <a:pPr marL="20553" marR="81280">
              <a:lnSpc>
                <a:spcPct val="95825"/>
              </a:lnSpc>
              <a:spcBef>
                <a:spcPts val="2923"/>
              </a:spcBef>
            </a:pPr>
            <a:r>
              <a:rPr dirty="0" smtClean="0" sz="2100" spc="0">
                <a:solidFill>
                  <a:srgbClr val="15C49A"/>
                </a:solidFill>
                <a:latin typeface="Arial"/>
                <a:cs typeface="Arial"/>
              </a:rPr>
              <a:t>:()</a:t>
            </a:r>
            <a:endParaRPr sz="2100">
              <a:latin typeface="Arial"/>
              <a:cs typeface="Arial"/>
            </a:endParaRPr>
          </a:p>
          <a:p>
            <a:pPr marL="20553" marR="4783">
              <a:lnSpc>
                <a:spcPct val="95825"/>
              </a:lnSpc>
              <a:spcBef>
                <a:spcPts val="1399"/>
              </a:spcBef>
            </a:pPr>
            <a:r>
              <a:rPr dirty="0" smtClean="0" sz="4250" spc="0" b="1">
                <a:solidFill>
                  <a:srgbClr val="15C49A"/>
                </a:solidFill>
                <a:latin typeface="Times New Roman"/>
                <a:cs typeface="Times New Roman"/>
              </a:rPr>
              <a:t>1()</a:t>
            </a:r>
            <a:endParaRPr sz="4250">
              <a:latin typeface="Times New Roman"/>
              <a:cs typeface="Times New Roman"/>
            </a:endParaRPr>
          </a:p>
          <a:p>
            <a:pPr marL="20553" marR="4783">
              <a:lnSpc>
                <a:spcPct val="95825"/>
              </a:lnSpc>
              <a:spcBef>
                <a:spcPts val="925"/>
              </a:spcBef>
            </a:pPr>
            <a:r>
              <a:rPr dirty="0" smtClean="0" sz="4250" spc="0" b="1">
                <a:solidFill>
                  <a:srgbClr val="15C49A"/>
                </a:solidFill>
                <a:latin typeface="Times New Roman"/>
                <a:cs typeface="Times New Roman"/>
              </a:rPr>
              <a:t>1()</a:t>
            </a:r>
            <a:endParaRPr sz="4250">
              <a:latin typeface="Times New Roman"/>
              <a:cs typeface="Times New Roman"/>
            </a:endParaRPr>
          </a:p>
          <a:p>
            <a:pPr marL="20553" marR="4783">
              <a:lnSpc>
                <a:spcPct val="95825"/>
              </a:lnSpc>
              <a:spcBef>
                <a:spcPts val="925"/>
              </a:spcBef>
            </a:pPr>
            <a:r>
              <a:rPr dirty="0" smtClean="0" sz="4250" spc="0" b="1">
                <a:solidFill>
                  <a:srgbClr val="15C49A"/>
                </a:solidFill>
                <a:latin typeface="Times New Roman"/>
                <a:cs typeface="Times New Roman"/>
              </a:rPr>
              <a:t>1()</a:t>
            </a:r>
            <a:endParaRPr sz="4250">
              <a:latin typeface="Times New Roman"/>
              <a:cs typeface="Times New Roman"/>
            </a:endParaRPr>
          </a:p>
          <a:p>
            <a:pPr marL="20553" marR="81280">
              <a:lnSpc>
                <a:spcPct val="95825"/>
              </a:lnSpc>
              <a:spcBef>
                <a:spcPts val="2970"/>
              </a:spcBef>
            </a:pPr>
            <a:r>
              <a:rPr dirty="0" smtClean="0" sz="2050" spc="0">
                <a:solidFill>
                  <a:srgbClr val="15C49A"/>
                </a:solidFill>
                <a:latin typeface="Arial"/>
                <a:cs typeface="Arial"/>
              </a:rPr>
              <a:t>:()</a:t>
            </a:r>
            <a:endParaRPr sz="2050">
              <a:latin typeface="Arial"/>
              <a:cs typeface="Arial"/>
            </a:endParaRPr>
          </a:p>
          <a:p>
            <a:pPr marL="20553" marR="4783">
              <a:lnSpc>
                <a:spcPct val="95825"/>
              </a:lnSpc>
              <a:spcBef>
                <a:spcPts val="1410"/>
              </a:spcBef>
            </a:pPr>
            <a:r>
              <a:rPr dirty="0" smtClean="0" sz="4250" spc="0" b="1">
                <a:solidFill>
                  <a:srgbClr val="15C49A"/>
                </a:solidFill>
                <a:latin typeface="Times New Roman"/>
                <a:cs typeface="Times New Roman"/>
              </a:rPr>
              <a:t>1()</a:t>
            </a:r>
            <a:endParaRPr sz="4250">
              <a:latin typeface="Times New Roman"/>
              <a:cs typeface="Times New Roman"/>
            </a:endParaRPr>
          </a:p>
          <a:p>
            <a:pPr marL="20553" marR="81280">
              <a:lnSpc>
                <a:spcPct val="95825"/>
              </a:lnSpc>
              <a:spcBef>
                <a:spcPts val="2970"/>
              </a:spcBef>
            </a:pPr>
            <a:r>
              <a:rPr dirty="0" smtClean="0" sz="2050" spc="0">
                <a:solidFill>
                  <a:srgbClr val="15C49A"/>
                </a:solidFill>
                <a:latin typeface="Arial"/>
                <a:cs typeface="Arial"/>
              </a:rPr>
              <a:t>:()</a:t>
            </a:r>
            <a:endParaRPr sz="20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410"/>
              </a:spcBef>
            </a:pPr>
            <a:r>
              <a:rPr dirty="0" smtClean="0" sz="4250" spc="0" b="1">
                <a:solidFill>
                  <a:srgbClr val="15C49A"/>
                </a:solidFill>
                <a:latin typeface="Times New Roman"/>
                <a:cs typeface="Times New Roman"/>
              </a:rPr>
              <a:t>1()</a:t>
            </a:r>
            <a:endParaRPr sz="4250">
              <a:latin typeface="Times New Roman"/>
              <a:cs typeface="Times New Roman"/>
            </a:endParaRPr>
          </a:p>
          <a:p>
            <a:pPr marL="20553" marR="4783">
              <a:lnSpc>
                <a:spcPct val="95825"/>
              </a:lnSpc>
              <a:spcBef>
                <a:spcPts val="925"/>
              </a:spcBef>
            </a:pPr>
            <a:r>
              <a:rPr dirty="0" smtClean="0" sz="4250" spc="0" b="1">
                <a:solidFill>
                  <a:srgbClr val="15C49A"/>
                </a:solidFill>
                <a:latin typeface="Times New Roman"/>
                <a:cs typeface="Times New Roman"/>
              </a:rPr>
              <a:t>1()</a:t>
            </a:r>
            <a:endParaRPr sz="42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599755" y="2001239"/>
            <a:ext cx="3662664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 b="1">
                <a:solidFill>
                  <a:srgbClr val="141411"/>
                </a:solidFill>
                <a:latin typeface="Arial"/>
                <a:cs typeface="Arial"/>
              </a:rPr>
              <a:t>1.</a:t>
            </a:r>
            <a:r>
              <a:rPr dirty="0" smtClean="0" sz="2100" spc="271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 b="1">
                <a:solidFill>
                  <a:srgbClr val="141411"/>
                </a:solidFill>
                <a:latin typeface="Arial"/>
                <a:cs typeface="Arial"/>
              </a:rPr>
              <a:t>Ali</a:t>
            </a:r>
            <a:r>
              <a:rPr dirty="0" smtClean="0" sz="2100" spc="132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 b="1">
                <a:solidFill>
                  <a:srgbClr val="141411"/>
                </a:solidFill>
                <a:latin typeface="Arial"/>
                <a:cs typeface="Arial"/>
              </a:rPr>
              <a:t>bin</a:t>
            </a:r>
            <a:r>
              <a:rPr dirty="0" smtClean="0" sz="2100" spc="159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 b="1">
                <a:solidFill>
                  <a:srgbClr val="141411"/>
                </a:solidFill>
                <a:latin typeface="Arial"/>
                <a:cs typeface="Arial"/>
              </a:rPr>
              <a:t>Abi</a:t>
            </a:r>
            <a:r>
              <a:rPr dirty="0" smtClean="0" sz="2100" spc="237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 b="1">
                <a:solidFill>
                  <a:srgbClr val="141411"/>
                </a:solidFill>
                <a:latin typeface="Arial"/>
                <a:cs typeface="Arial"/>
              </a:rPr>
              <a:t>Thalib</a:t>
            </a:r>
            <a:r>
              <a:rPr dirty="0" smtClean="0" sz="2100" spc="0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125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1"/>
                </a:solidFill>
                <a:latin typeface="Arial"/>
                <a:cs typeface="Arial"/>
              </a:rPr>
              <a:t>(W.</a:t>
            </a:r>
            <a:r>
              <a:rPr dirty="0" smtClean="0" sz="2050" spc="183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1"/>
                </a:solidFill>
                <a:latin typeface="Arial"/>
                <a:cs typeface="Arial"/>
              </a:rPr>
              <a:t>661</a:t>
            </a:r>
            <a:endParaRPr sz="20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290742" y="2007602"/>
            <a:ext cx="366451" cy="284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90"/>
              </a:lnSpc>
              <a:spcBef>
                <a:spcPts val="109"/>
              </a:spcBef>
            </a:pPr>
            <a:r>
              <a:rPr dirty="0" smtClean="0" sz="2050" spc="0">
                <a:solidFill>
                  <a:srgbClr val="141411"/>
                </a:solidFill>
                <a:latin typeface="Arial"/>
                <a:cs typeface="Arial"/>
              </a:rPr>
              <a:t>M)</a:t>
            </a:r>
            <a:endParaRPr sz="20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07608" y="2747289"/>
            <a:ext cx="28813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 b="1">
                <a:solidFill>
                  <a:srgbClr val="141411"/>
                </a:solidFill>
                <a:latin typeface="Arial"/>
                <a:cs typeface="Arial"/>
              </a:rPr>
              <a:t>2.</a:t>
            </a:r>
            <a:endParaRPr sz="21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913882" y="2747289"/>
            <a:ext cx="3360988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 b="1">
                <a:solidFill>
                  <a:srgbClr val="141411"/>
                </a:solidFill>
                <a:latin typeface="Arial"/>
                <a:cs typeface="Arial"/>
              </a:rPr>
              <a:t>Hasan</a:t>
            </a:r>
            <a:r>
              <a:rPr dirty="0" smtClean="0" sz="2100" spc="526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 b="1">
                <a:solidFill>
                  <a:srgbClr val="141411"/>
                </a:solidFill>
                <a:latin typeface="Arial"/>
                <a:cs typeface="Arial"/>
              </a:rPr>
              <a:t>bin</a:t>
            </a:r>
            <a:r>
              <a:rPr dirty="0" smtClean="0" sz="2100" spc="99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 b="1">
                <a:solidFill>
                  <a:srgbClr val="141411"/>
                </a:solidFill>
                <a:latin typeface="Arial"/>
                <a:cs typeface="Arial"/>
              </a:rPr>
              <a:t>Ali</a:t>
            </a:r>
            <a:r>
              <a:rPr dirty="0" smtClean="0" sz="2100" spc="257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(W.</a:t>
            </a:r>
            <a:r>
              <a:rPr dirty="0" smtClean="0" sz="2100" spc="10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1"/>
                </a:solidFill>
                <a:latin typeface="Arial"/>
                <a:cs typeface="Arial"/>
              </a:rPr>
              <a:t>670</a:t>
            </a:r>
            <a:r>
              <a:rPr dirty="0" smtClean="0" sz="2050" spc="0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050" spc="187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M)</a:t>
            </a:r>
            <a:endParaRPr sz="21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07608" y="3477633"/>
            <a:ext cx="28813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 b="1">
                <a:solidFill>
                  <a:srgbClr val="141411"/>
                </a:solidFill>
                <a:latin typeface="Arial"/>
                <a:cs typeface="Arial"/>
              </a:rPr>
              <a:t>3.</a:t>
            </a:r>
            <a:endParaRPr sz="21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929588" y="3477633"/>
            <a:ext cx="259306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b="1">
                <a:solidFill>
                  <a:srgbClr val="141411"/>
                </a:solidFill>
                <a:latin typeface="Arial"/>
                <a:cs typeface="Arial"/>
              </a:rPr>
              <a:t>Hussein</a:t>
            </a:r>
            <a:r>
              <a:rPr dirty="0" smtClean="0" sz="2100" spc="-304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 b="1">
                <a:solidFill>
                  <a:srgbClr val="141411"/>
                </a:solidFill>
                <a:latin typeface="Arial"/>
                <a:cs typeface="Arial"/>
              </a:rPr>
              <a:t>bin</a:t>
            </a:r>
            <a:r>
              <a:rPr dirty="0" smtClean="0" sz="2100" spc="99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 b="1">
                <a:solidFill>
                  <a:srgbClr val="141411"/>
                </a:solidFill>
                <a:latin typeface="Arial"/>
                <a:cs typeface="Arial"/>
              </a:rPr>
              <a:t>Ali</a:t>
            </a:r>
            <a:r>
              <a:rPr dirty="0" smtClean="0" sz="2100" spc="257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(W.</a:t>
            </a:r>
            <a:endParaRPr sz="21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44691" y="3477633"/>
            <a:ext cx="997186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050" spc="0">
                <a:solidFill>
                  <a:srgbClr val="141411"/>
                </a:solidFill>
                <a:latin typeface="Arial"/>
                <a:cs typeface="Arial"/>
              </a:rPr>
              <a:t>680</a:t>
            </a:r>
            <a:r>
              <a:rPr dirty="0" smtClean="0" sz="2050" spc="0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050" spc="307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M)</a:t>
            </a:r>
            <a:endParaRPr sz="21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07608" y="4215831"/>
            <a:ext cx="28813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4.</a:t>
            </a:r>
            <a:endParaRPr sz="21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21735" y="4215831"/>
            <a:ext cx="2032768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Ali</a:t>
            </a:r>
            <a:r>
              <a:rPr dirty="0" smtClean="0" sz="2100" spc="175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Zainal</a:t>
            </a:r>
            <a:r>
              <a:rPr dirty="0" smtClean="0" sz="2100" spc="24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Abidin</a:t>
            </a:r>
            <a:endParaRPr sz="21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042089" y="4215831"/>
            <a:ext cx="468577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>
                <a:solidFill>
                  <a:srgbClr val="141411"/>
                </a:solidFill>
                <a:latin typeface="Arial"/>
                <a:cs typeface="Arial"/>
              </a:rPr>
              <a:t>(W</a:t>
            </a:r>
            <a:r>
              <a:rPr dirty="0" smtClean="0" sz="2100">
                <a:solidFill>
                  <a:srgbClr val="2A2617"/>
                </a:solidFill>
                <a:latin typeface="Arial"/>
                <a:cs typeface="Arial"/>
              </a:rPr>
              <a:t>.</a:t>
            </a:r>
            <a:endParaRPr sz="21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536838" y="4215831"/>
            <a:ext cx="895094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713</a:t>
            </a:r>
            <a:r>
              <a:rPr dirty="0" smtClean="0" sz="2100" spc="-8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M)</a:t>
            </a:r>
            <a:endParaRPr sz="21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15461" y="4954028"/>
            <a:ext cx="265863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5.</a:t>
            </a:r>
            <a:endParaRPr sz="21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29588" y="4954028"/>
            <a:ext cx="1475193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Muhammad</a:t>
            </a:r>
            <a:endParaRPr sz="21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39486" y="4954028"/>
            <a:ext cx="2136546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al-Baqir</a:t>
            </a:r>
            <a:r>
              <a:rPr dirty="0" smtClean="0" sz="2100" spc="293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(W.</a:t>
            </a:r>
            <a:r>
              <a:rPr dirty="0" smtClean="0" sz="2100" spc="4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733</a:t>
            </a:r>
            <a:endParaRPr sz="21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61932" y="4954028"/>
            <a:ext cx="376786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M)</a:t>
            </a:r>
            <a:endParaRPr sz="21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07608" y="5692225"/>
            <a:ext cx="25918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6.</a:t>
            </a:r>
            <a:endParaRPr sz="21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06028" y="5692225"/>
            <a:ext cx="2201580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Ja'far</a:t>
            </a:r>
            <a:r>
              <a:rPr dirty="0" smtClean="0" sz="2100" spc="526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ash-Shadiq</a:t>
            </a:r>
            <a:endParaRPr sz="21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61978" y="5692225"/>
            <a:ext cx="146837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(W.</a:t>
            </a:r>
            <a:r>
              <a:rPr dirty="0" smtClean="0" sz="2100" spc="4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765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29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M)</a:t>
            </a:r>
            <a:endParaRPr sz="21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77638" y="5692225"/>
            <a:ext cx="113218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-</a:t>
            </a:r>
            <a:r>
              <a:rPr dirty="0" smtClean="0" sz="2100" spc="57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Pendiri</a:t>
            </a:r>
            <a:endParaRPr sz="21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955613" y="5692225"/>
            <a:ext cx="101536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Mazhab</a:t>
            </a:r>
            <a:endParaRPr sz="2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039350" y="5692225"/>
            <a:ext cx="644184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Fiqih</a:t>
            </a:r>
            <a:endParaRPr sz="2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714722" y="5692225"/>
            <a:ext cx="784207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.Ia'fari</a:t>
            </a:r>
            <a:endParaRPr sz="2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99755" y="6430423"/>
            <a:ext cx="25027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7.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98175" y="6430423"/>
            <a:ext cx="2014270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Musa</a:t>
            </a:r>
            <a:r>
              <a:rPr dirty="0" smtClean="0" sz="2100" spc="275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al-Kadzim</a:t>
            </a:r>
            <a:endParaRPr sz="2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57795" y="6430423"/>
            <a:ext cx="146837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(W.</a:t>
            </a:r>
            <a:r>
              <a:rPr dirty="0" smtClean="0" sz="2100" spc="4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799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29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M)</a:t>
            </a:r>
            <a:endParaRPr sz="2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13882" y="7168620"/>
            <a:ext cx="1489926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Ali</a:t>
            </a:r>
            <a:r>
              <a:rPr dirty="0" smtClean="0" sz="2100" spc="23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ar-Ridha</a:t>
            </a:r>
            <a:endParaRPr sz="2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39486" y="7168620"/>
            <a:ext cx="468577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>
                <a:solidFill>
                  <a:srgbClr val="141411"/>
                </a:solidFill>
                <a:latin typeface="Arial"/>
                <a:cs typeface="Arial"/>
              </a:rPr>
              <a:t>(W</a:t>
            </a:r>
            <a:r>
              <a:rPr dirty="0" smtClean="0" sz="2100">
                <a:solidFill>
                  <a:srgbClr val="2A2617"/>
                </a:solidFill>
                <a:latin typeface="Arial"/>
                <a:cs typeface="Arial"/>
              </a:rPr>
              <a:t>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49942" y="7168620"/>
            <a:ext cx="895094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050" spc="0">
                <a:solidFill>
                  <a:srgbClr val="141411"/>
                </a:solidFill>
                <a:latin typeface="Arial"/>
                <a:cs typeface="Arial"/>
              </a:rPr>
              <a:t>818</a:t>
            </a:r>
            <a:r>
              <a:rPr dirty="0" smtClean="0" sz="2050" spc="75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M)</a:t>
            </a:r>
            <a:endParaRPr sz="2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15461" y="7174984"/>
            <a:ext cx="280403" cy="284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90"/>
              </a:lnSpc>
              <a:spcBef>
                <a:spcPts val="109"/>
              </a:spcBef>
            </a:pPr>
            <a:r>
              <a:rPr dirty="0" smtClean="0" sz="2050" spc="0">
                <a:solidFill>
                  <a:srgbClr val="141411"/>
                </a:solidFill>
                <a:latin typeface="Arial"/>
                <a:cs typeface="Arial"/>
              </a:rPr>
              <a:t>8.</a:t>
            </a:r>
            <a:endParaRPr sz="2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15461" y="7906818"/>
            <a:ext cx="25027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9.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13882" y="7906818"/>
            <a:ext cx="1475193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Muhammad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23780" y="7906818"/>
            <a:ext cx="232502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al-Jawad</a:t>
            </a:r>
            <a:r>
              <a:rPr dirty="0" smtClean="0" sz="2100" spc="368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(W</a:t>
            </a:r>
            <a:r>
              <a:rPr dirty="0" smtClean="0" sz="2100" spc="0">
                <a:solidFill>
                  <a:srgbClr val="2A2617"/>
                </a:solidFill>
                <a:latin typeface="Arial"/>
                <a:cs typeface="Arial"/>
              </a:rPr>
              <a:t>.</a:t>
            </a:r>
            <a:r>
              <a:rPr dirty="0" smtClean="0" sz="2100" spc="264">
                <a:solidFill>
                  <a:srgbClr val="2A2617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835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34702" y="7906818"/>
            <a:ext cx="376786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M)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99755" y="8645015"/>
            <a:ext cx="1720198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050" spc="0">
                <a:solidFill>
                  <a:srgbClr val="141411"/>
                </a:solidFill>
                <a:latin typeface="Arial"/>
                <a:cs typeface="Arial"/>
              </a:rPr>
              <a:t>10.</a:t>
            </a:r>
            <a:r>
              <a:rPr dirty="0" smtClean="0" sz="2050" spc="-155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Ali</a:t>
            </a:r>
            <a:r>
              <a:rPr dirty="0" smtClean="0" sz="2100" spc="175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al-Hadi</a:t>
            </a:r>
            <a:endParaRPr sz="2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45249" y="8645015"/>
            <a:ext cx="480564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(W.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55704" y="8645015"/>
            <a:ext cx="973626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050" spc="0">
                <a:solidFill>
                  <a:srgbClr val="141411"/>
                </a:solidFill>
                <a:latin typeface="Arial"/>
                <a:cs typeface="Arial"/>
              </a:rPr>
              <a:t>868</a:t>
            </a:r>
            <a:r>
              <a:rPr dirty="0" smtClean="0" sz="2050" spc="0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050" spc="127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M)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99755" y="9383212"/>
            <a:ext cx="2321257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050" spc="0">
                <a:solidFill>
                  <a:srgbClr val="141411"/>
                </a:solidFill>
                <a:latin typeface="Arial"/>
                <a:cs typeface="Arial"/>
              </a:rPr>
              <a:t>11.</a:t>
            </a:r>
            <a:r>
              <a:rPr dirty="0" smtClean="0" sz="2050" spc="0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050" spc="109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Hasan</a:t>
            </a:r>
            <a:r>
              <a:rPr dirty="0" smtClean="0" sz="2100" spc="20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al-Askari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57795" y="9383212"/>
            <a:ext cx="1452669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050" spc="0">
                <a:solidFill>
                  <a:srgbClr val="141411"/>
                </a:solidFill>
                <a:latin typeface="Arial"/>
                <a:cs typeface="Arial"/>
              </a:rPr>
              <a:t>(W.</a:t>
            </a:r>
            <a:r>
              <a:rPr dirty="0" smtClean="0" sz="2050" spc="248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1"/>
                </a:solidFill>
                <a:latin typeface="Arial"/>
                <a:cs typeface="Arial"/>
              </a:rPr>
              <a:t>874</a:t>
            </a:r>
            <a:r>
              <a:rPr dirty="0" smtClean="0" sz="2050" spc="443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M)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99755" y="10121410"/>
            <a:ext cx="3400547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 b="1">
                <a:solidFill>
                  <a:srgbClr val="141411"/>
                </a:solidFill>
                <a:latin typeface="Arial"/>
                <a:cs typeface="Arial"/>
              </a:rPr>
              <a:t>12.</a:t>
            </a:r>
            <a:r>
              <a:rPr dirty="0" smtClean="0" sz="2100" spc="-165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 b="1">
                <a:solidFill>
                  <a:srgbClr val="141411"/>
                </a:solidFill>
                <a:latin typeface="Arial"/>
                <a:cs typeface="Arial"/>
              </a:rPr>
              <a:t>Muhammad</a:t>
            </a:r>
            <a:r>
              <a:rPr dirty="0" smtClean="0" sz="2100" spc="51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 b="1">
                <a:solidFill>
                  <a:srgbClr val="141411"/>
                </a:solidFill>
                <a:latin typeface="Arial"/>
                <a:cs typeface="Arial"/>
              </a:rPr>
              <a:t>al-Mahdi</a:t>
            </a:r>
            <a:endParaRPr sz="21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094413" y="10121410"/>
            <a:ext cx="2630644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(Ghaib</a:t>
            </a:r>
            <a:r>
              <a:rPr dirty="0" smtClean="0" sz="2100" spc="526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sejak</a:t>
            </a:r>
            <a:r>
              <a:rPr dirty="0" smtClean="0" sz="2100" spc="386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1"/>
                </a:solidFill>
                <a:latin typeface="Arial"/>
                <a:cs typeface="Arial"/>
              </a:rPr>
              <a:t>874</a:t>
            </a:r>
            <a:r>
              <a:rPr dirty="0" smtClean="0" sz="2050" spc="443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1"/>
                </a:solidFill>
                <a:latin typeface="Arial"/>
                <a:cs typeface="Arial"/>
              </a:rPr>
              <a:t>M)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/>
          <p:cNvSpPr txBox="1"/>
          <p:nvPr/>
        </p:nvSpPr>
        <p:spPr>
          <a:xfrm>
            <a:off x="11193765" y="902070"/>
            <a:ext cx="184650" cy="4180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60"/>
              </a:lnSpc>
              <a:spcBef>
                <a:spcPts val="163"/>
              </a:spcBef>
            </a:pPr>
            <a:r>
              <a:rPr dirty="0" smtClean="0" sz="3100" spc="0"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154499" y="1147688"/>
            <a:ext cx="247237" cy="512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010"/>
              </a:lnSpc>
              <a:spcBef>
                <a:spcPts val="200"/>
              </a:spcBef>
            </a:pPr>
            <a:r>
              <a:rPr dirty="0" smtClean="0" sz="3800" spc="0">
                <a:latin typeface="Arial"/>
                <a:cs typeface="Arial"/>
              </a:rPr>
              <a:t>I</a:t>
            </a:r>
            <a:endParaRPr sz="3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81492" y="4416983"/>
            <a:ext cx="2273798" cy="22979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latin typeface="Times New Roman"/>
                <a:cs typeface="Times New Roman"/>
              </a:rPr>
              <a:t>Ghaybah</a:t>
            </a:r>
            <a:endParaRPr sz="4450">
              <a:latin typeface="Times New Roman"/>
              <a:cs typeface="Times New Roman"/>
            </a:endParaRPr>
          </a:p>
          <a:p>
            <a:pPr marL="20553" marR="70019">
              <a:lnSpc>
                <a:spcPct val="95825"/>
              </a:lnSpc>
            </a:pPr>
            <a:r>
              <a:rPr dirty="0" smtClean="0" sz="4150" spc="0" b="1">
                <a:latin typeface="Times New Roman"/>
                <a:cs typeface="Times New Roman"/>
              </a:rPr>
              <a:t>Kecil</a:t>
            </a:r>
            <a:endParaRPr sz="4150">
              <a:latin typeface="Times New Roman"/>
              <a:cs typeface="Times New Roman"/>
            </a:endParaRPr>
          </a:p>
          <a:p>
            <a:pPr marL="12700" marR="36717">
              <a:lnSpc>
                <a:spcPct val="128968"/>
              </a:lnSpc>
              <a:spcBef>
                <a:spcPts val="2560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Setelah</a:t>
            </a:r>
            <a:r>
              <a:rPr dirty="0" smtClean="0" sz="2100" spc="38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wafatnya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al-Mahdi</a:t>
            </a:r>
            <a:r>
              <a:rPr dirty="0" smtClean="0" sz="2100" spc="0">
                <a:solidFill>
                  <a:srgbClr val="2A2823"/>
                </a:solidFill>
                <a:latin typeface="Arial"/>
                <a:cs typeface="Arial"/>
              </a:rPr>
              <a:t>,</a:t>
            </a:r>
            <a:r>
              <a:rPr dirty="0" smtClean="0" sz="2100" spc="0">
                <a:solidFill>
                  <a:srgbClr val="2A2823"/>
                </a:solidFill>
                <a:latin typeface="Arial"/>
                <a:cs typeface="Arial"/>
              </a:rPr>
              <a:t> </a:t>
            </a:r>
            <a:r>
              <a:rPr dirty="0" smtClean="0" sz="2100" spc="-194">
                <a:solidFill>
                  <a:srgbClr val="2A2823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diyakini</a:t>
            </a:r>
            <a:endParaRPr sz="21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06028" y="4416983"/>
            <a:ext cx="1808187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latin typeface="Times New Roman"/>
                <a:cs typeface="Times New Roman"/>
              </a:rPr>
              <a:t>Sughra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02823" y="4416983"/>
            <a:ext cx="2406662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latin typeface="Times New Roman"/>
                <a:cs typeface="Times New Roman"/>
              </a:rPr>
              <a:t>Kegaiban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083820" y="4416983"/>
            <a:ext cx="2273798" cy="12009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solidFill>
                  <a:srgbClr val="074B7B"/>
                </a:solidFill>
                <a:latin typeface="Times New Roman"/>
                <a:cs typeface="Times New Roman"/>
              </a:rPr>
              <a:t>Ghaybah</a:t>
            </a:r>
            <a:endParaRPr sz="4450">
              <a:latin typeface="Times New Roman"/>
              <a:cs typeface="Times New Roman"/>
            </a:endParaRPr>
          </a:p>
          <a:p>
            <a:pPr marL="20553" marR="84814">
              <a:lnSpc>
                <a:spcPct val="95825"/>
              </a:lnSpc>
              <a:spcBef>
                <a:spcPts val="187"/>
              </a:spcBef>
            </a:pPr>
            <a:r>
              <a:rPr dirty="0" smtClean="0" sz="3800" spc="0" b="1">
                <a:solidFill>
                  <a:srgbClr val="074B7B"/>
                </a:solidFill>
                <a:latin typeface="Arial"/>
                <a:cs typeface="Arial"/>
              </a:rPr>
              <a:t>Besar</a:t>
            </a:r>
            <a:endParaRPr sz="3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400504" y="4416983"/>
            <a:ext cx="1608012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solidFill>
                  <a:srgbClr val="074B7B"/>
                </a:solidFill>
                <a:latin typeface="Times New Roman"/>
                <a:cs typeface="Times New Roman"/>
              </a:rPr>
              <a:t>Kubra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238144" y="4416983"/>
            <a:ext cx="2406662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solidFill>
                  <a:srgbClr val="074B7B"/>
                </a:solidFill>
                <a:latin typeface="Times New Roman"/>
                <a:cs typeface="Times New Roman"/>
              </a:rPr>
              <a:t>Kegaiban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98175" y="6006352"/>
            <a:ext cx="464787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Imam</a:t>
            </a:r>
            <a:r>
              <a:rPr dirty="0" smtClean="0" sz="2100" spc="47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ke-11</a:t>
            </a:r>
            <a:r>
              <a:rPr dirty="0" smtClean="0" sz="2100" spc="0">
                <a:solidFill>
                  <a:srgbClr val="2A2823"/>
                </a:solidFill>
                <a:latin typeface="Arial"/>
                <a:cs typeface="Arial"/>
              </a:rPr>
              <a:t>,</a:t>
            </a:r>
            <a:r>
              <a:rPr dirty="0" smtClean="0" sz="2100" spc="0">
                <a:solidFill>
                  <a:srgbClr val="2A2823"/>
                </a:solidFill>
                <a:latin typeface="Arial"/>
                <a:cs typeface="Arial"/>
              </a:rPr>
              <a:t> </a:t>
            </a:r>
            <a:r>
              <a:rPr dirty="0" smtClean="0" sz="2100" spc="-104">
                <a:solidFill>
                  <a:srgbClr val="2A2823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Imam</a:t>
            </a:r>
            <a:r>
              <a:rPr dirty="0" smtClean="0" sz="2100" spc="47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ke-12</a:t>
            </a:r>
            <a:r>
              <a:rPr dirty="0" smtClean="0" sz="2100" spc="0">
                <a:solidFill>
                  <a:srgbClr val="2A2823"/>
                </a:solidFill>
                <a:latin typeface="Arial"/>
                <a:cs typeface="Arial"/>
              </a:rPr>
              <a:t>,</a:t>
            </a:r>
            <a:r>
              <a:rPr dirty="0" smtClean="0" sz="2100" spc="0">
                <a:solidFill>
                  <a:srgbClr val="2A2823"/>
                </a:solidFill>
                <a:latin typeface="Arial"/>
                <a:cs typeface="Arial"/>
              </a:rPr>
              <a:t> </a:t>
            </a:r>
            <a:r>
              <a:rPr dirty="0" smtClean="0" sz="2100" spc="-239">
                <a:solidFill>
                  <a:srgbClr val="2A2823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Muhammad</a:t>
            </a:r>
            <a:endParaRPr sz="2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083820" y="6006352"/>
            <a:ext cx="148752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Sejak</a:t>
            </a:r>
            <a:r>
              <a:rPr dirty="0" smtClean="0" sz="2100" spc="9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tahun</a:t>
            </a:r>
            <a:endParaRPr sz="2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662306" y="6006352"/>
            <a:ext cx="542436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941</a:t>
            </a:r>
            <a:r>
              <a:rPr dirty="0" smtClean="0" sz="2100" spc="-8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</a:t>
            </a:r>
            <a:r>
              <a:rPr dirty="0" smtClean="0" sz="2100" spc="13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hingga</a:t>
            </a:r>
            <a:r>
              <a:rPr dirty="0" smtClean="0" sz="2100" spc="34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saat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ini</a:t>
            </a:r>
            <a:r>
              <a:rPr dirty="0" smtClean="0" sz="2100" spc="0">
                <a:solidFill>
                  <a:srgbClr val="2A2823"/>
                </a:solidFill>
                <a:latin typeface="Arial"/>
                <a:cs typeface="Arial"/>
              </a:rPr>
              <a:t>,</a:t>
            </a:r>
            <a:r>
              <a:rPr dirty="0" smtClean="0" sz="2100" spc="0">
                <a:solidFill>
                  <a:srgbClr val="2A2823"/>
                </a:solidFill>
                <a:latin typeface="Arial"/>
                <a:cs typeface="Arial"/>
              </a:rPr>
              <a:t> </a:t>
            </a:r>
            <a:r>
              <a:rPr dirty="0" smtClean="0" sz="2100" spc="-204">
                <a:solidFill>
                  <a:srgbClr val="2A2823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Imam</a:t>
            </a:r>
            <a:r>
              <a:rPr dirty="0" smtClean="0" sz="2100" spc="47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Mahdi</a:t>
            </a:r>
            <a:r>
              <a:rPr dirty="0" smtClean="0" sz="2100" spc="43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diyakini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13882" y="6422570"/>
            <a:ext cx="1282108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memasuki</a:t>
            </a:r>
            <a:endParaRPr sz="2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11745" y="6422570"/>
            <a:ext cx="339762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masa</a:t>
            </a:r>
            <a:r>
              <a:rPr dirty="0" smtClean="0" sz="2100" spc="46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kegaiban</a:t>
            </a:r>
            <a:r>
              <a:rPr dirty="0" smtClean="0" sz="2100" spc="53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kecil</a:t>
            </a:r>
            <a:r>
              <a:rPr dirty="0" smtClean="0" sz="2100" spc="21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(874-</a:t>
            </a:r>
            <a:endParaRPr sz="2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091673" y="6430423"/>
            <a:ext cx="1282108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memasuki</a:t>
            </a:r>
            <a:endParaRPr sz="2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489537" y="6430423"/>
            <a:ext cx="536234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kegaiban</a:t>
            </a:r>
            <a:r>
              <a:rPr dirty="0" smtClean="0" sz="2100" spc="53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besar.</a:t>
            </a:r>
            <a:r>
              <a:rPr dirty="0" smtClean="0" sz="2100" spc="37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Beliau</a:t>
            </a:r>
            <a:r>
              <a:rPr dirty="0" smtClean="0" sz="2100" spc="25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masih</a:t>
            </a:r>
            <a:r>
              <a:rPr dirty="0" smtClean="0" sz="2100" spc="48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hidup</a:t>
            </a:r>
            <a:r>
              <a:rPr dirty="0" smtClean="0" sz="2100" spc="52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tetapi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89345" y="6854494"/>
            <a:ext cx="2982288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941</a:t>
            </a:r>
            <a:r>
              <a:rPr dirty="0" smtClean="0" sz="2100" spc="-8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M)</a:t>
            </a:r>
            <a:r>
              <a:rPr dirty="0" smtClean="0" sz="2100" spc="0">
                <a:solidFill>
                  <a:srgbClr val="2A2823"/>
                </a:solidFill>
                <a:latin typeface="Arial"/>
                <a:cs typeface="Arial"/>
              </a:rPr>
              <a:t>.</a:t>
            </a:r>
            <a:r>
              <a:rPr dirty="0" smtClean="0" sz="2100" spc="0">
                <a:solidFill>
                  <a:srgbClr val="2A2823"/>
                </a:solidFill>
                <a:latin typeface="Arial"/>
                <a:cs typeface="Arial"/>
              </a:rPr>
              <a:t> </a:t>
            </a:r>
            <a:r>
              <a:rPr dirty="0" smtClean="0" sz="2100" spc="-144">
                <a:solidFill>
                  <a:srgbClr val="2A2823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Selama</a:t>
            </a:r>
            <a:r>
              <a:rPr dirty="0" smtClean="0" sz="2100" spc="39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periode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99198" y="6854494"/>
            <a:ext cx="3043426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>
                <a:solidFill>
                  <a:srgbClr val="141414"/>
                </a:solidFill>
                <a:latin typeface="Arial"/>
                <a:cs typeface="Arial"/>
              </a:rPr>
              <a:t>ini</a:t>
            </a:r>
            <a:r>
              <a:rPr dirty="0" smtClean="0" sz="2100">
                <a:solidFill>
                  <a:srgbClr val="2A2823"/>
                </a:solidFill>
                <a:latin typeface="Arial"/>
                <a:cs typeface="Arial"/>
              </a:rPr>
              <a:t>,</a:t>
            </a:r>
            <a:r>
              <a:rPr dirty="0" smtClean="0" sz="2100">
                <a:solidFill>
                  <a:srgbClr val="2A2823"/>
                </a:solidFill>
                <a:latin typeface="Arial"/>
                <a:cs typeface="Arial"/>
              </a:rPr>
              <a:t> </a:t>
            </a:r>
            <a:r>
              <a:rPr dirty="0" smtClean="0" sz="2100" spc="-204">
                <a:solidFill>
                  <a:srgbClr val="2A2823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beliau</a:t>
            </a:r>
            <a:r>
              <a:rPr dirty="0" smtClean="0" sz="2100" spc="48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berkomunikasi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95436" y="6854494"/>
            <a:ext cx="95643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dengan</a:t>
            </a:r>
            <a:endParaRPr sz="2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83820" y="6854494"/>
            <a:ext cx="151978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tersembunyi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795810" y="6854494"/>
            <a:ext cx="5509710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dari</a:t>
            </a:r>
            <a:r>
              <a:rPr dirty="0" smtClean="0" sz="2100" spc="55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pandangan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31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publik</a:t>
            </a:r>
            <a:r>
              <a:rPr dirty="0" smtClean="0" sz="2100" spc="0">
                <a:solidFill>
                  <a:srgbClr val="2A2823"/>
                </a:solidFill>
                <a:latin typeface="Arial"/>
                <a:cs typeface="Arial"/>
              </a:rPr>
              <a:t>.</a:t>
            </a:r>
            <a:r>
              <a:rPr dirty="0" smtClean="0" sz="2100" spc="0">
                <a:solidFill>
                  <a:srgbClr val="2A2823"/>
                </a:solidFill>
                <a:latin typeface="Arial"/>
                <a:cs typeface="Arial"/>
              </a:rPr>
              <a:t> </a:t>
            </a:r>
            <a:r>
              <a:rPr dirty="0" smtClean="0" sz="2100" spc="-114">
                <a:solidFill>
                  <a:srgbClr val="2A2823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Beliau</a:t>
            </a:r>
            <a:r>
              <a:rPr dirty="0" smtClean="0" sz="2100" spc="18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akan</a:t>
            </a:r>
            <a:r>
              <a:rPr dirty="0" smtClean="0" sz="2100" spc="36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mun</a:t>
            </a:r>
            <a:r>
              <a:rPr dirty="0" smtClean="0" sz="2100" spc="0">
                <a:solidFill>
                  <a:srgbClr val="2A2823"/>
                </a:solidFill>
                <a:latin typeface="Arial"/>
                <a:cs typeface="Arial"/>
              </a:rPr>
              <a:t>c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ul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89345" y="7278564"/>
            <a:ext cx="1505440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pengikutnya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38509" y="7278564"/>
            <a:ext cx="350467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melalui</a:t>
            </a:r>
            <a:r>
              <a:rPr dirty="0" smtClean="0" sz="2100" spc="48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empat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22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wakil</a:t>
            </a:r>
            <a:r>
              <a:rPr dirty="0" smtClean="0" sz="2100" spc="49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(Safir</a:t>
            </a:r>
            <a:r>
              <a:rPr dirty="0" smtClean="0" sz="2100" spc="-4">
                <a:solidFill>
                  <a:srgbClr val="141414"/>
                </a:solidFill>
                <a:latin typeface="Arial"/>
                <a:cs typeface="Arial"/>
              </a:rPr>
              <a:t>)</a:t>
            </a:r>
            <a:r>
              <a:rPr dirty="0" smtClean="0" sz="2100" spc="0">
                <a:solidFill>
                  <a:srgbClr val="2A2823"/>
                </a:solidFill>
                <a:latin typeface="Arial"/>
                <a:cs typeface="Arial"/>
              </a:rPr>
              <a:t>.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91673" y="7278564"/>
            <a:ext cx="5128732" cy="7164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kembali</a:t>
            </a:r>
            <a:r>
              <a:rPr dirty="0" smtClean="0" sz="2100" spc="52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di</a:t>
            </a:r>
            <a:r>
              <a:rPr dirty="0" smtClean="0" sz="2100" spc="25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akhir</a:t>
            </a:r>
            <a:r>
              <a:rPr dirty="0" smtClean="0" sz="2100" spc="42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zaman</a:t>
            </a:r>
            <a:r>
              <a:rPr dirty="0" smtClean="0" sz="2100" spc="46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untuk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memenuhi</a:t>
            </a:r>
            <a:endParaRPr sz="2100">
              <a:latin typeface="Arial"/>
              <a:cs typeface="Arial"/>
            </a:endParaRPr>
          </a:p>
          <a:p>
            <a:pPr marL="12700" marR="40051">
              <a:lnSpc>
                <a:spcPct val="95825"/>
              </a:lnSpc>
              <a:spcBef>
                <a:spcPts val="811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keadilan.</a:t>
            </a:r>
            <a:endParaRPr sz="21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337587" y="7278564"/>
            <a:ext cx="1671070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bumi</a:t>
            </a:r>
            <a:r>
              <a:rPr dirty="0" smtClean="0" sz="2100" spc="48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dengan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9788048" y="4115373"/>
            <a:ext cx="266598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>
                <a:latin typeface="Arial"/>
                <a:cs typeface="Arial"/>
              </a:rPr>
              <a:t>•</a:t>
            </a:r>
            <a:endParaRPr sz="44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24246" y="6742250"/>
            <a:ext cx="2016774" cy="3630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5"/>
              </a:lnSpc>
              <a:spcBef>
                <a:spcPts val="140"/>
              </a:spcBef>
            </a:pPr>
            <a:r>
              <a:rPr dirty="0" smtClean="0" sz="2650">
                <a:solidFill>
                  <a:srgbClr val="11100D"/>
                </a:solidFill>
                <a:latin typeface="Arial"/>
                <a:cs typeface="Arial"/>
              </a:rPr>
              <a:t>Poko</a:t>
            </a:r>
            <a:r>
              <a:rPr dirty="0" smtClean="0" sz="2650" spc="-4">
                <a:solidFill>
                  <a:srgbClr val="11100D"/>
                </a:solidFill>
                <a:latin typeface="Arial"/>
                <a:cs typeface="Arial"/>
              </a:rPr>
              <a:t>k</a:t>
            </a:r>
            <a:r>
              <a:rPr dirty="0" smtClean="0" sz="2650" spc="0">
                <a:solidFill>
                  <a:srgbClr val="212115"/>
                </a:solidFill>
                <a:latin typeface="Arial"/>
                <a:cs typeface="Arial"/>
              </a:rPr>
              <a:t>-</a:t>
            </a:r>
            <a:r>
              <a:rPr dirty="0" smtClean="0" sz="2650" spc="0">
                <a:solidFill>
                  <a:srgbClr val="11100D"/>
                </a:solidFill>
                <a:latin typeface="Arial"/>
                <a:cs typeface="Arial"/>
              </a:rPr>
              <a:t>pokok</a:t>
            </a:r>
            <a:endParaRPr sz="26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576013" y="6742250"/>
            <a:ext cx="3079962" cy="3630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15"/>
              </a:lnSpc>
              <a:spcBef>
                <a:spcPts val="140"/>
              </a:spcBef>
            </a:pPr>
            <a:r>
              <a:rPr dirty="0" smtClean="0" sz="2650" spc="0">
                <a:solidFill>
                  <a:srgbClr val="11100D"/>
                </a:solidFill>
                <a:latin typeface="Arial"/>
                <a:cs typeface="Arial"/>
              </a:rPr>
              <a:t>Ajaran</a:t>
            </a:r>
            <a:r>
              <a:rPr dirty="0" smtClean="0" sz="2650" spc="359">
                <a:solidFill>
                  <a:srgbClr val="11100D"/>
                </a:solidFill>
                <a:latin typeface="Arial"/>
                <a:cs typeface="Arial"/>
              </a:rPr>
              <a:t> </a:t>
            </a:r>
            <a:r>
              <a:rPr dirty="0" smtClean="0" sz="2650" spc="0">
                <a:solidFill>
                  <a:srgbClr val="11100D"/>
                </a:solidFill>
                <a:latin typeface="Arial"/>
                <a:cs typeface="Arial"/>
              </a:rPr>
              <a:t>(Usul</a:t>
            </a:r>
            <a:r>
              <a:rPr dirty="0" smtClean="0" sz="2650" spc="169">
                <a:solidFill>
                  <a:srgbClr val="11100D"/>
                </a:solidFill>
                <a:latin typeface="Arial"/>
                <a:cs typeface="Arial"/>
              </a:rPr>
              <a:t> </a:t>
            </a:r>
            <a:r>
              <a:rPr dirty="0" smtClean="0" sz="2650" spc="0">
                <a:solidFill>
                  <a:srgbClr val="11100D"/>
                </a:solidFill>
                <a:latin typeface="Arial"/>
                <a:cs typeface="Arial"/>
              </a:rPr>
              <a:t>al</a:t>
            </a:r>
            <a:r>
              <a:rPr dirty="0" smtClean="0" sz="2650" spc="0">
                <a:solidFill>
                  <a:srgbClr val="212115"/>
                </a:solidFill>
                <a:latin typeface="Arial"/>
                <a:cs typeface="Arial"/>
              </a:rPr>
              <a:t>-</a:t>
            </a:r>
            <a:r>
              <a:rPr dirty="0" smtClean="0" sz="2650" spc="0">
                <a:solidFill>
                  <a:srgbClr val="11100D"/>
                </a:solidFill>
                <a:latin typeface="Arial"/>
                <a:cs typeface="Arial"/>
              </a:rPr>
              <a:t>Din)</a:t>
            </a:r>
            <a:endParaRPr sz="2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 txBox="1"/>
          <p:nvPr/>
        </p:nvSpPr>
        <p:spPr>
          <a:xfrm>
            <a:off x="5727962" y="163873"/>
            <a:ext cx="184650" cy="4180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60"/>
              </a:lnSpc>
              <a:spcBef>
                <a:spcPts val="163"/>
              </a:spcBef>
            </a:pPr>
            <a:r>
              <a:rPr dirty="0" smtClean="0" sz="3100" spc="0"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144089" y="330148"/>
            <a:ext cx="1319230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-Din</a:t>
            </a:r>
            <a:endParaRPr sz="44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94039" y="345855"/>
            <a:ext cx="2736582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unlmanS</a:t>
            </a:r>
            <a:endParaRPr sz="44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88697" y="361683"/>
            <a:ext cx="577617" cy="5751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15"/>
              </a:lnSpc>
              <a:spcBef>
                <a:spcPts val="225"/>
              </a:spcBef>
            </a:pPr>
            <a:r>
              <a:rPr dirty="0" smtClean="0" sz="4300" spc="0">
                <a:latin typeface="Times New Roman"/>
                <a:cs typeface="Times New Roman"/>
              </a:rPr>
              <a:t>Ia</a:t>
            </a:r>
            <a:endParaRPr sz="43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52590" y="3278825"/>
            <a:ext cx="1849349" cy="14468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3695"/>
              </a:lnSpc>
              <a:spcBef>
                <a:spcPts val="184"/>
              </a:spcBef>
            </a:pPr>
            <a:r>
              <a:rPr dirty="0" smtClean="0" sz="3500" spc="0" b="1">
                <a:solidFill>
                  <a:srgbClr val="0A4B77"/>
                </a:solidFill>
                <a:latin typeface="Times New Roman"/>
                <a:cs typeface="Times New Roman"/>
              </a:rPr>
              <a:t>2.</a:t>
            </a:r>
            <a:r>
              <a:rPr dirty="0" smtClean="0" sz="3500" spc="-53" b="1">
                <a:solidFill>
                  <a:srgbClr val="0A4B77"/>
                </a:solidFill>
                <a:latin typeface="Times New Roman"/>
                <a:cs typeface="Times New Roman"/>
              </a:rPr>
              <a:t> </a:t>
            </a:r>
            <a:r>
              <a:rPr dirty="0" smtClean="0" sz="3500" spc="0" b="1">
                <a:solidFill>
                  <a:srgbClr val="0A4B77"/>
                </a:solidFill>
                <a:latin typeface="Times New Roman"/>
                <a:cs typeface="Times New Roman"/>
              </a:rPr>
              <a:t>'Adalah</a:t>
            </a:r>
            <a:endParaRPr sz="3500">
              <a:latin typeface="Times New Roman"/>
              <a:cs typeface="Times New Roman"/>
            </a:endParaRPr>
          </a:p>
          <a:p>
            <a:pPr marR="95493" algn="ctr">
              <a:lnSpc>
                <a:spcPts val="3835"/>
              </a:lnSpc>
              <a:spcBef>
                <a:spcPts val="7"/>
              </a:spcBef>
            </a:pPr>
            <a:r>
              <a:rPr dirty="0" smtClean="0" sz="3500" spc="0" b="1">
                <a:solidFill>
                  <a:srgbClr val="0A4B77"/>
                </a:solidFill>
                <a:latin typeface="Times New Roman"/>
                <a:cs typeface="Times New Roman"/>
              </a:rPr>
              <a:t>(Keadilan</a:t>
            </a:r>
            <a:endParaRPr sz="3500">
              <a:latin typeface="Times New Roman"/>
              <a:cs typeface="Times New Roman"/>
            </a:endParaRPr>
          </a:p>
          <a:p>
            <a:pPr marL="288407" marR="405891" algn="ctr">
              <a:lnSpc>
                <a:spcPts val="3835"/>
              </a:lnSpc>
            </a:pPr>
            <a:r>
              <a:rPr dirty="0" smtClean="0" sz="3500" spc="0" b="1">
                <a:solidFill>
                  <a:srgbClr val="0A4B77"/>
                </a:solidFill>
                <a:latin typeface="Times New Roman"/>
                <a:cs typeface="Times New Roman"/>
              </a:rPr>
              <a:t>Allah)</a:t>
            </a:r>
            <a:endParaRPr sz="35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57932" y="3286678"/>
            <a:ext cx="1742366" cy="14389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3695"/>
              </a:lnSpc>
              <a:spcBef>
                <a:spcPts val="184"/>
              </a:spcBef>
            </a:pPr>
            <a:r>
              <a:rPr dirty="0" smtClean="0" sz="3000" spc="0" b="1">
                <a:solidFill>
                  <a:srgbClr val="0A4B77"/>
                </a:solidFill>
                <a:latin typeface="Arial"/>
                <a:cs typeface="Arial"/>
              </a:rPr>
              <a:t>1.</a:t>
            </a:r>
            <a:r>
              <a:rPr dirty="0" smtClean="0" sz="3000" spc="-18" b="1">
                <a:solidFill>
                  <a:srgbClr val="0A4B77"/>
                </a:solidFill>
                <a:latin typeface="Arial"/>
                <a:cs typeface="Arial"/>
              </a:rPr>
              <a:t> </a:t>
            </a:r>
            <a:r>
              <a:rPr dirty="0" smtClean="0" sz="3500" spc="0" b="1">
                <a:solidFill>
                  <a:srgbClr val="0A4B77"/>
                </a:solidFill>
                <a:latin typeface="Times New Roman"/>
                <a:cs typeface="Times New Roman"/>
              </a:rPr>
              <a:t>Tawhid</a:t>
            </a:r>
            <a:endParaRPr sz="3500">
              <a:latin typeface="Times New Roman"/>
              <a:cs typeface="Times New Roman"/>
            </a:endParaRPr>
          </a:p>
          <a:p>
            <a:pPr marL="21399" marR="57228" algn="ctr">
              <a:lnSpc>
                <a:spcPts val="3770"/>
              </a:lnSpc>
              <a:spcBef>
                <a:spcPts val="3"/>
              </a:spcBef>
            </a:pPr>
            <a:r>
              <a:rPr dirty="0" smtClean="0" sz="3500" spc="0" b="1">
                <a:solidFill>
                  <a:srgbClr val="0A4B77"/>
                </a:solidFill>
                <a:latin typeface="Times New Roman"/>
                <a:cs typeface="Times New Roman"/>
              </a:rPr>
              <a:t>(Keesaan</a:t>
            </a:r>
            <a:endParaRPr sz="3500">
              <a:latin typeface="Times New Roman"/>
              <a:cs typeface="Times New Roman"/>
            </a:endParaRPr>
          </a:p>
          <a:p>
            <a:pPr marL="288407" marR="298908" algn="ctr">
              <a:lnSpc>
                <a:spcPts val="3835"/>
              </a:lnSpc>
              <a:spcBef>
                <a:spcPts val="3"/>
              </a:spcBef>
            </a:pPr>
            <a:r>
              <a:rPr dirty="0" smtClean="0" sz="3500" spc="0" b="1">
                <a:solidFill>
                  <a:srgbClr val="0A4B77"/>
                </a:solidFill>
                <a:latin typeface="Times New Roman"/>
                <a:cs typeface="Times New Roman"/>
              </a:rPr>
              <a:t>Allah)</a:t>
            </a:r>
            <a:endParaRPr sz="35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010494" y="3286678"/>
            <a:ext cx="2958395" cy="9520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39708" marR="447644" algn="ctr">
              <a:lnSpc>
                <a:spcPts val="3695"/>
              </a:lnSpc>
              <a:spcBef>
                <a:spcPts val="184"/>
              </a:spcBef>
            </a:pPr>
            <a:r>
              <a:rPr dirty="0" smtClean="0" sz="3000" spc="0" b="1">
                <a:solidFill>
                  <a:srgbClr val="0A4B77"/>
                </a:solidFill>
                <a:latin typeface="Arial"/>
                <a:cs typeface="Arial"/>
              </a:rPr>
              <a:t>4.</a:t>
            </a:r>
            <a:r>
              <a:rPr dirty="0" smtClean="0" sz="3000" spc="129" b="1">
                <a:solidFill>
                  <a:srgbClr val="0A4B77"/>
                </a:solidFill>
                <a:latin typeface="Arial"/>
                <a:cs typeface="Arial"/>
              </a:rPr>
              <a:t> </a:t>
            </a:r>
            <a:r>
              <a:rPr dirty="0" smtClean="0" sz="3500" spc="0" b="1">
                <a:solidFill>
                  <a:srgbClr val="0A4B77"/>
                </a:solidFill>
                <a:latin typeface="Times New Roman"/>
                <a:cs typeface="Times New Roman"/>
              </a:rPr>
              <a:t>Imamah</a:t>
            </a:r>
            <a:endParaRPr sz="3500">
              <a:latin typeface="Times New Roman"/>
              <a:cs typeface="Times New Roman"/>
            </a:endParaRPr>
          </a:p>
          <a:p>
            <a:pPr algn="ctr">
              <a:lnSpc>
                <a:spcPts val="3770"/>
              </a:lnSpc>
              <a:spcBef>
                <a:spcPts val="3"/>
              </a:spcBef>
            </a:pPr>
            <a:r>
              <a:rPr dirty="0" smtClean="0" sz="3500" spc="0" b="1">
                <a:solidFill>
                  <a:srgbClr val="0A4B77"/>
                </a:solidFill>
                <a:latin typeface="Times New Roman"/>
                <a:cs typeface="Times New Roman"/>
              </a:rPr>
              <a:t>(Kepemimpinan)</a:t>
            </a:r>
            <a:endParaRPr sz="35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808777" y="3315823"/>
            <a:ext cx="1622617" cy="18967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indent="64055" algn="ctr">
              <a:lnSpc>
                <a:spcPts val="3908"/>
              </a:lnSpc>
              <a:spcBef>
                <a:spcPts val="10"/>
              </a:spcBef>
            </a:pPr>
            <a:r>
              <a:rPr dirty="0" smtClean="0" sz="3450" spc="0" b="1">
                <a:solidFill>
                  <a:srgbClr val="0A4B77"/>
                </a:solidFill>
                <a:latin typeface="Courier New"/>
                <a:cs typeface="Courier New"/>
              </a:rPr>
              <a:t>5.</a:t>
            </a:r>
            <a:r>
              <a:rPr dirty="0" smtClean="0" sz="3450" spc="0" b="1">
                <a:solidFill>
                  <a:srgbClr val="0A4B77"/>
                </a:solidFill>
                <a:latin typeface="Courier New"/>
                <a:cs typeface="Courier New"/>
              </a:rPr>
              <a:t> </a:t>
            </a:r>
            <a:endParaRPr sz="3500">
              <a:latin typeface="Times New Roman"/>
              <a:cs typeface="Times New Roman"/>
            </a:endParaRPr>
          </a:p>
          <a:p>
            <a:pPr algn="ctr">
              <a:lnSpc>
                <a:spcPts val="4024"/>
              </a:lnSpc>
            </a:pPr>
            <a:r>
              <a:rPr dirty="0" smtClean="0" sz="3500" spc="0" b="1">
                <a:solidFill>
                  <a:srgbClr val="0A4B77"/>
                </a:solidFill>
                <a:latin typeface="Times New Roman"/>
                <a:cs typeface="Times New Roman"/>
              </a:rPr>
              <a:t>Qiyamah</a:t>
            </a:r>
            <a:r>
              <a:rPr dirty="0" smtClean="0" sz="3500" spc="0" b="1">
                <a:solidFill>
                  <a:srgbClr val="0A4B77"/>
                </a:solidFill>
                <a:latin typeface="Times New Roman"/>
                <a:cs typeface="Times New Roman"/>
              </a:rPr>
              <a:t> </a:t>
            </a:r>
            <a:endParaRPr sz="3500">
              <a:latin typeface="Times New Roman"/>
              <a:cs typeface="Times New Roman"/>
            </a:endParaRPr>
          </a:p>
          <a:p>
            <a:pPr algn="ctr">
              <a:lnSpc>
                <a:spcPts val="4024"/>
              </a:lnSpc>
            </a:pPr>
            <a:r>
              <a:rPr dirty="0" smtClean="0" sz="3500" spc="0" b="1">
                <a:solidFill>
                  <a:srgbClr val="0A4B77"/>
                </a:solidFill>
                <a:latin typeface="Times New Roman"/>
                <a:cs typeface="Times New Roman"/>
              </a:rPr>
              <a:t>(Hari</a:t>
            </a:r>
            <a:endParaRPr sz="3500">
              <a:latin typeface="Times New Roman"/>
              <a:cs typeface="Times New Roman"/>
            </a:endParaRPr>
          </a:p>
          <a:p>
            <a:pPr marL="52812" marR="61104" algn="ctr">
              <a:lnSpc>
                <a:spcPts val="3895"/>
              </a:lnSpc>
            </a:pPr>
            <a:r>
              <a:rPr dirty="0" smtClean="0" sz="3500" spc="0" b="1">
                <a:solidFill>
                  <a:srgbClr val="0A4B77"/>
                </a:solidFill>
                <a:latin typeface="Times New Roman"/>
                <a:cs typeface="Times New Roman"/>
              </a:rPr>
              <a:t>Kiamat)</a:t>
            </a:r>
            <a:endParaRPr sz="35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21598" y="3329448"/>
            <a:ext cx="2062304" cy="1396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indent="903113">
              <a:lnSpc>
                <a:spcPts val="3851"/>
              </a:lnSpc>
              <a:spcBef>
                <a:spcPts val="20"/>
              </a:spcBef>
            </a:pPr>
            <a:r>
              <a:rPr dirty="0" smtClean="0" sz="3400" spc="0" b="1">
                <a:solidFill>
                  <a:srgbClr val="0A4B77"/>
                </a:solidFill>
                <a:latin typeface="Courier New"/>
                <a:cs typeface="Courier New"/>
              </a:rPr>
              <a:t>3.</a:t>
            </a:r>
            <a:r>
              <a:rPr dirty="0" smtClean="0" sz="3400" spc="0" b="1">
                <a:solidFill>
                  <a:srgbClr val="0A4B77"/>
                </a:solidFill>
                <a:latin typeface="Courier New"/>
                <a:cs typeface="Courier New"/>
              </a:rPr>
              <a:t> </a:t>
            </a:r>
            <a:endParaRPr sz="3500">
              <a:latin typeface="Times New Roman"/>
              <a:cs typeface="Times New Roman"/>
            </a:endParaRPr>
          </a:p>
          <a:p>
            <a:pPr marL="12700">
              <a:lnSpc>
                <a:spcPts val="4024"/>
              </a:lnSpc>
            </a:pPr>
            <a:r>
              <a:rPr dirty="0" smtClean="0" sz="3500" spc="0" b="1">
                <a:solidFill>
                  <a:srgbClr val="0A4B77"/>
                </a:solidFill>
                <a:latin typeface="Times New Roman"/>
                <a:cs typeface="Times New Roman"/>
              </a:rPr>
              <a:t>Nubuwwah</a:t>
            </a:r>
            <a:r>
              <a:rPr dirty="0" smtClean="0" sz="3500" spc="0" b="1">
                <a:solidFill>
                  <a:srgbClr val="0A4B77"/>
                </a:solidFill>
                <a:latin typeface="Times New Roman"/>
                <a:cs typeface="Times New Roman"/>
              </a:rPr>
              <a:t> </a:t>
            </a:r>
            <a:endParaRPr sz="3500">
              <a:latin typeface="Times New Roman"/>
              <a:cs typeface="Times New Roman"/>
            </a:endParaRPr>
          </a:p>
          <a:p>
            <a:pPr marL="12700">
              <a:lnSpc>
                <a:spcPts val="4024"/>
              </a:lnSpc>
            </a:pPr>
            <a:r>
              <a:rPr dirty="0" smtClean="0" sz="3500" spc="0" b="1">
                <a:solidFill>
                  <a:srgbClr val="0A4B77"/>
                </a:solidFill>
                <a:latin typeface="Times New Roman"/>
                <a:cs typeface="Times New Roman"/>
              </a:rPr>
              <a:t>(Kenabian)</a:t>
            </a:r>
            <a:endParaRPr sz="3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041906" y="4850447"/>
            <a:ext cx="3080084" cy="7086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190"/>
              </a:lnSpc>
              <a:spcBef>
                <a:spcPts val="109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Keyakinan</a:t>
            </a:r>
            <a:r>
              <a:rPr dirty="0" smtClean="0" sz="2050" spc="507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akan</a:t>
            </a:r>
            <a:r>
              <a:rPr dirty="0" smtClean="0" sz="2050" spc="343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12</a:t>
            </a:r>
            <a:r>
              <a:rPr dirty="0" smtClean="0" sz="2050" spc="372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Imam</a:t>
            </a:r>
            <a:endParaRPr sz="2050">
              <a:latin typeface="Arial"/>
              <a:cs typeface="Arial"/>
            </a:endParaRPr>
          </a:p>
          <a:p>
            <a:pPr marL="184745" marR="254848" algn="ctr">
              <a:lnSpc>
                <a:spcPct val="95825"/>
              </a:lnSpc>
              <a:spcBef>
                <a:spcPts val="872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yang</a:t>
            </a:r>
            <a:r>
              <a:rPr dirty="0" smtClean="0" sz="2050" spc="468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ditunjuk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42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secara</a:t>
            </a:r>
            <a:endParaRPr sz="20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50079" y="5337343"/>
            <a:ext cx="1806421" cy="15567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7570" marR="284346" algn="ctr">
              <a:lnSpc>
                <a:spcPts val="2190"/>
              </a:lnSpc>
              <a:spcBef>
                <a:spcPts val="109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Keyakinan</a:t>
            </a:r>
            <a:endParaRPr sz="2050">
              <a:latin typeface="Arial"/>
              <a:cs typeface="Arial"/>
            </a:endParaRPr>
          </a:p>
          <a:p>
            <a:pPr indent="-7768" algn="ctr">
              <a:lnSpc>
                <a:spcPts val="3340"/>
              </a:lnSpc>
              <a:spcBef>
                <a:spcPts val="287"/>
              </a:spcBef>
              <a:tabLst>
                <a:tab pos="1104900" algn="l"/>
              </a:tabLst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mutlak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278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akan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keesaan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	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Allah.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Sama</a:t>
            </a:r>
            <a:r>
              <a:rPr dirty="0" smtClean="0" sz="2050" spc="35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dengan</a:t>
            </a:r>
            <a:endParaRPr sz="20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21178" y="5337343"/>
            <a:ext cx="1724448" cy="49493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1130" marR="178813" algn="ctr">
              <a:lnSpc>
                <a:spcPts val="2190"/>
              </a:lnSpc>
              <a:spcBef>
                <a:spcPts val="109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Keyakinan</a:t>
            </a:r>
            <a:endParaRPr sz="2050">
              <a:latin typeface="Arial"/>
              <a:cs typeface="Arial"/>
            </a:endParaRPr>
          </a:p>
          <a:p>
            <a:pPr marL="99410" indent="10751" algn="ctr">
              <a:lnSpc>
                <a:spcPts val="2357"/>
              </a:lnSpc>
              <a:spcBef>
                <a:spcPts val="872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bahwa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14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Allah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endParaRPr sz="2050">
              <a:latin typeface="Arial"/>
              <a:cs typeface="Arial"/>
            </a:endParaRPr>
          </a:p>
          <a:p>
            <a:pPr marL="99410" algn="ctr">
              <a:lnSpc>
                <a:spcPts val="2357"/>
              </a:lnSpc>
              <a:spcBef>
                <a:spcPts val="968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Maha</a:t>
            </a:r>
            <a:r>
              <a:rPr dirty="0" smtClean="0" sz="2050" spc="39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Adil.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endParaRPr sz="2050">
              <a:latin typeface="Arial"/>
              <a:cs typeface="Arial"/>
            </a:endParaRPr>
          </a:p>
          <a:p>
            <a:pPr marL="99410" algn="ctr">
              <a:lnSpc>
                <a:spcPts val="2357"/>
              </a:lnSpc>
              <a:spcBef>
                <a:spcPts val="968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lmplikasiny</a:t>
            </a:r>
            <a:r>
              <a:rPr dirty="0" smtClean="0" sz="2050" spc="-4">
                <a:solidFill>
                  <a:srgbClr val="141414"/>
                </a:solidFill>
                <a:latin typeface="Arial"/>
                <a:cs typeface="Arial"/>
              </a:rPr>
              <a:t>a</a:t>
            </a:r>
            <a:r>
              <a:rPr dirty="0" smtClean="0" sz="2050" spc="0">
                <a:solidFill>
                  <a:srgbClr val="34332F"/>
                </a:solidFill>
                <a:latin typeface="Arial"/>
                <a:cs typeface="Arial"/>
              </a:rPr>
              <a:t>,</a:t>
            </a:r>
            <a:r>
              <a:rPr dirty="0" smtClean="0" sz="2050" spc="0">
                <a:solidFill>
                  <a:srgbClr val="34332F"/>
                </a:solidFill>
                <a:latin typeface="Arial"/>
                <a:cs typeface="Arial"/>
              </a:rPr>
              <a:t> </a:t>
            </a:r>
            <a:endParaRPr sz="2100">
              <a:latin typeface="Arial"/>
              <a:cs typeface="Arial"/>
            </a:endParaRPr>
          </a:p>
          <a:p>
            <a:pPr marL="99410" algn="ctr">
              <a:lnSpc>
                <a:spcPts val="2414"/>
              </a:lnSpc>
              <a:spcBef>
                <a:spcPts val="968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manus</a:t>
            </a:r>
            <a:r>
              <a:rPr dirty="0" smtClean="0" sz="2100" spc="-209">
                <a:solidFill>
                  <a:srgbClr val="141414"/>
                </a:solidFill>
                <a:latin typeface="Arial"/>
                <a:cs typeface="Arial"/>
              </a:rPr>
              <a:t>r</a:t>
            </a:r>
            <a:r>
              <a:rPr dirty="0" smtClean="0" baseline="74080" sz="1350" spc="-39">
                <a:solidFill>
                  <a:srgbClr val="141414"/>
                </a:solidFill>
                <a:latin typeface="Arial"/>
                <a:cs typeface="Arial"/>
              </a:rPr>
              <a:t>•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endParaRPr sz="2050">
              <a:latin typeface="Arial"/>
              <a:cs typeface="Arial"/>
            </a:endParaRPr>
          </a:p>
          <a:p>
            <a:pPr marL="99410" algn="ctr">
              <a:lnSpc>
                <a:spcPts val="2357"/>
              </a:lnSpc>
              <a:spcBef>
                <a:spcPts val="992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memiliki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endParaRPr sz="2050">
              <a:latin typeface="Arial"/>
              <a:cs typeface="Arial"/>
            </a:endParaRPr>
          </a:p>
          <a:p>
            <a:pPr marL="99410" algn="ctr">
              <a:lnSpc>
                <a:spcPts val="2357"/>
              </a:lnSpc>
              <a:spcBef>
                <a:spcPts val="968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kehendak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endParaRPr sz="2050">
              <a:latin typeface="Arial"/>
              <a:cs typeface="Arial"/>
            </a:endParaRPr>
          </a:p>
          <a:p>
            <a:pPr marL="99410" algn="ctr">
              <a:lnSpc>
                <a:spcPts val="2357"/>
              </a:lnSpc>
              <a:spcBef>
                <a:spcPts val="968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bebas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11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(free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endParaRPr sz="2050">
              <a:latin typeface="Arial"/>
              <a:cs typeface="Arial"/>
            </a:endParaRPr>
          </a:p>
          <a:p>
            <a:pPr marL="99410" algn="ctr">
              <a:lnSpc>
                <a:spcPts val="2357"/>
              </a:lnSpc>
              <a:spcBef>
                <a:spcPts val="968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will)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77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dan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endParaRPr sz="2050">
              <a:latin typeface="Arial"/>
              <a:cs typeface="Arial"/>
            </a:endParaRPr>
          </a:p>
          <a:p>
            <a:pPr marL="99410" algn="ctr">
              <a:lnSpc>
                <a:spcPts val="2357"/>
              </a:lnSpc>
              <a:spcBef>
                <a:spcPts val="968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bertanggung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endParaRPr sz="2050">
              <a:latin typeface="Arial"/>
              <a:cs typeface="Arial"/>
            </a:endParaRPr>
          </a:p>
          <a:p>
            <a:pPr marL="99410" algn="ctr">
              <a:lnSpc>
                <a:spcPts val="2357"/>
              </a:lnSpc>
              <a:spcBef>
                <a:spcPts val="968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jawab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34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atas</a:t>
            </a:r>
            <a:endParaRPr sz="2050">
              <a:latin typeface="Arial"/>
              <a:cs typeface="Arial"/>
            </a:endParaRPr>
          </a:p>
          <a:p>
            <a:pPr marL="12700" marR="10533">
              <a:lnSpc>
                <a:spcPct val="95825"/>
              </a:lnSpc>
              <a:spcBef>
                <a:spcPts val="1008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perbuatannya.</a:t>
            </a:r>
            <a:endParaRPr sz="20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07983" y="5337343"/>
            <a:ext cx="1984835" cy="284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90"/>
              </a:lnSpc>
              <a:spcBef>
                <a:spcPts val="109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Keyakinan</a:t>
            </a:r>
            <a:r>
              <a:rPr dirty="0" smtClean="0" sz="2050" spc="507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akan</a:t>
            </a:r>
            <a:endParaRPr sz="20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159704" y="5690736"/>
            <a:ext cx="1723775" cy="284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90"/>
              </a:lnSpc>
              <a:spcBef>
                <a:spcPts val="109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ilahi</a:t>
            </a:r>
            <a:r>
              <a:rPr dirty="0" smtClean="0" sz="2050" spc="28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(Ma'surn)</a:t>
            </a:r>
            <a:endParaRPr sz="2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020904" y="5690736"/>
            <a:ext cx="972072" cy="284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90"/>
              </a:lnSpc>
              <a:spcBef>
                <a:spcPts val="109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sebagai</a:t>
            </a:r>
            <a:endParaRPr sz="2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86514" y="5761414"/>
            <a:ext cx="582961" cy="284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90"/>
              </a:lnSpc>
              <a:spcBef>
                <a:spcPts val="109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para</a:t>
            </a:r>
            <a:endParaRPr sz="20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61886" y="5761414"/>
            <a:ext cx="1148473" cy="284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90"/>
              </a:lnSpc>
              <a:spcBef>
                <a:spcPts val="109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Nabi</a:t>
            </a:r>
            <a:r>
              <a:rPr dirty="0" smtClean="0" sz="2050" spc="32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dan</a:t>
            </a:r>
            <a:endParaRPr sz="20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659567" y="5824240"/>
            <a:ext cx="1965399" cy="32530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190"/>
              </a:lnSpc>
              <a:spcBef>
                <a:spcPts val="109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Keyakinan</a:t>
            </a:r>
            <a:r>
              <a:rPr dirty="0" smtClean="0" sz="2050" spc="507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akan</a:t>
            </a:r>
            <a:endParaRPr sz="2050">
              <a:latin typeface="Arial"/>
              <a:cs typeface="Arial"/>
            </a:endParaRPr>
          </a:p>
          <a:p>
            <a:pPr marL="29512" marR="32088" indent="-13187" algn="ctr">
              <a:lnSpc>
                <a:spcPts val="3340"/>
              </a:lnSpc>
              <a:spcBef>
                <a:spcPts val="287"/>
              </a:spcBef>
              <a:tabLst>
                <a:tab pos="1041400" algn="l"/>
              </a:tabLst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hari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kebangkita</a:t>
            </a:r>
            <a:r>
              <a:rPr dirty="0" smtClean="0" sz="2050" spc="-4">
                <a:solidFill>
                  <a:srgbClr val="141414"/>
                </a:solidFill>
                <a:latin typeface="Arial"/>
                <a:cs typeface="Arial"/>
              </a:rPr>
              <a:t>n</a:t>
            </a:r>
            <a:r>
              <a:rPr dirty="0" smtClean="0" sz="2050" spc="0">
                <a:solidFill>
                  <a:srgbClr val="34332F"/>
                </a:solidFill>
                <a:latin typeface="Arial"/>
                <a:cs typeface="Arial"/>
              </a:rPr>
              <a:t>,</a:t>
            </a:r>
            <a:r>
              <a:rPr dirty="0" smtClean="0" sz="2050" spc="0">
                <a:solidFill>
                  <a:srgbClr val="34332F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penghakima</a:t>
            </a:r>
            <a:r>
              <a:rPr dirty="0" smtClean="0" sz="2050" spc="-4">
                <a:solidFill>
                  <a:srgbClr val="141414"/>
                </a:solidFill>
                <a:latin typeface="Arial"/>
                <a:cs typeface="Arial"/>
              </a:rPr>
              <a:t>n</a:t>
            </a:r>
            <a:r>
              <a:rPr dirty="0" smtClean="0" sz="2050" spc="0">
                <a:solidFill>
                  <a:srgbClr val="34332F"/>
                </a:solidFill>
                <a:latin typeface="Arial"/>
                <a:cs typeface="Arial"/>
              </a:rPr>
              <a:t>,</a:t>
            </a:r>
            <a:r>
              <a:rPr dirty="0" smtClean="0" sz="2050" spc="0">
                <a:solidFill>
                  <a:srgbClr val="34332F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surga</a:t>
            </a:r>
            <a:r>
              <a:rPr dirty="0" smtClean="0" sz="2050" spc="0">
                <a:solidFill>
                  <a:srgbClr val="34332F"/>
                </a:solidFill>
                <a:latin typeface="Arial"/>
                <a:cs typeface="Arial"/>
              </a:rPr>
              <a:t>,</a:t>
            </a:r>
            <a:r>
              <a:rPr dirty="0" smtClean="0" sz="2050" spc="0">
                <a:solidFill>
                  <a:srgbClr val="34332F"/>
                </a:solidFill>
                <a:latin typeface="Arial"/>
                <a:cs typeface="Arial"/>
              </a:rPr>
              <a:t> </a:t>
            </a:r>
            <a:r>
              <a:rPr dirty="0" smtClean="0" sz="2050" spc="-175">
                <a:solidFill>
                  <a:srgbClr val="34332F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dan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neraka.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	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Sama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denga</a:t>
            </a:r>
            <a:r>
              <a:rPr dirty="0" smtClean="0" sz="2050" spc="67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n</a:t>
            </a:r>
            <a:r>
              <a:rPr dirty="0" smtClean="0" sz="2050" spc="78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a</a:t>
            </a:r>
            <a:r>
              <a:rPr dirty="0" smtClean="0" sz="2050" spc="-40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kid</a:t>
            </a:r>
            <a:r>
              <a:rPr dirty="0" smtClean="0" sz="2050" spc="-26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ah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Sunni.</a:t>
            </a:r>
            <a:endParaRPr sz="20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230382" y="6122660"/>
            <a:ext cx="1000797" cy="284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90"/>
              </a:lnSpc>
              <a:spcBef>
                <a:spcPts val="109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penerus</a:t>
            </a:r>
            <a:endParaRPr sz="20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353385" y="6122660"/>
            <a:ext cx="1046567" cy="284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90"/>
              </a:lnSpc>
              <a:spcBef>
                <a:spcPts val="109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spiritual</a:t>
            </a:r>
            <a:endParaRPr sz="20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468534" y="6122660"/>
            <a:ext cx="496661" cy="284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90"/>
              </a:lnSpc>
              <a:spcBef>
                <a:spcPts val="109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dan</a:t>
            </a:r>
            <a:endParaRPr sz="20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47248" y="6185485"/>
            <a:ext cx="1894044" cy="2404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9095" marR="140807" algn="ctr">
              <a:lnSpc>
                <a:spcPts val="2190"/>
              </a:lnSpc>
              <a:spcBef>
                <a:spcPts val="109"/>
              </a:spcBef>
            </a:pPr>
            <a:r>
              <a:rPr dirty="0" smtClean="0" sz="2050">
                <a:solidFill>
                  <a:srgbClr val="141414"/>
                </a:solidFill>
                <a:latin typeface="Arial"/>
                <a:cs typeface="Arial"/>
              </a:rPr>
              <a:t>Rasul</a:t>
            </a:r>
            <a:r>
              <a:rPr dirty="0" smtClean="0" sz="2050">
                <a:solidFill>
                  <a:srgbClr val="34332F"/>
                </a:solidFill>
                <a:latin typeface="Arial"/>
                <a:cs typeface="Arial"/>
              </a:rPr>
              <a:t>,</a:t>
            </a:r>
            <a:r>
              <a:rPr dirty="0" smtClean="0" sz="2050">
                <a:solidFill>
                  <a:srgbClr val="34332F"/>
                </a:solidFill>
                <a:latin typeface="Arial"/>
                <a:cs typeface="Arial"/>
              </a:rPr>
              <a:t> </a:t>
            </a:r>
            <a:r>
              <a:rPr dirty="0" smtClean="0" sz="2050" spc="-184">
                <a:solidFill>
                  <a:srgbClr val="34332F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diakhiri</a:t>
            </a:r>
            <a:endParaRPr sz="2050">
              <a:latin typeface="Arial"/>
              <a:cs typeface="Arial"/>
            </a:endParaRPr>
          </a:p>
          <a:p>
            <a:pPr indent="-14425" algn="ctr">
              <a:lnSpc>
                <a:spcPts val="3340"/>
              </a:lnSpc>
              <a:spcBef>
                <a:spcPts val="287"/>
              </a:spcBef>
              <a:tabLst>
                <a:tab pos="609600" algn="l"/>
              </a:tabLst>
            </a:pPr>
            <a:r>
              <a:rPr dirty="0" smtClean="0" sz="2050">
                <a:solidFill>
                  <a:srgbClr val="141414"/>
                </a:solidFill>
                <a:latin typeface="Arial"/>
                <a:cs typeface="Arial"/>
              </a:rPr>
              <a:t>oleh</a:t>
            </a:r>
            <a:r>
              <a:rPr dirty="0" smtClean="0" sz="2050">
                <a:solidFill>
                  <a:srgbClr val="141414"/>
                </a:solidFill>
                <a:latin typeface="Arial"/>
                <a:cs typeface="Arial"/>
              </a:rPr>
              <a:t>	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Nabi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Muhammad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SAW.</a:t>
            </a:r>
            <a:r>
              <a:rPr dirty="0" smtClean="0" sz="2050" spc="-147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Sama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denga</a:t>
            </a:r>
            <a:r>
              <a:rPr dirty="0" smtClean="0" sz="2050" spc="67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n</a:t>
            </a:r>
            <a:r>
              <a:rPr dirty="0" smtClean="0" sz="2050" spc="78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a</a:t>
            </a:r>
            <a:r>
              <a:rPr dirty="0" smtClean="0" sz="2050" spc="-40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kid</a:t>
            </a:r>
            <a:r>
              <a:rPr dirty="0" smtClean="0" sz="2050" spc="-26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ah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Sunni.</a:t>
            </a:r>
            <a:endParaRPr sz="20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842929" y="6546731"/>
            <a:ext cx="793094" cy="284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90"/>
              </a:lnSpc>
              <a:spcBef>
                <a:spcPts val="109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politik</a:t>
            </a:r>
            <a:endParaRPr sz="20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06777" y="6546731"/>
            <a:ext cx="646631" cy="284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90"/>
              </a:lnSpc>
              <a:spcBef>
                <a:spcPts val="109"/>
              </a:spcBef>
            </a:pPr>
            <a:r>
              <a:rPr dirty="0" smtClean="0" sz="2050">
                <a:solidFill>
                  <a:srgbClr val="141414"/>
                </a:solidFill>
                <a:latin typeface="Arial"/>
                <a:cs typeface="Arial"/>
              </a:rPr>
              <a:t>Nabi</a:t>
            </a:r>
            <a:r>
              <a:rPr dirty="0" smtClean="0" sz="2050">
                <a:solidFill>
                  <a:srgbClr val="34332F"/>
                </a:solidFill>
                <a:latin typeface="Arial"/>
                <a:cs typeface="Arial"/>
              </a:rPr>
              <a:t>.</a:t>
            </a:r>
            <a:endParaRPr sz="2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2904" y="7033627"/>
            <a:ext cx="827943" cy="284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90"/>
              </a:lnSpc>
              <a:spcBef>
                <a:spcPts val="109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akidah</a:t>
            </a:r>
            <a:endParaRPr sz="20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539578" y="7033627"/>
            <a:ext cx="799092" cy="284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90"/>
              </a:lnSpc>
              <a:spcBef>
                <a:spcPts val="109"/>
              </a:spcBef>
            </a:pPr>
            <a:r>
              <a:rPr dirty="0" smtClean="0" sz="2050" spc="0">
                <a:solidFill>
                  <a:srgbClr val="141414"/>
                </a:solidFill>
                <a:latin typeface="Arial"/>
                <a:cs typeface="Arial"/>
              </a:rPr>
              <a:t>Sunni.</a:t>
            </a:r>
            <a:endParaRPr sz="2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 txBox="1"/>
          <p:nvPr/>
        </p:nvSpPr>
        <p:spPr>
          <a:xfrm>
            <a:off x="921826" y="1060493"/>
            <a:ext cx="2083671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A.</a:t>
            </a:r>
            <a:r>
              <a:rPr dirty="0" smtClean="0" sz="4450" spc="-489" b="1">
                <a:latin typeface="Arial"/>
                <a:cs typeface="Arial"/>
              </a:rPr>
              <a:t> </a:t>
            </a:r>
            <a:r>
              <a:rPr dirty="0" smtClean="0" sz="4450" spc="0" b="1">
                <a:latin typeface="Arial"/>
                <a:cs typeface="Arial"/>
              </a:rPr>
              <a:t>aran</a:t>
            </a:r>
            <a:endParaRPr sz="44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52125" y="1060493"/>
            <a:ext cx="2045065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Kunci:</a:t>
            </a:r>
            <a:endParaRPr sz="44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88185" y="1060493"/>
            <a:ext cx="2080901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Imama</a:t>
            </a:r>
            <a:endParaRPr sz="44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447714" y="3747930"/>
            <a:ext cx="3988978" cy="5829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85"/>
              </a:lnSpc>
              <a:spcBef>
                <a:spcPts val="229"/>
              </a:spcBef>
            </a:pPr>
            <a:r>
              <a:rPr dirty="0" smtClean="0" sz="4400" b="1">
                <a:latin typeface="Times New Roman"/>
                <a:cs typeface="Times New Roman"/>
              </a:rPr>
              <a:t>Pemisah</a:t>
            </a:r>
            <a:r>
              <a:rPr dirty="0" smtClean="0" sz="4400" spc="-669" b="1">
                <a:latin typeface="Times New Roman"/>
                <a:cs typeface="Times New Roman"/>
              </a:rPr>
              <a:t> </a:t>
            </a:r>
            <a:r>
              <a:rPr dirty="0" smtClean="0" sz="4400" spc="0" b="1">
                <a:latin typeface="Times New Roman"/>
                <a:cs typeface="Times New Roman"/>
              </a:rPr>
              <a:t>Utama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439861" y="4702727"/>
            <a:ext cx="1022954" cy="7164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553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lmamah</a:t>
            </a:r>
            <a:endParaRPr sz="2100">
              <a:latin typeface="Arial"/>
              <a:cs typeface="Arial"/>
            </a:endParaRPr>
          </a:p>
          <a:p>
            <a:pPr marL="12700" marR="40051">
              <a:lnSpc>
                <a:spcPct val="95825"/>
              </a:lnSpc>
              <a:spcBef>
                <a:spcPts val="811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Sunni.</a:t>
            </a:r>
            <a:endParaRPr sz="2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555010" y="4702727"/>
            <a:ext cx="4673509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adalah</a:t>
            </a:r>
            <a:r>
              <a:rPr dirty="0" smtClean="0" sz="2100" spc="526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doktrin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44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sentral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194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dan</a:t>
            </a:r>
            <a:r>
              <a:rPr dirty="0" smtClean="0" sz="2100" spc="426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pembeda</a:t>
            </a:r>
            <a:endParaRPr sz="2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361147" y="4702727"/>
            <a:ext cx="807544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utama</a:t>
            </a:r>
            <a:endParaRPr sz="2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272114" y="4702727"/>
            <a:ext cx="128029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Syiah</a:t>
            </a:r>
            <a:r>
              <a:rPr dirty="0" smtClean="0" sz="2100" spc="219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dari</a:t>
            </a:r>
            <a:endParaRPr sz="2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439861" y="5974939"/>
            <a:ext cx="179282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Syiah</a:t>
            </a:r>
            <a:r>
              <a:rPr dirty="0" smtClean="0" sz="2100" spc="279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percaya</a:t>
            </a:r>
            <a:endParaRPr sz="2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348180" y="5974939"/>
            <a:ext cx="101510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lmamah</a:t>
            </a:r>
            <a:endParaRPr sz="2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455476" y="5974939"/>
            <a:ext cx="5536253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adalah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rukun</a:t>
            </a:r>
            <a:r>
              <a:rPr dirty="0" smtClean="0" sz="2100" spc="466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iman</a:t>
            </a:r>
            <a:r>
              <a:rPr dirty="0" smtClean="0" sz="2100" spc="366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(Usul</a:t>
            </a:r>
            <a:r>
              <a:rPr dirty="0" smtClean="0" sz="2100" spc="326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al-Din)</a:t>
            </a:r>
            <a:r>
              <a:rPr dirty="0" smtClean="0" sz="2100" spc="0">
                <a:solidFill>
                  <a:srgbClr val="34342B"/>
                </a:solidFill>
                <a:latin typeface="Arial"/>
                <a:cs typeface="Arial"/>
              </a:rPr>
              <a:t>,</a:t>
            </a:r>
            <a:r>
              <a:rPr dirty="0" smtClean="0" sz="2100" spc="0">
                <a:solidFill>
                  <a:srgbClr val="34342B"/>
                </a:solidFill>
                <a:latin typeface="Arial"/>
                <a:cs typeface="Arial"/>
              </a:rPr>
              <a:t> </a:t>
            </a:r>
            <a:r>
              <a:rPr dirty="0" smtClean="0" sz="2100" spc="-244">
                <a:solidFill>
                  <a:srgbClr val="34342B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sementara</a:t>
            </a:r>
            <a:endParaRPr sz="2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439861" y="6399010"/>
            <a:ext cx="3504101" cy="7086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Sunni</a:t>
            </a:r>
            <a:r>
              <a:rPr dirty="0" smtClean="0" sz="2100" spc="164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memandang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506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Khilafah</a:t>
            </a:r>
            <a:endParaRPr sz="2100">
              <a:latin typeface="Arial"/>
              <a:cs typeface="Arial"/>
            </a:endParaRPr>
          </a:p>
          <a:p>
            <a:pPr marL="20553" marR="40051">
              <a:lnSpc>
                <a:spcPct val="95825"/>
              </a:lnSpc>
              <a:spcBef>
                <a:spcPts val="750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Din).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005197" y="6399010"/>
            <a:ext cx="216627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sebagai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64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masalah</a:t>
            </a:r>
            <a:endParaRPr sz="2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59055" y="6399010"/>
            <a:ext cx="1504919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politik/sosial</a:t>
            </a:r>
            <a:endParaRPr sz="2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947486" y="6399010"/>
            <a:ext cx="121351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(Furu'</a:t>
            </a:r>
            <a:r>
              <a:rPr dirty="0" smtClean="0" sz="2100" spc="426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al•</a:t>
            </a:r>
            <a:endParaRPr sz="2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47714" y="7529866"/>
            <a:ext cx="349021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Para</a:t>
            </a:r>
            <a:r>
              <a:rPr dirty="0" smtClean="0" sz="2100" spc="169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Imam</a:t>
            </a:r>
            <a:r>
              <a:rPr dirty="0" smtClean="0" sz="2100" spc="406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diyakini</a:t>
            </a:r>
            <a:r>
              <a:rPr dirty="0" smtClean="0" sz="2100" spc="566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sebagai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028757" y="7529866"/>
            <a:ext cx="3265937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penjaga</a:t>
            </a:r>
            <a:r>
              <a:rPr dirty="0" smtClean="0" sz="2100" spc="531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otentik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433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Al-Our'an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444883" y="7529866"/>
            <a:ext cx="1590304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dan</a:t>
            </a:r>
            <a:r>
              <a:rPr dirty="0" smtClean="0" sz="2100" spc="361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Sunna</a:t>
            </a:r>
            <a:r>
              <a:rPr dirty="0" smtClean="0" sz="2100" spc="-4">
                <a:solidFill>
                  <a:srgbClr val="151411"/>
                </a:solidFill>
                <a:latin typeface="Arial"/>
                <a:cs typeface="Arial"/>
              </a:rPr>
              <a:t>h</a:t>
            </a:r>
            <a:r>
              <a:rPr dirty="0" smtClean="0" sz="2100" spc="0">
                <a:solidFill>
                  <a:srgbClr val="34342B"/>
                </a:solidFill>
                <a:latin typeface="Arial"/>
                <a:cs typeface="Arial"/>
              </a:rPr>
              <a:t>,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447714" y="7953937"/>
            <a:ext cx="102957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memiliki</a:t>
            </a:r>
            <a:endParaRPr sz="2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78570" y="7953937"/>
            <a:ext cx="1624603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pengetahuan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353385" y="7953937"/>
            <a:ext cx="574760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>
                <a:solidFill>
                  <a:srgbClr val="151411"/>
                </a:solidFill>
                <a:latin typeface="Arial"/>
                <a:cs typeface="Arial"/>
              </a:rPr>
              <a:t>ilahi</a:t>
            </a:r>
            <a:r>
              <a:rPr dirty="0" smtClean="0" sz="2100">
                <a:solidFill>
                  <a:srgbClr val="34342B"/>
                </a:solidFill>
                <a:latin typeface="Arial"/>
                <a:cs typeface="Arial"/>
              </a:rPr>
              <a:t>,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973785" y="7953937"/>
            <a:ext cx="1737139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dan</a:t>
            </a:r>
            <a:r>
              <a:rPr dirty="0" smtClean="0" sz="2100" spc="426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berfungsi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827131" y="7953937"/>
            <a:ext cx="1000759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sebagai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918721" y="7953937"/>
            <a:ext cx="1706049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hujjah</a:t>
            </a:r>
            <a:r>
              <a:rPr dirty="0" smtClean="0" sz="2100" spc="301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(bukti)</a:t>
            </a:r>
            <a:endParaRPr sz="21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439861" y="8378007"/>
            <a:ext cx="174713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Allah</a:t>
            </a:r>
            <a:r>
              <a:rPr dirty="0" smtClean="0" sz="2100" spc="306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di</a:t>
            </a:r>
            <a:r>
              <a:rPr dirty="0" smtClean="0" sz="2100" spc="316">
                <a:solidFill>
                  <a:srgbClr val="15141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51411"/>
                </a:solidFill>
                <a:latin typeface="Arial"/>
                <a:cs typeface="Arial"/>
              </a:rPr>
              <a:t>bumi.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 txBox="1"/>
          <p:nvPr/>
        </p:nvSpPr>
        <p:spPr>
          <a:xfrm>
            <a:off x="6199152" y="1076199"/>
            <a:ext cx="802034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>
                <a:latin typeface="Arial"/>
                <a:cs typeface="Arial"/>
              </a:rPr>
              <a:t>an</a:t>
            </a:r>
            <a:endParaRPr sz="44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49385" y="1076199"/>
            <a:ext cx="1576764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>
                <a:latin typeface="Arial"/>
                <a:cs typeface="Arial"/>
              </a:rPr>
              <a:t>'Isma</a:t>
            </a:r>
            <a:endParaRPr sz="44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45386" y="1084052"/>
            <a:ext cx="1873780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>
                <a:latin typeface="Arial"/>
                <a:cs typeface="Arial"/>
              </a:rPr>
              <a:t>Konse</a:t>
            </a:r>
            <a:endParaRPr sz="44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083820" y="4409130"/>
            <a:ext cx="7274069" cy="18911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4112" marR="41229">
              <a:lnSpc>
                <a:spcPts val="4645"/>
              </a:lnSpc>
              <a:spcBef>
                <a:spcPts val="232"/>
              </a:spcBef>
            </a:pPr>
            <a:r>
              <a:rPr dirty="0" smtClean="0" sz="4450">
                <a:solidFill>
                  <a:srgbClr val="074B7C"/>
                </a:solidFill>
                <a:latin typeface="Times New Roman"/>
                <a:cs typeface="Times New Roman"/>
              </a:rPr>
              <a:t>'I</a:t>
            </a:r>
            <a:r>
              <a:rPr dirty="0" smtClean="0" sz="4450" spc="134">
                <a:solidFill>
                  <a:srgbClr val="074B7C"/>
                </a:solidFill>
                <a:latin typeface="Times New Roman"/>
                <a:cs typeface="Times New Roman"/>
              </a:rPr>
              <a:t>s</a:t>
            </a:r>
            <a:r>
              <a:rPr dirty="0" smtClean="0" sz="4450" spc="0">
                <a:solidFill>
                  <a:srgbClr val="074B7C"/>
                </a:solidFill>
                <a:latin typeface="Times New Roman"/>
                <a:cs typeface="Times New Roman"/>
              </a:rPr>
              <a:t>mah</a:t>
            </a:r>
            <a:endParaRPr sz="4450">
              <a:latin typeface="Times New Roman"/>
              <a:cs typeface="Times New Roman"/>
            </a:endParaRPr>
          </a:p>
          <a:p>
            <a:pPr marL="209029" marR="41229">
              <a:lnSpc>
                <a:spcPts val="5010"/>
              </a:lnSpc>
              <a:spcBef>
                <a:spcPts val="18"/>
              </a:spcBef>
            </a:pPr>
            <a:r>
              <a:rPr dirty="0" smtClean="0" sz="4450">
                <a:solidFill>
                  <a:srgbClr val="074B7C"/>
                </a:solidFill>
                <a:latin typeface="Times New Roman"/>
                <a:cs typeface="Times New Roman"/>
              </a:rPr>
              <a:t>Keterj</a:t>
            </a:r>
            <a:r>
              <a:rPr dirty="0" smtClean="0" sz="4450" spc="-550">
                <a:solidFill>
                  <a:srgbClr val="074B7C"/>
                </a:solidFill>
                <a:latin typeface="Times New Roman"/>
                <a:cs typeface="Times New Roman"/>
              </a:rPr>
              <a:t> </a:t>
            </a:r>
            <a:r>
              <a:rPr dirty="0" smtClean="0" sz="4450" spc="0">
                <a:solidFill>
                  <a:srgbClr val="074B7C"/>
                </a:solidFill>
                <a:latin typeface="Times New Roman"/>
                <a:cs typeface="Times New Roman"/>
              </a:rPr>
              <a:t>agaan/Inf</a:t>
            </a:r>
            <a:r>
              <a:rPr dirty="0" smtClean="0" sz="4450" spc="-554">
                <a:solidFill>
                  <a:srgbClr val="074B7C"/>
                </a:solidFill>
                <a:latin typeface="Times New Roman"/>
                <a:cs typeface="Times New Roman"/>
              </a:rPr>
              <a:t> </a:t>
            </a:r>
            <a:r>
              <a:rPr dirty="0" smtClean="0" sz="4450" spc="0">
                <a:solidFill>
                  <a:srgbClr val="074B7C"/>
                </a:solidFill>
                <a:latin typeface="Times New Roman"/>
                <a:cs typeface="Times New Roman"/>
              </a:rPr>
              <a:t>allibilitas</a:t>
            </a:r>
            <a:endParaRPr sz="44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2459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Syiah</a:t>
            </a:r>
            <a:r>
              <a:rPr dirty="0" smtClean="0" sz="2150" spc="10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meyakini</a:t>
            </a:r>
            <a:r>
              <a:rPr dirty="0" smtClean="0" sz="2150" spc="38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bahwa</a:t>
            </a:r>
            <a:r>
              <a:rPr dirty="0" smtClean="0" sz="2150" spc="44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para</a:t>
            </a:r>
            <a:r>
              <a:rPr dirty="0" smtClean="0" sz="2150" spc="39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Nabi</a:t>
            </a:r>
            <a:r>
              <a:rPr dirty="0" smtClean="0" sz="2150" spc="8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dan</a:t>
            </a:r>
            <a:r>
              <a:rPr dirty="0" smtClean="0" sz="2150" spc="30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para</a:t>
            </a:r>
            <a:r>
              <a:rPr dirty="0" smtClean="0" sz="2150" spc="39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Imam</a:t>
            </a:r>
            <a:r>
              <a:rPr dirty="0" smtClean="0" sz="2150" spc="30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bersifat</a:t>
            </a:r>
            <a:endParaRPr sz="21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12904" y="4416983"/>
            <a:ext cx="1793604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 spc="0">
                <a:latin typeface="Times New Roman"/>
                <a:cs typeface="Times New Roman"/>
              </a:rPr>
              <a:t>~dalah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09699" y="4416983"/>
            <a:ext cx="3548456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dirty="0" smtClean="0" sz="4450">
                <a:latin typeface="Times New Roman"/>
                <a:cs typeface="Times New Roman"/>
              </a:rPr>
              <a:t>Keadilan</a:t>
            </a:r>
            <a:r>
              <a:rPr dirty="0" smtClean="0" sz="4450" spc="-450">
                <a:latin typeface="Times New Roman"/>
                <a:cs typeface="Times New Roman"/>
              </a:rPr>
              <a:t> </a:t>
            </a:r>
            <a:r>
              <a:rPr dirty="0" smtClean="0" sz="4450" spc="0">
                <a:latin typeface="Times New Roman"/>
                <a:cs typeface="Times New Roman"/>
              </a:rPr>
              <a:t>Ilahi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89345" y="5371735"/>
            <a:ext cx="6571345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Doktrin</a:t>
            </a:r>
            <a:r>
              <a:rPr dirty="0" smtClean="0" sz="2150" spc="52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ini</a:t>
            </a:r>
            <a:r>
              <a:rPr dirty="0" smtClean="0" sz="2150" spc="14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menekankan</a:t>
            </a:r>
            <a:r>
              <a:rPr dirty="0" smtClean="0" sz="2150" spc="49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bahwa</a:t>
            </a:r>
            <a:r>
              <a:rPr dirty="0" smtClean="0" sz="2150" spc="38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Allah</a:t>
            </a:r>
            <a:r>
              <a:rPr dirty="0" smtClean="0" sz="2150" spc="15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tidak</a:t>
            </a:r>
            <a:r>
              <a:rPr dirty="0" smtClean="0" sz="2150" spc="58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mungkin</a:t>
            </a:r>
            <a:endParaRPr sz="2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89345" y="5795806"/>
            <a:ext cx="998847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berbuat</a:t>
            </a:r>
            <a:endParaRPr sz="21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96641" y="5795806"/>
            <a:ext cx="3558434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zalim.</a:t>
            </a:r>
            <a:r>
              <a:rPr dirty="0" smtClean="0" sz="2150" spc="11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Karena</a:t>
            </a:r>
            <a:r>
              <a:rPr dirty="0" smtClean="0" sz="2150" spc="21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it</a:t>
            </a:r>
            <a:r>
              <a:rPr dirty="0" smtClean="0" sz="2150" spc="-4">
                <a:solidFill>
                  <a:srgbClr val="141414"/>
                </a:solidFill>
                <a:latin typeface="Arial"/>
                <a:cs typeface="Arial"/>
              </a:rPr>
              <a:t>u</a:t>
            </a:r>
            <a:r>
              <a:rPr dirty="0" smtClean="0" sz="2150" spc="0">
                <a:solidFill>
                  <a:srgbClr val="34312F"/>
                </a:solidFill>
                <a:latin typeface="Arial"/>
                <a:cs typeface="Arial"/>
              </a:rPr>
              <a:t>,</a:t>
            </a:r>
            <a:r>
              <a:rPr dirty="0" smtClean="0" sz="2150" spc="0">
                <a:solidFill>
                  <a:srgbClr val="34312F"/>
                </a:solidFill>
                <a:latin typeface="Arial"/>
                <a:cs typeface="Arial"/>
              </a:rPr>
              <a:t> </a:t>
            </a:r>
            <a:r>
              <a:rPr dirty="0" smtClean="0" sz="2150" spc="-289">
                <a:solidFill>
                  <a:srgbClr val="34312F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perbuatan</a:t>
            </a:r>
            <a:endParaRPr sz="2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79775" y="5795806"/>
            <a:ext cx="1932158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baik</a:t>
            </a:r>
            <a:r>
              <a:rPr dirty="0" smtClean="0" sz="2150" spc="19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dan</a:t>
            </a:r>
            <a:r>
              <a:rPr dirty="0" smtClean="0" sz="2150" spc="30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buruk</a:t>
            </a:r>
            <a:endParaRPr sz="2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89345" y="6219877"/>
            <a:ext cx="6960073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murni</a:t>
            </a:r>
            <a:r>
              <a:rPr dirty="0" smtClean="0" sz="2150" spc="42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berasal</a:t>
            </a:r>
            <a:r>
              <a:rPr dirty="0" smtClean="0" sz="2150" spc="40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dari</a:t>
            </a:r>
            <a:r>
              <a:rPr dirty="0" smtClean="0" sz="2150" spc="43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pilihan</a:t>
            </a:r>
            <a:r>
              <a:rPr dirty="0" smtClean="0" sz="2150" spc="32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manusia.</a:t>
            </a:r>
            <a:r>
              <a:rPr dirty="0" smtClean="0" sz="2150" spc="26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lni</a:t>
            </a:r>
            <a:r>
              <a:rPr dirty="0" smtClean="0" sz="2150" spc="8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kontras</a:t>
            </a:r>
            <a:r>
              <a:rPr dirty="0" smtClean="0" sz="2150" spc="53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dengan</a:t>
            </a:r>
            <a:endParaRPr sz="2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083820" y="6416206"/>
            <a:ext cx="2317910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"Ma'sum"</a:t>
            </a:r>
            <a:r>
              <a:rPr dirty="0" smtClean="0" sz="2150" spc="-11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144">
                <a:solidFill>
                  <a:srgbClr val="141414"/>
                </a:solidFill>
                <a:latin typeface="Arial"/>
                <a:cs typeface="Arial"/>
              </a:rPr>
              <a:t>(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terjaga)</a:t>
            </a:r>
            <a:endParaRPr sz="2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502595" y="6416206"/>
            <a:ext cx="4694711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dari</a:t>
            </a:r>
            <a:r>
              <a:rPr dirty="0" smtClean="0" sz="2150" spc="37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dosa</a:t>
            </a:r>
            <a:r>
              <a:rPr dirty="0" smtClean="0" sz="2150" spc="40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dan</a:t>
            </a:r>
            <a:r>
              <a:rPr dirty="0" smtClean="0" sz="2150" spc="30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kesalahan</a:t>
            </a:r>
            <a:r>
              <a:rPr dirty="0" smtClean="0" sz="2150" spc="0">
                <a:solidFill>
                  <a:srgbClr val="34312F"/>
                </a:solidFill>
                <a:latin typeface="Arial"/>
                <a:cs typeface="Arial"/>
              </a:rPr>
              <a:t>,</a:t>
            </a:r>
            <a:r>
              <a:rPr dirty="0" smtClean="0" sz="2150" spc="234">
                <a:solidFill>
                  <a:srgbClr val="34312F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baik</a:t>
            </a:r>
            <a:r>
              <a:rPr dirty="0" smtClean="0" sz="2150" spc="19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dalam</a:t>
            </a:r>
            <a:endParaRPr sz="2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89345" y="6643948"/>
            <a:ext cx="1228211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beberapa</a:t>
            </a:r>
            <a:endParaRPr sz="2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24383" y="6643948"/>
            <a:ext cx="2392243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pandangan</a:t>
            </a:r>
            <a:r>
              <a:rPr dirty="0" smtClean="0" sz="2150" spc="50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teologi</a:t>
            </a:r>
            <a:endParaRPr sz="21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13836" y="6643948"/>
            <a:ext cx="3026455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Sunni</a:t>
            </a:r>
            <a:r>
              <a:rPr dirty="0" smtClean="0" sz="2150" spc="-6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(Asy'arivah)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yang</a:t>
            </a:r>
            <a:endParaRPr sz="21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91673" y="6848130"/>
            <a:ext cx="1289142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perkataan</a:t>
            </a:r>
            <a:endParaRPr sz="21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89537" y="6848130"/>
            <a:ext cx="2511796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maupun</a:t>
            </a:r>
            <a:r>
              <a:rPr dirty="0" smtClean="0" sz="2150" spc="48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perbuatan.</a:t>
            </a:r>
            <a:endParaRPr sz="2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112493" y="6848130"/>
            <a:ext cx="3306051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Keterjagaan</a:t>
            </a:r>
            <a:r>
              <a:rPr dirty="0" smtClean="0" sz="2150" spc="47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ini</a:t>
            </a:r>
            <a:r>
              <a:rPr dirty="0" smtClean="0" sz="2150" spc="1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diperlukan</a:t>
            </a:r>
            <a:endParaRPr sz="2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89345" y="7068019"/>
            <a:ext cx="6716357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lebih</a:t>
            </a:r>
            <a:r>
              <a:rPr dirty="0" smtClean="0" sz="2150" spc="27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menekankan</a:t>
            </a:r>
            <a:r>
              <a:rPr dirty="0" smtClean="0" sz="2150" spc="49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pada</a:t>
            </a:r>
            <a:r>
              <a:rPr dirty="0" smtClean="0" sz="2150" spc="34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takdir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mutlak</a:t>
            </a:r>
            <a:r>
              <a:rPr dirty="0" smtClean="0" sz="2150" spc="51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(predestinasi).</a:t>
            </a:r>
            <a:endParaRPr sz="21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083820" y="7272201"/>
            <a:ext cx="2466441" cy="7243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agar</a:t>
            </a:r>
            <a:r>
              <a:rPr dirty="0" smtClean="0" sz="2150" spc="33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mereka</a:t>
            </a:r>
            <a:r>
              <a:rPr dirty="0" smtClean="0" sz="2150" spc="41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dapat</a:t>
            </a:r>
            <a:endParaRPr sz="2150">
              <a:latin typeface="Arial"/>
              <a:cs typeface="Arial"/>
            </a:endParaRPr>
          </a:p>
          <a:p>
            <a:pPr marL="12700" marR="41229">
              <a:lnSpc>
                <a:spcPct val="95825"/>
              </a:lnSpc>
              <a:spcBef>
                <a:spcPts val="751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yang</a:t>
            </a:r>
            <a:r>
              <a:rPr dirty="0" smtClean="0" sz="2150" spc="15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sempurna</a:t>
            </a:r>
            <a:r>
              <a:rPr dirty="0" smtClean="0" sz="2150" spc="0">
                <a:solidFill>
                  <a:srgbClr val="34312F"/>
                </a:solidFill>
                <a:latin typeface="Arial"/>
                <a:cs typeface="Arial"/>
              </a:rPr>
              <a:t>.</a:t>
            </a:r>
            <a:endParaRPr sz="21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3651805" y="7272201"/>
            <a:ext cx="4693492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menjadi</a:t>
            </a:r>
            <a:r>
              <a:rPr dirty="0" smtClean="0" sz="2150" spc="42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teladan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dan</a:t>
            </a:r>
            <a:r>
              <a:rPr dirty="0" smtClean="0" sz="2150" spc="30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penafsir</a:t>
            </a:r>
            <a:r>
              <a:rPr dirty="0" smtClean="0" sz="2150" spc="48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wahyu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32"/>
          <p:cNvSpPr txBox="1"/>
          <p:nvPr/>
        </p:nvSpPr>
        <p:spPr>
          <a:xfrm>
            <a:off x="16573182" y="3639698"/>
            <a:ext cx="1089082" cy="7869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190"/>
              </a:lnSpc>
              <a:spcBef>
                <a:spcPts val="309"/>
              </a:spcBef>
            </a:pPr>
            <a:r>
              <a:rPr dirty="0" smtClean="0" baseline="21159" sz="6675" spc="69">
                <a:solidFill>
                  <a:srgbClr val="14C49A"/>
                </a:solidFill>
                <a:latin typeface="Courier New"/>
                <a:cs typeface="Courier New"/>
              </a:rPr>
              <a:t>'</a:t>
            </a:r>
            <a:r>
              <a:rPr dirty="0" smtClean="0" baseline="-3908" sz="6675" spc="0">
                <a:solidFill>
                  <a:srgbClr val="14C49A"/>
                </a:solidFill>
                <a:latin typeface="Times New Roman"/>
                <a:cs typeface="Times New Roman"/>
              </a:rPr>
              <a:t>••</a:t>
            </a:r>
            <a:r>
              <a:rPr dirty="0" smtClean="0" baseline="-3908" sz="6675" spc="-100">
                <a:solidFill>
                  <a:srgbClr val="14C49A"/>
                </a:solidFill>
                <a:latin typeface="Times New Roman"/>
                <a:cs typeface="Times New Roman"/>
              </a:rPr>
              <a:t>•</a:t>
            </a:r>
            <a:r>
              <a:rPr dirty="0" smtClean="0" baseline="21159" sz="6675" spc="0">
                <a:solidFill>
                  <a:srgbClr val="14C49A"/>
                </a:solidFill>
                <a:latin typeface="Courier New"/>
                <a:cs typeface="Courier New"/>
              </a:rPr>
              <a:t>,</a:t>
            </a:r>
            <a:endParaRPr sz="4450">
              <a:latin typeface="Courier New"/>
              <a:cs typeface="Courier New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275036" y="3860949"/>
            <a:ext cx="143474" cy="2845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90"/>
              </a:lnSpc>
              <a:spcBef>
                <a:spcPts val="109"/>
              </a:spcBef>
            </a:pPr>
            <a:r>
              <a:rPr dirty="0" smtClean="0" sz="2050" spc="0">
                <a:latin typeface="Arial"/>
                <a:cs typeface="Arial"/>
              </a:rPr>
              <a:t>I</a:t>
            </a:r>
            <a:endParaRPr sz="20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5921369" y="4141506"/>
            <a:ext cx="2135905" cy="1823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03456" marR="460890" algn="ctr">
              <a:lnSpc>
                <a:spcPts val="5325"/>
              </a:lnSpc>
              <a:spcBef>
                <a:spcPts val="266"/>
              </a:spcBef>
            </a:pPr>
            <a:r>
              <a:rPr dirty="0" smtClean="0" baseline="3306" sz="6675" spc="-354">
                <a:solidFill>
                  <a:srgbClr val="14C49A"/>
                </a:solidFill>
                <a:latin typeface="Courier New"/>
                <a:cs typeface="Courier New"/>
              </a:rPr>
              <a:t>,</a:t>
            </a:r>
            <a:r>
              <a:rPr dirty="0" smtClean="0" baseline="37633" sz="4275" spc="0" b="1" i="1">
                <a:solidFill>
                  <a:srgbClr val="14C49A"/>
                </a:solidFill>
                <a:latin typeface="Times New Roman"/>
                <a:cs typeface="Times New Roman"/>
              </a:rPr>
              <a:t>'49</a:t>
            </a:r>
            <a:r>
              <a:rPr dirty="0" smtClean="0" baseline="37633" sz="4275" spc="79" b="1" i="1">
                <a:solidFill>
                  <a:srgbClr val="14C49A"/>
                </a:solidFill>
                <a:latin typeface="Times New Roman"/>
                <a:cs typeface="Times New Roman"/>
              </a:rPr>
              <a:t>'</a:t>
            </a:r>
            <a:r>
              <a:rPr dirty="0" smtClean="0" baseline="3306" sz="6675" spc="0">
                <a:solidFill>
                  <a:srgbClr val="14C49A"/>
                </a:solidFill>
                <a:latin typeface="Courier New"/>
                <a:cs typeface="Courier New"/>
              </a:rPr>
              <a:t>'</a:t>
            </a:r>
            <a:endParaRPr sz="4450">
              <a:latin typeface="Courier New"/>
              <a:cs typeface="Courier New"/>
            </a:endParaRPr>
          </a:p>
          <a:p>
            <a:pPr marL="401989" marR="282951" algn="ctr">
              <a:lnSpc>
                <a:spcPct val="95825"/>
              </a:lnSpc>
              <a:spcBef>
                <a:spcPts val="1075"/>
              </a:spcBef>
            </a:pPr>
            <a:r>
              <a:rPr dirty="0" smtClean="0" sz="3300" spc="0" b="1">
                <a:solidFill>
                  <a:srgbClr val="0B4B77"/>
                </a:solidFill>
                <a:latin typeface="Times New Roman"/>
                <a:cs typeface="Times New Roman"/>
              </a:rPr>
              <a:t>4.</a:t>
            </a:r>
            <a:r>
              <a:rPr dirty="0" smtClean="0" sz="3300" spc="161" b="1">
                <a:solidFill>
                  <a:srgbClr val="0B4B77"/>
                </a:solidFill>
                <a:latin typeface="Times New Roman"/>
                <a:cs typeface="Times New Roman"/>
              </a:rPr>
              <a:t> </a:t>
            </a:r>
            <a:r>
              <a:rPr dirty="0" smtClean="0" sz="3300" spc="0" b="1">
                <a:solidFill>
                  <a:srgbClr val="0B4B77"/>
                </a:solidFill>
                <a:latin typeface="Times New Roman"/>
                <a:cs typeface="Times New Roman"/>
              </a:rPr>
              <a:t>Ijma'</a:t>
            </a:r>
            <a:endParaRPr sz="3300">
              <a:latin typeface="Times New Roman"/>
              <a:cs typeface="Times New Roman"/>
            </a:endParaRPr>
          </a:p>
          <a:p>
            <a:pPr marL="12700">
              <a:lnSpc>
                <a:spcPts val="3865"/>
              </a:lnSpc>
              <a:spcBef>
                <a:spcPts val="193"/>
              </a:spcBef>
            </a:pPr>
            <a:r>
              <a:rPr dirty="0" smtClean="0" sz="3450" spc="0" b="1">
                <a:solidFill>
                  <a:srgbClr val="0B4B77"/>
                </a:solidFill>
                <a:latin typeface="Times New Roman"/>
                <a:cs typeface="Times New Roman"/>
              </a:rPr>
              <a:t>(Konsensus)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0591" y="5012840"/>
            <a:ext cx="2192323" cy="4651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35"/>
              </a:lnSpc>
              <a:spcBef>
                <a:spcPts val="181"/>
              </a:spcBef>
            </a:pPr>
            <a:r>
              <a:rPr dirty="0" smtClean="0" sz="3450" spc="0" b="1">
                <a:solidFill>
                  <a:srgbClr val="0B4B77"/>
                </a:solidFill>
                <a:latin typeface="Times New Roman"/>
                <a:cs typeface="Times New Roman"/>
              </a:rPr>
              <a:t>1.</a:t>
            </a:r>
            <a:r>
              <a:rPr dirty="0" smtClean="0" sz="3450" spc="-241" b="1">
                <a:solidFill>
                  <a:srgbClr val="0B4B77"/>
                </a:solidFill>
                <a:latin typeface="Times New Roman"/>
                <a:cs typeface="Times New Roman"/>
              </a:rPr>
              <a:t> </a:t>
            </a:r>
            <a:r>
              <a:rPr dirty="0" smtClean="0" sz="3450" spc="0" b="1">
                <a:solidFill>
                  <a:srgbClr val="0B4B77"/>
                </a:solidFill>
                <a:latin typeface="Times New Roman"/>
                <a:cs typeface="Times New Roman"/>
              </a:rPr>
              <a:t>Al-Qur'an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788140" y="5020693"/>
            <a:ext cx="1815239" cy="4651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35"/>
              </a:lnSpc>
              <a:spcBef>
                <a:spcPts val="181"/>
              </a:spcBef>
            </a:pPr>
            <a:r>
              <a:rPr dirty="0" smtClean="0" sz="3450" spc="0" b="1">
                <a:solidFill>
                  <a:srgbClr val="0B4B77"/>
                </a:solidFill>
                <a:latin typeface="Times New Roman"/>
                <a:cs typeface="Times New Roman"/>
              </a:rPr>
              <a:t>2.</a:t>
            </a:r>
            <a:r>
              <a:rPr dirty="0" smtClean="0" sz="3450" spc="5" b="1">
                <a:solidFill>
                  <a:srgbClr val="0B4B77"/>
                </a:solidFill>
                <a:latin typeface="Times New Roman"/>
                <a:cs typeface="Times New Roman"/>
              </a:rPr>
              <a:t> </a:t>
            </a:r>
            <a:r>
              <a:rPr dirty="0" smtClean="0" sz="3450" spc="0" b="1">
                <a:solidFill>
                  <a:srgbClr val="0B4B77"/>
                </a:solidFill>
                <a:latin typeface="Times New Roman"/>
                <a:cs typeface="Times New Roman"/>
              </a:rPr>
              <a:t>Sunnah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209471" y="5025479"/>
            <a:ext cx="381619" cy="4494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500"/>
              </a:lnSpc>
              <a:spcBef>
                <a:spcPts val="175"/>
              </a:spcBef>
            </a:pPr>
            <a:r>
              <a:rPr dirty="0" smtClean="0" sz="3300" spc="0" b="1">
                <a:solidFill>
                  <a:srgbClr val="0B4B77"/>
                </a:solidFill>
                <a:latin typeface="Times New Roman"/>
                <a:cs typeface="Times New Roman"/>
              </a:rPr>
              <a:t>3.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57101" y="5025479"/>
            <a:ext cx="1936367" cy="4494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500"/>
              </a:lnSpc>
              <a:spcBef>
                <a:spcPts val="175"/>
              </a:spcBef>
            </a:pPr>
            <a:r>
              <a:rPr dirty="0" smtClean="0" sz="3300" spc="0" b="1">
                <a:solidFill>
                  <a:srgbClr val="0B4B77"/>
                </a:solidFill>
                <a:latin typeface="Times New Roman"/>
                <a:cs typeface="Times New Roman"/>
              </a:rPr>
              <a:t>'Aql</a:t>
            </a:r>
            <a:r>
              <a:rPr dirty="0" smtClean="0" sz="3300" spc="-217" b="1">
                <a:solidFill>
                  <a:srgbClr val="0B4B77"/>
                </a:solidFill>
                <a:latin typeface="Times New Roman"/>
                <a:cs typeface="Times New Roman"/>
              </a:rPr>
              <a:t> </a:t>
            </a:r>
            <a:r>
              <a:rPr dirty="0" smtClean="0" sz="3300" spc="0" b="1">
                <a:solidFill>
                  <a:srgbClr val="0B4B77"/>
                </a:solidFill>
                <a:latin typeface="Times New Roman"/>
                <a:cs typeface="Times New Roman"/>
              </a:rPr>
              <a:t>(Akal)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01380" y="6084884"/>
            <a:ext cx="1000368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Sumber</a:t>
            </a:r>
            <a:endParaRPr sz="21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92970" y="6084884"/>
            <a:ext cx="807544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utama</a:t>
            </a:r>
            <a:endParaRPr sz="21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96084" y="6084884"/>
            <a:ext cx="51094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dan</a:t>
            </a:r>
            <a:endParaRPr sz="21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56216" y="6084884"/>
            <a:ext cx="129736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Mencakup</a:t>
            </a:r>
            <a:endParaRPr sz="2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69785" y="6084884"/>
            <a:ext cx="125303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perkataan</a:t>
            </a:r>
            <a:endParaRPr sz="2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856079" y="6084884"/>
            <a:ext cx="304783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Akal</a:t>
            </a:r>
            <a:r>
              <a:rPr dirty="0" smtClean="0" sz="2100" spc="27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atau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rasio</a:t>
            </a:r>
            <a:r>
              <a:rPr dirty="0" smtClean="0" sz="2100" spc="55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memiliki</a:t>
            </a:r>
            <a:endParaRPr sz="2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89345" y="6508954"/>
            <a:ext cx="2921684" cy="7164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250"/>
              </a:lnSpc>
              <a:spcBef>
                <a:spcPts val="112"/>
              </a:spcBef>
            </a:pPr>
            <a:r>
              <a:rPr dirty="0" smtClean="0" sz="2100">
                <a:solidFill>
                  <a:srgbClr val="141414"/>
                </a:solidFill>
                <a:latin typeface="Arial"/>
                <a:cs typeface="Arial"/>
              </a:rPr>
              <a:t>tertingg</a:t>
            </a:r>
            <a:r>
              <a:rPr dirty="0" smtClean="0" sz="2100" spc="-4">
                <a:solidFill>
                  <a:srgbClr val="141414"/>
                </a:solidFill>
                <a:latin typeface="Arial"/>
                <a:cs typeface="Arial"/>
              </a:rPr>
              <a:t>i</a:t>
            </a:r>
            <a:r>
              <a:rPr dirty="0" smtClean="0" sz="2100" spc="0">
                <a:solidFill>
                  <a:srgbClr val="342F31"/>
                </a:solidFill>
                <a:latin typeface="Arial"/>
                <a:cs typeface="Arial"/>
              </a:rPr>
              <a:t>,</a:t>
            </a:r>
            <a:r>
              <a:rPr dirty="0" smtClean="0" sz="2100" spc="259">
                <a:solidFill>
                  <a:srgbClr val="342F3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sama</a:t>
            </a:r>
            <a:r>
              <a:rPr dirty="0" smtClean="0" sz="2100" spc="46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seperti</a:t>
            </a:r>
            <a:endParaRPr sz="2100">
              <a:latin typeface="Arial"/>
              <a:cs typeface="Arial"/>
            </a:endParaRPr>
          </a:p>
          <a:p>
            <a:pPr marL="1055857" marR="1043289" algn="ctr">
              <a:lnSpc>
                <a:spcPct val="95825"/>
              </a:lnSpc>
              <a:spcBef>
                <a:spcPts val="811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Sunni.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26894" y="6508954"/>
            <a:ext cx="1841309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dan</a:t>
            </a:r>
            <a:r>
              <a:rPr dirty="0" smtClean="0" sz="2100" spc="42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perbuatan</a:t>
            </a:r>
            <a:endParaRPr sz="2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29451" y="6508954"/>
            <a:ext cx="614589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Nabi</a:t>
            </a:r>
            <a:endParaRPr sz="2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871785" y="6508954"/>
            <a:ext cx="2382786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peran</a:t>
            </a:r>
            <a:r>
              <a:rPr dirty="0" smtClean="0" sz="2100" spc="47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yang</a:t>
            </a:r>
            <a:r>
              <a:rPr dirty="0" smtClean="0" sz="2100" spc="36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sangat</a:t>
            </a:r>
            <a:endParaRPr sz="2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353385" y="6508954"/>
            <a:ext cx="57013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kuat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567977" y="6571780"/>
            <a:ext cx="3005408" cy="11405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406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Konsensus</a:t>
            </a:r>
            <a:r>
              <a:rPr dirty="0" smtClean="0" sz="2100" spc="51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para</a:t>
            </a:r>
            <a:r>
              <a:rPr dirty="0" smtClean="0" sz="2100" spc="52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ulama</a:t>
            </a:r>
            <a:r>
              <a:rPr dirty="0" smtClean="0" sz="2100" spc="0">
                <a:solidFill>
                  <a:srgbClr val="342F31"/>
                </a:solidFill>
                <a:latin typeface="Arial"/>
                <a:cs typeface="Arial"/>
              </a:rPr>
              <a:t>,</a:t>
            </a:r>
            <a:endParaRPr sz="2100">
              <a:latin typeface="Arial"/>
              <a:cs typeface="Arial"/>
            </a:endParaRPr>
          </a:p>
          <a:p>
            <a:pPr marL="28406" marR="49533" indent="-15706">
              <a:lnSpc>
                <a:spcPct val="130952"/>
              </a:lnSpc>
              <a:spcBef>
                <a:spcPts val="501"/>
              </a:spcBef>
              <a:tabLst>
                <a:tab pos="965200" algn="l"/>
              </a:tabLst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namun	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hanya</a:t>
            </a:r>
            <a:r>
              <a:rPr dirty="0" smtClean="0" sz="2100" spc="30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dianggap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sah</a:t>
            </a:r>
            <a:r>
              <a:rPr dirty="0" smtClean="0" sz="2100" spc="5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jika</a:t>
            </a:r>
            <a:r>
              <a:rPr dirty="0" smtClean="0" sz="2100" spc="46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mencerminkan</a:t>
            </a:r>
            <a:endParaRPr sz="2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18995" y="6909254"/>
            <a:ext cx="1274793" cy="323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00"/>
              </a:lnSpc>
              <a:spcBef>
                <a:spcPts val="125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SAW</a:t>
            </a:r>
            <a:r>
              <a:rPr dirty="0" smtClean="0" sz="2100" spc="-5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350" spc="0" b="1">
                <a:solidFill>
                  <a:srgbClr val="141414"/>
                </a:solidFill>
                <a:latin typeface="Times New Roman"/>
                <a:cs typeface="Times New Roman"/>
              </a:rPr>
              <a:t>dan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09097" y="6933025"/>
            <a:ext cx="1475193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Muhammad</a:t>
            </a:r>
            <a:endParaRPr sz="2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146646" y="6933025"/>
            <a:ext cx="79268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dalam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034053" y="6933025"/>
            <a:ext cx="153503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menentukan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58170" y="7349243"/>
            <a:ext cx="1949627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hukum</a:t>
            </a:r>
            <a:r>
              <a:rPr dirty="0" smtClean="0" sz="2100" spc="46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(ljtihad).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047111" y="7349243"/>
            <a:ext cx="763086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ljtihad</a:t>
            </a:r>
            <a:endParaRPr sz="2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12767" y="7357096"/>
            <a:ext cx="3248413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para</a:t>
            </a:r>
            <a:r>
              <a:rPr dirty="0" smtClean="0" sz="2100" spc="52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Imam</a:t>
            </a:r>
            <a:r>
              <a:rPr dirty="0" smtClean="0" sz="2100" spc="34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yang</a:t>
            </a:r>
            <a:r>
              <a:rPr dirty="0" smtClean="0" sz="2100" spc="42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Ma'surn.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92185" y="7781167"/>
            <a:ext cx="95604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terbuka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583775" y="7781167"/>
            <a:ext cx="733361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lebar.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599390" y="7843992"/>
            <a:ext cx="1401923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pandangan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122903" y="7843992"/>
            <a:ext cx="142976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Imam</a:t>
            </a:r>
            <a:r>
              <a:rPr dirty="0" smtClean="0" sz="2100" spc="34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yang</a:t>
            </a:r>
            <a:endParaRPr sz="21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541769" y="8260210"/>
            <a:ext cx="1065947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Ma'sum.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10227825" y="3659471"/>
            <a:ext cx="85904" cy="1746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95"/>
              </a:lnSpc>
              <a:spcBef>
                <a:spcPts val="64"/>
              </a:spcBef>
            </a:pPr>
            <a:r>
              <a:rPr dirty="0" smtClean="0" sz="1150" spc="0">
                <a:latin typeface="Arial"/>
                <a:cs typeface="Arial"/>
              </a:rPr>
              <a:t>•</a:t>
            </a:r>
            <a:endParaRPr sz="11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47477" y="7470425"/>
            <a:ext cx="5539499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 b="1">
                <a:solidFill>
                  <a:srgbClr val="36332D"/>
                </a:solidFill>
                <a:latin typeface="Arial"/>
                <a:cs typeface="Arial"/>
              </a:rPr>
              <a:t>Asyura</a:t>
            </a:r>
            <a:r>
              <a:rPr dirty="0" smtClean="0" sz="1900" spc="129" b="1">
                <a:solidFill>
                  <a:srgbClr val="36332D"/>
                </a:solidFill>
                <a:latin typeface="Arial"/>
                <a:cs typeface="Arial"/>
              </a:rPr>
              <a:t>: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Peringatan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20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duka</a:t>
            </a:r>
            <a:r>
              <a:rPr dirty="0" smtClean="0" sz="1900" spc="266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atas</a:t>
            </a:r>
            <a:r>
              <a:rPr dirty="0" smtClean="0" sz="1900" spc="366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kesyahidan</a:t>
            </a:r>
            <a:r>
              <a:rPr dirty="0" smtClean="0" sz="1900" spc="411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Imam</a:t>
            </a:r>
            <a:endParaRPr sz="1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37861" y="7470425"/>
            <a:ext cx="3572849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 b="1">
                <a:solidFill>
                  <a:srgbClr val="36332D"/>
                </a:solidFill>
                <a:latin typeface="Arial"/>
                <a:cs typeface="Arial"/>
              </a:rPr>
              <a:t>Ziyarah:</a:t>
            </a:r>
            <a:r>
              <a:rPr dirty="0" smtClean="0" sz="1900" spc="54" b="1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Ziarah</a:t>
            </a:r>
            <a:r>
              <a:rPr dirty="0" smtClean="0" sz="1900" spc="225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atau</a:t>
            </a:r>
            <a:r>
              <a:rPr dirty="0" smtClean="0" sz="1900" spc="316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kunjungan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973876" y="7470425"/>
            <a:ext cx="1797823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ke</a:t>
            </a:r>
            <a:r>
              <a:rPr dirty="0" smtClean="0" sz="1900" spc="-135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makam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84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para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730337" y="7470425"/>
            <a:ext cx="3373624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 b="1">
                <a:solidFill>
                  <a:srgbClr val="36332D"/>
                </a:solidFill>
                <a:latin typeface="Arial"/>
                <a:cs typeface="Arial"/>
              </a:rPr>
              <a:t>Tawassul:</a:t>
            </a:r>
            <a:r>
              <a:rPr dirty="0" smtClean="0" sz="1900" spc="225" b="1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Mencari</a:t>
            </a:r>
            <a:r>
              <a:rPr dirty="0" smtClean="0" sz="1900" spc="511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perantara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209288" y="7470425"/>
            <a:ext cx="1496097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(intermedian)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2505" y="7847376"/>
            <a:ext cx="3804279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Hussein</a:t>
            </a:r>
            <a:r>
              <a:rPr dirty="0" smtClean="0" sz="1900" spc="154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di</a:t>
            </a:r>
            <a:r>
              <a:rPr dirty="0" smtClean="0" sz="1900" spc="271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Karbala,</a:t>
            </a:r>
            <a:r>
              <a:rPr dirty="0" smtClean="0" sz="1900" spc="184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diekspresikan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11233" y="7847376"/>
            <a:ext cx="1738303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melalui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109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majelis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24246" y="7847376"/>
            <a:ext cx="2703475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Nabi</a:t>
            </a:r>
            <a:r>
              <a:rPr dirty="0" smtClean="0" sz="1900" spc="169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dan</a:t>
            </a:r>
            <a:r>
              <a:rPr dirty="0" smtClean="0" sz="1900" spc="296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Imam</a:t>
            </a:r>
            <a:r>
              <a:rPr dirty="0" smtClean="0" sz="1900" spc="431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(seperti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227825" y="7847376"/>
            <a:ext cx="2478509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di</a:t>
            </a:r>
            <a:r>
              <a:rPr dirty="0" smtClean="0" sz="1900" spc="209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Najaf,</a:t>
            </a:r>
            <a:r>
              <a:rPr dirty="0" smtClean="0" sz="1900" spc="214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Karbala,</a:t>
            </a:r>
            <a:r>
              <a:rPr dirty="0" smtClean="0" sz="1900" spc="184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dan</a:t>
            </a:r>
            <a:endParaRPr sz="1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793162" y="7847376"/>
            <a:ext cx="4986736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kepada</a:t>
            </a:r>
            <a:r>
              <a:rPr dirty="0" smtClean="0" sz="1900" spc="296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Allah</a:t>
            </a:r>
            <a:r>
              <a:rPr dirty="0" smtClean="0" sz="1900" spc="341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melalui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50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para</a:t>
            </a:r>
            <a:r>
              <a:rPr dirty="0" smtClean="0" sz="1900" spc="396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Nabi</a:t>
            </a:r>
            <a:r>
              <a:rPr dirty="0" smtClean="0" sz="1900" spc="169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atau</a:t>
            </a:r>
            <a:r>
              <a:rPr dirty="0" smtClean="0" sz="1900" spc="381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Imam,</a:t>
            </a:r>
            <a:endParaRPr sz="1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74661" y="8224328"/>
            <a:ext cx="2893339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duka,</a:t>
            </a:r>
            <a:r>
              <a:rPr dirty="0" smtClean="0" sz="1900" spc="39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ziarah,</a:t>
            </a:r>
            <a:r>
              <a:rPr dirty="0" smtClean="0" sz="1900" spc="89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dan</a:t>
            </a:r>
            <a:r>
              <a:rPr dirty="0" smtClean="0" sz="1900" spc="234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prosesi.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36281" y="8224328"/>
            <a:ext cx="4754485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Mashhad)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9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sebagai</a:t>
            </a:r>
            <a:r>
              <a:rPr dirty="0" smtClean="0" sz="1900" spc="426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bentuk</a:t>
            </a:r>
            <a:r>
              <a:rPr dirty="0" smtClean="0" sz="1900" spc="521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penghormatan.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22483" y="8224328"/>
            <a:ext cx="2864675" cy="645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diyakini</a:t>
            </a:r>
            <a:r>
              <a:rPr dirty="0" smtClean="0" sz="1900" spc="501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sebagai</a:t>
            </a:r>
            <a:r>
              <a:rPr dirty="0" smtClean="0" sz="1900" spc="426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individu</a:t>
            </a:r>
            <a:endParaRPr sz="1900">
              <a:latin typeface="Arial"/>
              <a:cs typeface="Arial"/>
            </a:endParaRPr>
          </a:p>
          <a:p>
            <a:pPr marR="12700" algn="r">
              <a:lnSpc>
                <a:spcPct val="95825"/>
              </a:lnSpc>
              <a:spcBef>
                <a:spcPts val="680"/>
              </a:spcBef>
            </a:pP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Allah.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6620301" y="8224328"/>
            <a:ext cx="2217173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yang</a:t>
            </a:r>
            <a:r>
              <a:rPr dirty="0" smtClean="0" sz="1900" spc="199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dekat</a:t>
            </a:r>
            <a:r>
              <a:rPr dirty="0" smtClean="0" sz="1900" spc="471">
                <a:solidFill>
                  <a:srgbClr val="36332D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36332D"/>
                </a:solidFill>
                <a:latin typeface="Arial"/>
                <a:cs typeface="Arial"/>
              </a:rPr>
              <a:t>dengan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1"/>
          <p:cNvSpPr txBox="1"/>
          <p:nvPr/>
        </p:nvSpPr>
        <p:spPr>
          <a:xfrm>
            <a:off x="8178150" y="902070"/>
            <a:ext cx="184650" cy="4180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60"/>
              </a:lnSpc>
              <a:spcBef>
                <a:spcPts val="163"/>
              </a:spcBef>
            </a:pPr>
            <a:r>
              <a:rPr dirty="0" smtClean="0" sz="3100" spc="0">
                <a:solidFill>
                  <a:srgbClr val="0B4B77"/>
                </a:solidFill>
                <a:latin typeface="Arial"/>
                <a:cs typeface="Arial"/>
              </a:rPr>
              <a:t>•</a:t>
            </a:r>
            <a:endParaRPr sz="31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138884" y="1099880"/>
            <a:ext cx="577617" cy="5751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15"/>
              </a:lnSpc>
              <a:spcBef>
                <a:spcPts val="225"/>
              </a:spcBef>
            </a:pPr>
            <a:r>
              <a:rPr dirty="0" smtClean="0" sz="4300" spc="0">
                <a:solidFill>
                  <a:srgbClr val="0B4B77"/>
                </a:solidFill>
                <a:latin typeface="Times New Roman"/>
                <a:cs typeface="Times New Roman"/>
              </a:rPr>
              <a:t>Ia</a:t>
            </a:r>
            <a:endParaRPr sz="43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21269" y="5012840"/>
            <a:ext cx="958786" cy="4651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35"/>
              </a:lnSpc>
              <a:spcBef>
                <a:spcPts val="181"/>
              </a:spcBef>
            </a:pPr>
            <a:r>
              <a:rPr dirty="0" smtClean="0" sz="3450" spc="0" b="1">
                <a:latin typeface="Times New Roman"/>
                <a:cs typeface="Times New Roman"/>
              </a:rPr>
              <a:t>Itsna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081446" y="5012840"/>
            <a:ext cx="2605931" cy="9520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35"/>
              </a:lnSpc>
              <a:spcBef>
                <a:spcPts val="181"/>
              </a:spcBef>
            </a:pPr>
            <a:r>
              <a:rPr dirty="0" smtClean="0" sz="3450" spc="0" b="1">
                <a:latin typeface="Times New Roman"/>
                <a:cs typeface="Times New Roman"/>
              </a:rPr>
              <a:t>'Asyariyah</a:t>
            </a:r>
            <a:r>
              <a:rPr dirty="0" smtClean="0" sz="3450" spc="337" b="1">
                <a:latin typeface="Times New Roman"/>
                <a:cs typeface="Times New Roman"/>
              </a:rPr>
              <a:t> </a:t>
            </a:r>
            <a:r>
              <a:rPr dirty="0" smtClean="0" sz="3450" spc="0" b="1">
                <a:latin typeface="Times New Roman"/>
                <a:cs typeface="Times New Roman"/>
              </a:rPr>
              <a:t>(12</a:t>
            </a:r>
            <a:endParaRPr sz="3450">
              <a:latin typeface="Times New Roman"/>
              <a:cs typeface="Times New Roman"/>
            </a:endParaRPr>
          </a:p>
          <a:p>
            <a:pPr marL="122644" marR="65966">
              <a:lnSpc>
                <a:spcPts val="3835"/>
              </a:lnSpc>
              <a:spcBef>
                <a:spcPts val="10"/>
              </a:spcBef>
            </a:pPr>
            <a:r>
              <a:rPr dirty="0" smtClean="0" sz="3450" spc="0" b="1">
                <a:latin typeface="Times New Roman"/>
                <a:cs typeface="Times New Roman"/>
              </a:rPr>
              <a:t>Imam)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99618" y="5012840"/>
            <a:ext cx="2003832" cy="4651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35"/>
              </a:lnSpc>
              <a:spcBef>
                <a:spcPts val="181"/>
              </a:spcBef>
            </a:pPr>
            <a:r>
              <a:rPr dirty="0" smtClean="0" sz="3450" spc="0" b="1">
                <a:solidFill>
                  <a:srgbClr val="0B4B77"/>
                </a:solidFill>
                <a:latin typeface="Times New Roman"/>
                <a:cs typeface="Times New Roman"/>
              </a:rPr>
              <a:t>Isma'iliyah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274944" y="5012840"/>
            <a:ext cx="1710546" cy="4651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35"/>
              </a:lnSpc>
              <a:spcBef>
                <a:spcPts val="181"/>
              </a:spcBef>
            </a:pPr>
            <a:r>
              <a:rPr dirty="0" smtClean="0" sz="3450" spc="0" b="1">
                <a:solidFill>
                  <a:srgbClr val="0B4B77"/>
                </a:solidFill>
                <a:latin typeface="Times New Roman"/>
                <a:cs typeface="Times New Roman"/>
              </a:rPr>
              <a:t>(7</a:t>
            </a:r>
            <a:r>
              <a:rPr dirty="0" smtClean="0" sz="3450" spc="-98" b="1">
                <a:solidFill>
                  <a:srgbClr val="0B4B77"/>
                </a:solidFill>
                <a:latin typeface="Times New Roman"/>
                <a:cs typeface="Times New Roman"/>
              </a:rPr>
              <a:t> </a:t>
            </a:r>
            <a:r>
              <a:rPr dirty="0" smtClean="0" sz="3450" spc="0" b="1">
                <a:solidFill>
                  <a:srgbClr val="0B4B77"/>
                </a:solidFill>
                <a:latin typeface="Times New Roman"/>
                <a:cs typeface="Times New Roman"/>
              </a:rPr>
              <a:t>Imam)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562772" y="5012840"/>
            <a:ext cx="1626107" cy="4651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35"/>
              </a:lnSpc>
              <a:spcBef>
                <a:spcPts val="181"/>
              </a:spcBef>
            </a:pPr>
            <a:r>
              <a:rPr dirty="0" smtClean="0" sz="3450" spc="0" b="1">
                <a:solidFill>
                  <a:srgbClr val="0B4B77"/>
                </a:solidFill>
                <a:latin typeface="Times New Roman"/>
                <a:cs typeface="Times New Roman"/>
              </a:rPr>
              <a:t>Zaidiyah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282615" y="5012840"/>
            <a:ext cx="1694840" cy="4651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35"/>
              </a:lnSpc>
              <a:spcBef>
                <a:spcPts val="181"/>
              </a:spcBef>
            </a:pPr>
            <a:r>
              <a:rPr dirty="0" smtClean="0" sz="3450" spc="0" b="1">
                <a:solidFill>
                  <a:srgbClr val="0B4B77"/>
                </a:solidFill>
                <a:latin typeface="Times New Roman"/>
                <a:cs typeface="Times New Roman"/>
              </a:rPr>
              <a:t>(5</a:t>
            </a:r>
            <a:r>
              <a:rPr dirty="0" smtClean="0" sz="3450" spc="-221" b="1">
                <a:solidFill>
                  <a:srgbClr val="0B4B77"/>
                </a:solidFill>
                <a:latin typeface="Times New Roman"/>
                <a:cs typeface="Times New Roman"/>
              </a:rPr>
              <a:t> </a:t>
            </a:r>
            <a:r>
              <a:rPr dirty="0" smtClean="0" sz="3450" spc="0" b="1">
                <a:solidFill>
                  <a:srgbClr val="0B4B77"/>
                </a:solidFill>
                <a:latin typeface="Times New Roman"/>
                <a:cs typeface="Times New Roman"/>
              </a:rPr>
              <a:t>Imam)</a:t>
            </a:r>
            <a:endParaRPr sz="34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48317" y="6084884"/>
            <a:ext cx="441117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Berpisah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5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pada</a:t>
            </a:r>
            <a:r>
              <a:rPr dirty="0" smtClean="0" sz="2100" spc="55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Imam</a:t>
            </a:r>
            <a:r>
              <a:rPr dirty="0" smtClean="0" sz="2100" spc="47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ke-</a:t>
            </a:r>
            <a:r>
              <a:rPr dirty="0" smtClean="0" sz="2100" spc="-28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7</a:t>
            </a:r>
            <a:r>
              <a:rPr dirty="0" smtClean="0" sz="2100" spc="0">
                <a:solidFill>
                  <a:srgbClr val="313131"/>
                </a:solidFill>
                <a:latin typeface="Arial"/>
                <a:cs typeface="Arial"/>
              </a:rPr>
              <a:t>.</a:t>
            </a:r>
            <a:r>
              <a:rPr dirty="0" smtClean="0" sz="2100" spc="0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mtClean="0" sz="2100" spc="-214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Mereka</a:t>
            </a:r>
            <a:endParaRPr sz="21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910959" y="6084884"/>
            <a:ext cx="1119270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Berpisah</a:t>
            </a:r>
            <a:endParaRPr sz="2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120347" y="6084884"/>
            <a:ext cx="3501310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pada</a:t>
            </a:r>
            <a:r>
              <a:rPr dirty="0" smtClean="0" sz="2100" spc="55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Imam</a:t>
            </a:r>
            <a:r>
              <a:rPr dirty="0" smtClean="0" sz="2100" spc="47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ke-5.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10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Mengikuti</a:t>
            </a:r>
            <a:endParaRPr sz="2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71876" y="6501101"/>
            <a:ext cx="1119009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meyakini</a:t>
            </a:r>
            <a:endParaRPr sz="2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081263" y="6501101"/>
            <a:ext cx="3125918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lsrna'il</a:t>
            </a:r>
            <a:r>
              <a:rPr dirty="0" smtClean="0" sz="2100" spc="26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(putra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393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.Ja'far</a:t>
            </a:r>
            <a:r>
              <a:rPr dirty="0" smtClean="0" sz="2100" spc="-5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ash•</a:t>
            </a:r>
            <a:endParaRPr sz="2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154407" y="6508954"/>
            <a:ext cx="318452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Zayd</a:t>
            </a:r>
            <a:r>
              <a:rPr dirty="0" smtClean="0" sz="2100" spc="37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bin</a:t>
            </a:r>
            <a:r>
              <a:rPr dirty="0" smtClean="0" sz="2100" spc="25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Ali.</a:t>
            </a:r>
            <a:r>
              <a:rPr dirty="0" smtClean="0" sz="2100" spc="14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Paling</a:t>
            </a:r>
            <a:r>
              <a:rPr dirty="0" smtClean="0" sz="2100" spc="6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dekat</a:t>
            </a:r>
            <a:endParaRPr sz="2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437030" y="6508954"/>
            <a:ext cx="95643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dengan</a:t>
            </a:r>
            <a:endParaRPr sz="2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26520" y="6571780"/>
            <a:ext cx="2951197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Aliran</a:t>
            </a:r>
            <a:r>
              <a:rPr dirty="0" smtClean="0" sz="2100" spc="47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terbesar</a:t>
            </a:r>
            <a:r>
              <a:rPr dirty="0" smtClean="0" sz="2100" spc="273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(sekitar</a:t>
            </a:r>
            <a:endParaRPr sz="2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12813" y="6571780"/>
            <a:ext cx="1532566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85%</a:t>
            </a:r>
            <a:r>
              <a:rPr dirty="0" smtClean="0" sz="2100" spc="21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Syiah).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59841" y="6933025"/>
            <a:ext cx="2068790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Shadiq)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sebagai</a:t>
            </a:r>
            <a:endParaRPr sz="2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19461" y="6933025"/>
            <a:ext cx="196799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Imam.</a:t>
            </a:r>
            <a:r>
              <a:rPr dirty="0" smtClean="0" sz="2100" spc="38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Dipimpin</a:t>
            </a:r>
            <a:endParaRPr sz="2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884843" y="6933025"/>
            <a:ext cx="570262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oleh</a:t>
            </a:r>
            <a:endParaRPr sz="2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335030" y="6933025"/>
            <a:ext cx="163647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Sunni</a:t>
            </a:r>
            <a:r>
              <a:rPr dirty="0" smtClean="0" sz="2100" spc="10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secara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062726" y="6933025"/>
            <a:ext cx="852263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teologi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036519" y="6933025"/>
            <a:ext cx="1187027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dan</a:t>
            </a:r>
            <a:r>
              <a:rPr dirty="0" smtClean="0" sz="2100" spc="30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fiqih.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63694" y="6995851"/>
            <a:ext cx="1208186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Mengikuti</a:t>
            </a:r>
            <a:endParaRPr sz="2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67320" y="6995851"/>
            <a:ext cx="243217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12</a:t>
            </a:r>
            <a:r>
              <a:rPr dirty="0" smtClean="0" sz="2100" spc="35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Imam.</a:t>
            </a:r>
            <a:r>
              <a:rPr dirty="0" smtClean="0" sz="2100" spc="38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Mayoritas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35304" y="6995851"/>
            <a:ext cx="881195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di</a:t>
            </a:r>
            <a:r>
              <a:rPr dirty="0" smtClean="0" sz="2100" spc="31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Iran</a:t>
            </a:r>
            <a:r>
              <a:rPr dirty="0" smtClean="0" sz="2100" spc="0">
                <a:solidFill>
                  <a:srgbClr val="313131"/>
                </a:solidFill>
                <a:latin typeface="Arial"/>
                <a:cs typeface="Arial"/>
              </a:rPr>
              <a:t>,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89674" y="7357096"/>
            <a:ext cx="4131601" cy="7164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9184" marR="148105" algn="ctr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Aga</a:t>
            </a:r>
            <a:r>
              <a:rPr dirty="0" smtClean="0" sz="2100" spc="31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Khan</a:t>
            </a:r>
            <a:r>
              <a:rPr dirty="0" smtClean="0" sz="2100" spc="13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saat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ini</a:t>
            </a:r>
            <a:r>
              <a:rPr dirty="0" smtClean="0" sz="2100" spc="0">
                <a:solidFill>
                  <a:srgbClr val="312117"/>
                </a:solidFill>
                <a:latin typeface="Arial"/>
                <a:cs typeface="Arial"/>
              </a:rPr>
              <a:t>.</a:t>
            </a:r>
            <a:r>
              <a:rPr dirty="0" smtClean="0" sz="2100" spc="0">
                <a:solidFill>
                  <a:srgbClr val="312117"/>
                </a:solidFill>
                <a:latin typeface="Arial"/>
                <a:cs typeface="Arial"/>
              </a:rPr>
              <a:t> </a:t>
            </a:r>
            <a:r>
              <a:rPr dirty="0" smtClean="0" sz="2100" spc="-204">
                <a:solidFill>
                  <a:srgbClr val="312117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Tersebar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di</a:t>
            </a:r>
            <a:endParaRPr sz="2100">
              <a:latin typeface="Arial"/>
              <a:cs typeface="Arial"/>
            </a:endParaRPr>
          </a:p>
          <a:p>
            <a:pPr algn="ctr">
              <a:lnSpc>
                <a:spcPct val="95825"/>
              </a:lnSpc>
              <a:spcBef>
                <a:spcPts val="811"/>
              </a:spcBef>
            </a:pPr>
            <a:r>
              <a:rPr dirty="0" smtClean="0" sz="2100">
                <a:solidFill>
                  <a:srgbClr val="141414"/>
                </a:solidFill>
                <a:latin typeface="Arial"/>
                <a:cs typeface="Arial"/>
              </a:rPr>
              <a:t>Pakista</a:t>
            </a:r>
            <a:r>
              <a:rPr dirty="0" smtClean="0" sz="2100" spc="-4">
                <a:solidFill>
                  <a:srgbClr val="141414"/>
                </a:solidFill>
                <a:latin typeface="Arial"/>
                <a:cs typeface="Arial"/>
              </a:rPr>
              <a:t>n</a:t>
            </a:r>
            <a:r>
              <a:rPr dirty="0" smtClean="0" sz="2100" spc="0">
                <a:solidFill>
                  <a:srgbClr val="313131"/>
                </a:solidFill>
                <a:latin typeface="Arial"/>
                <a:cs typeface="Arial"/>
              </a:rPr>
              <a:t>,</a:t>
            </a:r>
            <a:r>
              <a:rPr dirty="0" smtClean="0" sz="2100" spc="0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mtClean="0" sz="2100" spc="-164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Indi</a:t>
            </a:r>
            <a:r>
              <a:rPr dirty="0" smtClean="0" sz="2100" spc="-4">
                <a:solidFill>
                  <a:srgbClr val="141414"/>
                </a:solidFill>
                <a:latin typeface="Arial"/>
                <a:cs typeface="Arial"/>
              </a:rPr>
              <a:t>a</a:t>
            </a:r>
            <a:r>
              <a:rPr dirty="0" smtClean="0" sz="2100" spc="0">
                <a:solidFill>
                  <a:srgbClr val="313131"/>
                </a:solidFill>
                <a:latin typeface="Arial"/>
                <a:cs typeface="Arial"/>
              </a:rPr>
              <a:t>,</a:t>
            </a:r>
            <a:r>
              <a:rPr dirty="0" smtClean="0" sz="2100" spc="0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mtClean="0" sz="2100" spc="-225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dan</a:t>
            </a:r>
            <a:r>
              <a:rPr dirty="0" smtClean="0" sz="2100" spc="36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Afrika</a:t>
            </a:r>
            <a:r>
              <a:rPr dirty="0" smtClean="0" sz="2100" spc="53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Timur.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934519" y="7357096"/>
            <a:ext cx="1222788" cy="292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Mayoritas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93116" y="7357096"/>
            <a:ext cx="3325296" cy="7086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di</a:t>
            </a:r>
            <a:r>
              <a:rPr dirty="0" smtClean="0" sz="2100" spc="194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Yaman</a:t>
            </a:r>
            <a:r>
              <a:rPr dirty="0" smtClean="0" sz="2100" spc="239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(dikenal</a:t>
            </a:r>
            <a:r>
              <a:rPr dirty="0" smtClean="0" sz="2100" spc="466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sebagai</a:t>
            </a:r>
            <a:endParaRPr sz="2100">
              <a:latin typeface="Arial"/>
              <a:cs typeface="Arial"/>
            </a:endParaRPr>
          </a:p>
          <a:p>
            <a:pPr marL="491743" marR="40051">
              <a:lnSpc>
                <a:spcPct val="95825"/>
              </a:lnSpc>
              <a:spcBef>
                <a:spcPts val="750"/>
              </a:spcBef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Houthi).</a:t>
            </a:r>
            <a:endParaRPr sz="21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463694" y="7419921"/>
            <a:ext cx="4681660" cy="11405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13989" marR="491903" algn="ctr">
              <a:lnSpc>
                <a:spcPts val="2250"/>
              </a:lnSpc>
              <a:spcBef>
                <a:spcPts val="112"/>
              </a:spcBef>
            </a:pPr>
            <a:r>
              <a:rPr dirty="0" smtClean="0" sz="2100">
                <a:solidFill>
                  <a:srgbClr val="141414"/>
                </a:solidFill>
                <a:latin typeface="Arial"/>
                <a:cs typeface="Arial"/>
              </a:rPr>
              <a:t>lrak</a:t>
            </a:r>
            <a:r>
              <a:rPr dirty="0" smtClean="0" sz="2100">
                <a:solidFill>
                  <a:srgbClr val="313131"/>
                </a:solidFill>
                <a:latin typeface="Arial"/>
                <a:cs typeface="Arial"/>
              </a:rPr>
              <a:t>,</a:t>
            </a:r>
            <a:r>
              <a:rPr dirty="0" smtClean="0" sz="2100" spc="264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Azerbaija</a:t>
            </a:r>
            <a:r>
              <a:rPr dirty="0" smtClean="0" sz="2100" spc="-4">
                <a:solidFill>
                  <a:srgbClr val="141414"/>
                </a:solidFill>
                <a:latin typeface="Arial"/>
                <a:cs typeface="Arial"/>
              </a:rPr>
              <a:t>n</a:t>
            </a:r>
            <a:r>
              <a:rPr dirty="0" smtClean="0" sz="2100" spc="0">
                <a:solidFill>
                  <a:srgbClr val="313131"/>
                </a:solidFill>
                <a:latin typeface="Arial"/>
                <a:cs typeface="Arial"/>
              </a:rPr>
              <a:t>,</a:t>
            </a:r>
            <a:r>
              <a:rPr dirty="0" smtClean="0" sz="2100" spc="0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mtClean="0" sz="2100" spc="-104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Bahrai</a:t>
            </a:r>
            <a:r>
              <a:rPr dirty="0" smtClean="0" sz="2100" spc="-4">
                <a:solidFill>
                  <a:srgbClr val="141414"/>
                </a:solidFill>
                <a:latin typeface="Arial"/>
                <a:cs typeface="Arial"/>
              </a:rPr>
              <a:t>n</a:t>
            </a:r>
            <a:r>
              <a:rPr dirty="0" smtClean="0" sz="2100" spc="0">
                <a:solidFill>
                  <a:srgbClr val="313131"/>
                </a:solidFill>
                <a:latin typeface="Arial"/>
                <a:cs typeface="Arial"/>
              </a:rPr>
              <a:t>,</a:t>
            </a:r>
            <a:r>
              <a:rPr dirty="0" smtClean="0" sz="2100" spc="0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mtClean="0" sz="2100" spc="-259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dan</a:t>
            </a:r>
            <a:endParaRPr sz="2100">
              <a:latin typeface="Arial"/>
              <a:cs typeface="Arial"/>
            </a:endParaRPr>
          </a:p>
          <a:p>
            <a:pPr indent="0" algn="ctr">
              <a:lnSpc>
                <a:spcPts val="3400"/>
              </a:lnSpc>
              <a:spcBef>
                <a:spcPts val="167"/>
              </a:spcBef>
              <a:tabLst>
                <a:tab pos="1244600" algn="l"/>
              </a:tabLst>
            </a:pP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Lebanon.	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Disebut</a:t>
            </a:r>
            <a:r>
              <a:rPr dirty="0" smtClean="0" sz="2100" spc="45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juga</a:t>
            </a:r>
            <a:r>
              <a:rPr dirty="0" smtClean="0" sz="2100" spc="451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4"/>
                </a:solidFill>
                <a:latin typeface="Arial"/>
                <a:cs typeface="Arial"/>
              </a:rPr>
              <a:t>"Jafari"</a:t>
            </a:r>
            <a:r>
              <a:rPr dirty="0" smtClean="0" sz="2150" spc="365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dalam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 </a:t>
            </a:r>
            <a:r>
              <a:rPr dirty="0" smtClean="0" sz="2100" spc="0">
                <a:solidFill>
                  <a:srgbClr val="141414"/>
                </a:solidFill>
                <a:latin typeface="Arial"/>
                <a:cs typeface="Arial"/>
              </a:rPr>
              <a:t>fiqih.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 txBox="1"/>
          <p:nvPr/>
        </p:nvSpPr>
        <p:spPr>
          <a:xfrm>
            <a:off x="953239" y="1084052"/>
            <a:ext cx="1112109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Rin</a:t>
            </a:r>
            <a:endParaRPr sz="44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37998" y="1084052"/>
            <a:ext cx="1527869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asan</a:t>
            </a:r>
            <a:endParaRPr sz="44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963649" y="3905177"/>
            <a:ext cx="506303" cy="54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60"/>
              </a:lnSpc>
              <a:spcBef>
                <a:spcPts val="213"/>
              </a:spcBef>
            </a:pPr>
            <a:r>
              <a:rPr dirty="0" smtClean="0" sz="4050" spc="0" b="1">
                <a:solidFill>
                  <a:srgbClr val="12C69C"/>
                </a:solidFill>
                <a:latin typeface="Times New Roman"/>
                <a:cs typeface="Times New Roman"/>
              </a:rPr>
              <a:t>O</a:t>
            </a:r>
            <a:endParaRPr sz="40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99755" y="4099523"/>
            <a:ext cx="1865946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 b="1">
                <a:solidFill>
                  <a:srgbClr val="141411"/>
                </a:solidFill>
                <a:latin typeface="Arial"/>
                <a:cs typeface="Arial"/>
              </a:rPr>
              <a:t>Akar</a:t>
            </a:r>
            <a:r>
              <a:rPr dirty="0" smtClean="0" sz="2150" spc="217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 b="1">
                <a:solidFill>
                  <a:srgbClr val="141411"/>
                </a:solidFill>
                <a:latin typeface="Arial"/>
                <a:cs typeface="Arial"/>
              </a:rPr>
              <a:t>Sejarah:</a:t>
            </a:r>
            <a:endParaRPr sz="21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23780" y="4099523"/>
            <a:ext cx="3367925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Syiah</a:t>
            </a:r>
            <a:r>
              <a:rPr dirty="0" smtClean="0" sz="2150" spc="109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lahir</a:t>
            </a:r>
            <a:r>
              <a:rPr dirty="0" smtClean="0" sz="2150" spc="200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dari</a:t>
            </a:r>
            <a:r>
              <a:rPr dirty="0" smtClean="0" sz="2150" spc="435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perbedaan</a:t>
            </a:r>
            <a:endParaRPr sz="21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02732" y="4099523"/>
            <a:ext cx="5717920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pandangan</a:t>
            </a:r>
            <a:r>
              <a:rPr dirty="0" smtClean="0" sz="2150" spc="565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mengenai</a:t>
            </a:r>
            <a:r>
              <a:rPr dirty="0" smtClean="0" sz="2150" spc="350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suksesi</a:t>
            </a:r>
            <a:r>
              <a:rPr dirty="0" smtClean="0" sz="2150" spc="16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kepemimpinan</a:t>
            </a:r>
            <a:endParaRPr sz="21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821926" y="4099523"/>
            <a:ext cx="1227271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(lmamah)</a:t>
            </a:r>
            <a:endParaRPr sz="21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156964" y="4099523"/>
            <a:ext cx="952947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setelah</a:t>
            </a:r>
            <a:endParaRPr sz="21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99755" y="4523594"/>
            <a:ext cx="1166743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wafatnya</a:t>
            </a:r>
            <a:endParaRPr sz="21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87674" y="4523594"/>
            <a:ext cx="631918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Nabi</a:t>
            </a:r>
            <a:endParaRPr sz="21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47340" y="4523594"/>
            <a:ext cx="1517834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Muhammad</a:t>
            </a:r>
            <a:endParaRPr sz="21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57238" y="4523594"/>
            <a:ext cx="691811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SAW.</a:t>
            </a:r>
            <a:endParaRPr sz="21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71502" y="5067445"/>
            <a:ext cx="506303" cy="54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60"/>
              </a:lnSpc>
              <a:spcBef>
                <a:spcPts val="213"/>
              </a:spcBef>
            </a:pPr>
            <a:r>
              <a:rPr dirty="0" smtClean="0" sz="4050" spc="0" b="1">
                <a:solidFill>
                  <a:srgbClr val="12C69C"/>
                </a:solidFill>
                <a:latin typeface="Times New Roman"/>
                <a:cs typeface="Times New Roman"/>
              </a:rPr>
              <a:t>O</a:t>
            </a:r>
            <a:endParaRPr sz="40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15461" y="5261791"/>
            <a:ext cx="6208206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 b="1">
                <a:solidFill>
                  <a:srgbClr val="141411"/>
                </a:solidFill>
                <a:latin typeface="Arial"/>
                <a:cs typeface="Arial"/>
              </a:rPr>
              <a:t>Figur</a:t>
            </a:r>
            <a:r>
              <a:rPr dirty="0" smtClean="0" sz="2150" spc="-129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 b="1">
                <a:solidFill>
                  <a:srgbClr val="141411"/>
                </a:solidFill>
                <a:latin typeface="Arial"/>
                <a:cs typeface="Arial"/>
              </a:rPr>
              <a:t>Sentral:</a:t>
            </a:r>
            <a:r>
              <a:rPr dirty="0" smtClean="0" sz="2150" spc="-304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Ali</a:t>
            </a:r>
            <a:r>
              <a:rPr dirty="0" smtClean="0" sz="2150" spc="15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bin</a:t>
            </a:r>
            <a:r>
              <a:rPr dirty="0" smtClean="0" sz="2150" spc="16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Abi</a:t>
            </a:r>
            <a:r>
              <a:rPr dirty="0" smtClean="0" sz="2150" spc="169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Thalib</a:t>
            </a:r>
            <a:r>
              <a:rPr dirty="0" smtClean="0" sz="2150" spc="249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(Imam</a:t>
            </a:r>
            <a:r>
              <a:rPr dirty="0" smtClean="0" sz="2150" spc="505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pertama)</a:t>
            </a:r>
            <a:endParaRPr sz="2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952965" y="5261791"/>
            <a:ext cx="6437842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dan</a:t>
            </a:r>
            <a:r>
              <a:rPr dirty="0" smtClean="0" sz="2150" spc="305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Imam</a:t>
            </a:r>
            <a:r>
              <a:rPr dirty="0" smtClean="0" sz="2150" spc="300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Hussein</a:t>
            </a:r>
            <a:r>
              <a:rPr dirty="0" smtClean="0" sz="2150" spc="5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(simbol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179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kesyahidan</a:t>
            </a:r>
            <a:r>
              <a:rPr dirty="0" smtClean="0" sz="2150" spc="26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di</a:t>
            </a:r>
            <a:r>
              <a:rPr dirty="0" smtClean="0" sz="2150" spc="25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Karbala)</a:t>
            </a:r>
            <a:endParaRPr sz="21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07608" y="5685862"/>
            <a:ext cx="4490798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adalah</a:t>
            </a:r>
            <a:r>
              <a:rPr dirty="0" smtClean="0" sz="2150" spc="26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figur</a:t>
            </a:r>
            <a:r>
              <a:rPr dirty="0" smtClean="0" sz="2150" spc="510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utama</a:t>
            </a:r>
            <a:r>
              <a:rPr dirty="0" smtClean="0" sz="2150" spc="500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dalam</a:t>
            </a:r>
            <a:r>
              <a:rPr dirty="0" smtClean="0" sz="2150" spc="495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identitas</a:t>
            </a:r>
            <a:endParaRPr sz="21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09562" y="5685862"/>
            <a:ext cx="830548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Syiah.</a:t>
            </a:r>
            <a:endParaRPr sz="2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63649" y="6229713"/>
            <a:ext cx="506303" cy="54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60"/>
              </a:lnSpc>
              <a:spcBef>
                <a:spcPts val="213"/>
              </a:spcBef>
            </a:pPr>
            <a:r>
              <a:rPr dirty="0" smtClean="0" sz="4050" spc="0" b="1">
                <a:solidFill>
                  <a:srgbClr val="12C69C"/>
                </a:solidFill>
                <a:latin typeface="Times New Roman"/>
                <a:cs typeface="Times New Roman"/>
              </a:rPr>
              <a:t>O</a:t>
            </a:r>
            <a:endParaRPr sz="40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99755" y="6424059"/>
            <a:ext cx="4165566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 b="1">
                <a:solidFill>
                  <a:srgbClr val="141411"/>
                </a:solidFill>
                <a:latin typeface="Arial"/>
                <a:cs typeface="Arial"/>
              </a:rPr>
              <a:t>Ajaran</a:t>
            </a:r>
            <a:r>
              <a:rPr dirty="0" smtClean="0" sz="2150" spc="453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 b="1">
                <a:solidFill>
                  <a:srgbClr val="141411"/>
                </a:solidFill>
                <a:latin typeface="Arial"/>
                <a:cs typeface="Arial"/>
              </a:rPr>
              <a:t>Kunci:</a:t>
            </a:r>
            <a:r>
              <a:rPr dirty="0" smtClean="0" sz="2150" spc="89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Doktrin</a:t>
            </a:r>
            <a:r>
              <a:rPr dirty="0" smtClean="0" sz="2150" spc="585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pembeda</a:t>
            </a:r>
            <a:endParaRPr sz="2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71876" y="6424059"/>
            <a:ext cx="6833886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utama</a:t>
            </a:r>
            <a:r>
              <a:rPr dirty="0" smtClean="0" sz="2150" spc="500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adalah</a:t>
            </a:r>
            <a:r>
              <a:rPr dirty="0" smtClean="0" sz="2150" spc="385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 b="1">
                <a:solidFill>
                  <a:srgbClr val="141411"/>
                </a:solidFill>
                <a:latin typeface="Arial"/>
                <a:cs typeface="Arial"/>
              </a:rPr>
              <a:t>lmamah</a:t>
            </a:r>
            <a:r>
              <a:rPr dirty="0" smtClean="0" sz="2150" spc="-189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(keyakinan</a:t>
            </a:r>
            <a:r>
              <a:rPr dirty="0" smtClean="0" sz="2150" spc="375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pada</a:t>
            </a:r>
            <a:r>
              <a:rPr dirty="0" smtClean="0" sz="2150" spc="279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12</a:t>
            </a:r>
            <a:r>
              <a:rPr dirty="0" smtClean="0" sz="2150" spc="319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pemimpin</a:t>
            </a:r>
            <a:endParaRPr sz="2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798367" y="6424059"/>
            <a:ext cx="1712944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yang</a:t>
            </a:r>
            <a:r>
              <a:rPr dirty="0" smtClean="0" sz="2150" spc="21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ditunjuk</a:t>
            </a:r>
            <a:endParaRPr sz="2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604595" y="6424059"/>
            <a:ext cx="555553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ilahi</a:t>
            </a:r>
            <a:endParaRPr sz="21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07608" y="6840277"/>
            <a:ext cx="5717923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dan</a:t>
            </a:r>
            <a:r>
              <a:rPr dirty="0" smtClean="0" sz="2150" spc="305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ma'sum)</a:t>
            </a:r>
            <a:r>
              <a:rPr dirty="0" smtClean="0" sz="2150" spc="510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dan</a:t>
            </a:r>
            <a:r>
              <a:rPr dirty="0" smtClean="0" sz="2150" spc="24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 b="1">
                <a:solidFill>
                  <a:srgbClr val="141411"/>
                </a:solidFill>
                <a:latin typeface="Arial"/>
                <a:cs typeface="Arial"/>
              </a:rPr>
              <a:t>'Adalah</a:t>
            </a:r>
            <a:r>
              <a:rPr dirty="0" smtClean="0" sz="2150" spc="-319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(Keadilan</a:t>
            </a:r>
            <a:r>
              <a:rPr dirty="0" smtClean="0" sz="2150" spc="21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Tuhan).</a:t>
            </a:r>
            <a:endParaRPr sz="21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71502" y="7391982"/>
            <a:ext cx="506303" cy="54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60"/>
              </a:lnSpc>
              <a:spcBef>
                <a:spcPts val="213"/>
              </a:spcBef>
            </a:pPr>
            <a:r>
              <a:rPr dirty="0" smtClean="0" sz="4050" spc="0" b="1">
                <a:solidFill>
                  <a:srgbClr val="12C69C"/>
                </a:solidFill>
                <a:latin typeface="Times New Roman"/>
                <a:cs typeface="Times New Roman"/>
              </a:rPr>
              <a:t>O</a:t>
            </a:r>
            <a:endParaRPr sz="4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15461" y="7586327"/>
            <a:ext cx="4996786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 b="1">
                <a:solidFill>
                  <a:srgbClr val="141411"/>
                </a:solidFill>
                <a:latin typeface="Arial"/>
                <a:cs typeface="Arial"/>
              </a:rPr>
              <a:t>Keragaman:</a:t>
            </a:r>
            <a:r>
              <a:rPr dirty="0" smtClean="0" sz="2150" spc="560" b="1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Syiah</a:t>
            </a:r>
            <a:r>
              <a:rPr dirty="0" smtClean="0" sz="2150" spc="109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bukanlah</a:t>
            </a:r>
            <a:r>
              <a:rPr dirty="0" smtClean="0" sz="2150" spc="390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kelompok</a:t>
            </a:r>
            <a:endParaRPr sz="2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04312" y="7586327"/>
            <a:ext cx="3592830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>
                <a:solidFill>
                  <a:srgbClr val="141411"/>
                </a:solidFill>
                <a:latin typeface="Arial"/>
                <a:cs typeface="Arial"/>
              </a:rPr>
              <a:t>monoliti</a:t>
            </a:r>
            <a:r>
              <a:rPr dirty="0" smtClean="0" sz="2150" spc="-4">
                <a:solidFill>
                  <a:srgbClr val="141411"/>
                </a:solidFill>
                <a:latin typeface="Arial"/>
                <a:cs typeface="Arial"/>
              </a:rPr>
              <a:t>k</a:t>
            </a:r>
            <a:r>
              <a:rPr dirty="0" smtClean="0" sz="2150" spc="0">
                <a:solidFill>
                  <a:srgbClr val="282317"/>
                </a:solidFill>
                <a:latin typeface="Arial"/>
                <a:cs typeface="Arial"/>
              </a:rPr>
              <a:t>,</a:t>
            </a:r>
            <a:r>
              <a:rPr dirty="0" smtClean="0" sz="2150" spc="259">
                <a:solidFill>
                  <a:srgbClr val="282317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melainkan</a:t>
            </a:r>
            <a:r>
              <a:rPr dirty="0" smtClean="0" sz="2150" spc="300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terbagi</a:t>
            </a:r>
            <a:endParaRPr sz="2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03152" y="7586327"/>
            <a:ext cx="2115618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dalam</a:t>
            </a:r>
            <a:r>
              <a:rPr dirty="0" smtClean="0" sz="2150" spc="495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beberapa</a:t>
            </a:r>
            <a:endParaRPr sz="21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617744" y="7586327"/>
            <a:ext cx="2524124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>
                <a:solidFill>
                  <a:srgbClr val="141411"/>
                </a:solidFill>
                <a:latin typeface="Arial"/>
                <a:cs typeface="Arial"/>
              </a:rPr>
              <a:t>aliran</a:t>
            </a:r>
            <a:r>
              <a:rPr dirty="0" smtClean="0" sz="2150">
                <a:solidFill>
                  <a:srgbClr val="38382B"/>
                </a:solidFill>
                <a:latin typeface="Arial"/>
                <a:cs typeface="Arial"/>
              </a:rPr>
              <a:t>,</a:t>
            </a:r>
            <a:r>
              <a:rPr dirty="0" smtClean="0" sz="2150" spc="194">
                <a:solidFill>
                  <a:srgbClr val="38382B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dengan</a:t>
            </a:r>
            <a:r>
              <a:rPr dirty="0" smtClean="0" sz="2150" spc="405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ltsna</a:t>
            </a:r>
            <a:endParaRPr sz="21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607608" y="8002545"/>
            <a:ext cx="5643318" cy="300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0"/>
              </a:lnSpc>
              <a:spcBef>
                <a:spcPts val="115"/>
              </a:spcBef>
            </a:pPr>
            <a:r>
              <a:rPr dirty="0" smtClean="0" sz="2150">
                <a:solidFill>
                  <a:srgbClr val="282317"/>
                </a:solidFill>
                <a:latin typeface="Arial"/>
                <a:cs typeface="Arial"/>
              </a:rPr>
              <a:t>'</a:t>
            </a:r>
            <a:r>
              <a:rPr dirty="0" smtClean="0" sz="2150">
                <a:solidFill>
                  <a:srgbClr val="141411"/>
                </a:solidFill>
                <a:latin typeface="Arial"/>
                <a:cs typeface="Arial"/>
              </a:rPr>
              <a:t>Asyariyah</a:t>
            </a:r>
            <a:r>
              <a:rPr dirty="0" smtClean="0" sz="2150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-119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(12</a:t>
            </a:r>
            <a:r>
              <a:rPr dirty="0" smtClean="0" sz="2150" spc="-193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Imam)</a:t>
            </a:r>
            <a:r>
              <a:rPr dirty="0" smtClean="0" sz="2150" spc="385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sebagai</a:t>
            </a:r>
            <a:r>
              <a:rPr dirty="0" smtClean="0" sz="2150" spc="29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yang</a:t>
            </a:r>
            <a:r>
              <a:rPr dirty="0" smtClean="0" sz="2150" spc="214">
                <a:solidFill>
                  <a:srgbClr val="141411"/>
                </a:solidFill>
                <a:latin typeface="Arial"/>
                <a:cs typeface="Arial"/>
              </a:rPr>
              <a:t> </a:t>
            </a:r>
            <a:r>
              <a:rPr dirty="0" smtClean="0" sz="2150" spc="0">
                <a:solidFill>
                  <a:srgbClr val="141411"/>
                </a:solidFill>
                <a:latin typeface="Arial"/>
                <a:cs typeface="Arial"/>
              </a:rPr>
              <a:t>terbesar.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041998" y="6291640"/>
            <a:ext cx="1075481" cy="3473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85"/>
              </a:lnSpc>
              <a:spcBef>
                <a:spcPts val="134"/>
              </a:spcBef>
            </a:pPr>
            <a:r>
              <a:rPr dirty="0" smtClean="0" sz="2500" spc="0">
                <a:latin typeface="Arial"/>
                <a:cs typeface="Arial"/>
              </a:rPr>
              <a:t>Terima</a:t>
            </a:r>
            <a:endParaRPr sz="25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212119" y="6291640"/>
            <a:ext cx="879117" cy="3473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85"/>
              </a:lnSpc>
              <a:spcBef>
                <a:spcPts val="134"/>
              </a:spcBef>
            </a:pPr>
            <a:r>
              <a:rPr dirty="0" smtClean="0" sz="2500" spc="0">
                <a:latin typeface="Arial"/>
                <a:cs typeface="Arial"/>
              </a:rPr>
              <a:t>Kasih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953239" y="1084052"/>
            <a:ext cx="1181959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Ima</a:t>
            </a:r>
            <a:endParaRPr sz="44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47431" y="1084052"/>
            <a:ext cx="440401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e</a:t>
            </a:r>
            <a:endParaRPr sz="44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50033" y="1084052"/>
            <a:ext cx="2564689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Sources</a:t>
            </a:r>
            <a:endParaRPr sz="44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43760" y="2702470"/>
            <a:ext cx="8200487" cy="2217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0"/>
              </a:lnSpc>
              <a:spcBef>
                <a:spcPts val="84"/>
              </a:spcBef>
            </a:pPr>
            <a:r>
              <a:rPr dirty="0" smtClean="0" sz="1550">
                <a:solidFill>
                  <a:srgbClr val="2A2621"/>
                </a:solidFill>
                <a:latin typeface="Arial"/>
                <a:cs typeface="Arial"/>
              </a:rPr>
              <a:t>http</a:t>
            </a:r>
            <a:r>
              <a:rPr dirty="0" smtClean="0" sz="1550" spc="-4">
                <a:solidFill>
                  <a:srgbClr val="2A2621"/>
                </a:solidFill>
                <a:latin typeface="Arial"/>
                <a:cs typeface="Arial"/>
              </a:rPr>
              <a:t>s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: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//saripedi</a:t>
            </a:r>
            <a:r>
              <a:rPr dirty="0" smtClean="0" sz="1550" spc="-4">
                <a:solidFill>
                  <a:srgbClr val="2A2621"/>
                </a:solidFill>
                <a:latin typeface="Arial"/>
                <a:cs typeface="Arial"/>
              </a:rPr>
              <a:t>a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.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wordpress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.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com/wp-content/uploads/2011/01/isla</a:t>
            </a:r>
            <a:r>
              <a:rPr dirty="0" smtClean="0" sz="1550" spc="-14">
                <a:solidFill>
                  <a:srgbClr val="2A2621"/>
                </a:solidFill>
                <a:latin typeface="Arial"/>
                <a:cs typeface="Arial"/>
              </a:rPr>
              <a:t>m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-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sepertiga-dunia</a:t>
            </a:r>
            <a:r>
              <a:rPr dirty="0" smtClean="0" sz="1550" spc="-4">
                <a:solidFill>
                  <a:srgbClr val="2A2621"/>
                </a:solidFill>
                <a:latin typeface="Arial"/>
                <a:cs typeface="Arial"/>
              </a:rPr>
              <a:t>l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.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jpg</a:t>
            </a:r>
            <a:endParaRPr sz="15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43760" y="3104066"/>
            <a:ext cx="3678985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>
                <a:solidFill>
                  <a:srgbClr val="2A2621"/>
                </a:solidFill>
                <a:latin typeface="Arial"/>
                <a:cs typeface="Arial"/>
              </a:rPr>
              <a:t>Source:</a:t>
            </a:r>
            <a:r>
              <a:rPr dirty="0" smtClean="0" sz="1900" spc="39">
                <a:solidFill>
                  <a:srgbClr val="2A2621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5B4DB5"/>
                </a:solidFill>
                <a:latin typeface="Arial"/>
                <a:cs typeface="Arial"/>
              </a:rPr>
              <a:t>saripedia.wordpress.com</a:t>
            </a:r>
            <a:endParaRPr sz="1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907" y="3974682"/>
            <a:ext cx="15630214" cy="5201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553">
              <a:lnSpc>
                <a:spcPts val="1680"/>
              </a:lnSpc>
              <a:spcBef>
                <a:spcPts val="84"/>
              </a:spcBef>
            </a:pPr>
            <a:r>
              <a:rPr dirty="0" smtClean="0" sz="1550">
                <a:solidFill>
                  <a:srgbClr val="2A2621"/>
                </a:solidFill>
                <a:latin typeface="Arial"/>
                <a:cs typeface="Arial"/>
              </a:rPr>
              <a:t>http</a:t>
            </a:r>
            <a:r>
              <a:rPr dirty="0" smtClean="0" sz="1550" spc="-4">
                <a:solidFill>
                  <a:srgbClr val="2A2621"/>
                </a:solidFill>
                <a:latin typeface="Arial"/>
                <a:cs typeface="Arial"/>
              </a:rPr>
              <a:t>s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: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//blogge</a:t>
            </a:r>
            <a:r>
              <a:rPr dirty="0" smtClean="0" sz="1550" spc="-4">
                <a:solidFill>
                  <a:srgbClr val="2A2621"/>
                </a:solidFill>
                <a:latin typeface="Arial"/>
                <a:cs typeface="Arial"/>
              </a:rPr>
              <a:t>r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.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googleuserconten</a:t>
            </a:r>
            <a:r>
              <a:rPr dirty="0" smtClean="0" sz="1550" spc="-4">
                <a:solidFill>
                  <a:srgbClr val="2A2621"/>
                </a:solidFill>
                <a:latin typeface="Arial"/>
                <a:cs typeface="Arial"/>
              </a:rPr>
              <a:t>t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.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com/img/b/R29vZ2xl/AVvXsEizYNkFHlvOZwik5nbswhRKhslh7Mli2ZNrdHjv1780nW3hSarm4dZ-Kk_nUQGvOIAcU8MHmEW7yyrDHCvNV3Ac9</a:t>
            </a:r>
            <a:endParaRPr sz="1550">
              <a:latin typeface="Arial"/>
              <a:cs typeface="Arial"/>
            </a:endParaRPr>
          </a:p>
          <a:p>
            <a:pPr marL="12700" marR="29449">
              <a:lnSpc>
                <a:spcPct val="95825"/>
              </a:lnSpc>
              <a:spcBef>
                <a:spcPts val="483"/>
              </a:spcBef>
            </a:pPr>
            <a:r>
              <a:rPr dirty="0" smtClean="0" sz="1550">
                <a:solidFill>
                  <a:srgbClr val="2A2621"/>
                </a:solidFill>
                <a:latin typeface="Arial"/>
                <a:cs typeface="Arial"/>
              </a:rPr>
              <a:t>gg6wqukDXShi6yPgjemZ70H51Sxj75ht5UcDFyZGjRp41syguaZDCU/s1600/dzulfaqa</a:t>
            </a:r>
            <a:r>
              <a:rPr dirty="0" smtClean="0" sz="1550" spc="-29">
                <a:solidFill>
                  <a:srgbClr val="2A2621"/>
                </a:solidFill>
                <a:latin typeface="Arial"/>
                <a:cs typeface="Arial"/>
              </a:rPr>
              <a:t>r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.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jpg</a:t>
            </a:r>
            <a:endParaRPr sz="15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43760" y="4674698"/>
            <a:ext cx="4366060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>
                <a:solidFill>
                  <a:srgbClr val="2A2621"/>
                </a:solidFill>
                <a:latin typeface="Arial"/>
                <a:cs typeface="Arial"/>
              </a:rPr>
              <a:t>Source:</a:t>
            </a:r>
            <a:r>
              <a:rPr dirty="0" smtClean="0" sz="1900" spc="39">
                <a:solidFill>
                  <a:srgbClr val="2A2621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5B4DB5"/>
                </a:solidFill>
                <a:latin typeface="Arial"/>
                <a:cs typeface="Arial"/>
              </a:rPr>
              <a:t>kaligrafi--islam.blogspot.com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43760" y="5529609"/>
            <a:ext cx="10354649" cy="2217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0"/>
              </a:lnSpc>
              <a:spcBef>
                <a:spcPts val="84"/>
              </a:spcBef>
            </a:pPr>
            <a:r>
              <a:rPr dirty="0" smtClean="0" sz="1550">
                <a:solidFill>
                  <a:srgbClr val="2A2621"/>
                </a:solidFill>
                <a:latin typeface="Arial"/>
                <a:cs typeface="Arial"/>
              </a:rPr>
              <a:t>http</a:t>
            </a:r>
            <a:r>
              <a:rPr dirty="0" smtClean="0" sz="1550" spc="-4">
                <a:solidFill>
                  <a:srgbClr val="2A2621"/>
                </a:solidFill>
                <a:latin typeface="Arial"/>
                <a:cs typeface="Arial"/>
              </a:rPr>
              <a:t>s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: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//onlin</a:t>
            </a:r>
            <a:r>
              <a:rPr dirty="0" smtClean="0" sz="1550" spc="-4">
                <a:solidFill>
                  <a:srgbClr val="2A2621"/>
                </a:solidFill>
                <a:latin typeface="Arial"/>
                <a:cs typeface="Arial"/>
              </a:rPr>
              <a:t>e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.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fliphtml</a:t>
            </a:r>
            <a:r>
              <a:rPr dirty="0" smtClean="0" sz="1550" spc="-4">
                <a:solidFill>
                  <a:srgbClr val="2A2621"/>
                </a:solidFill>
                <a:latin typeface="Arial"/>
                <a:cs typeface="Arial"/>
              </a:rPr>
              <a:t>5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.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com/yvjvk/boso/files/large/b98e6d4405ba9c3d60673e5fc9bc39b</a:t>
            </a:r>
            <a:r>
              <a:rPr dirty="0" smtClean="0" sz="1550" spc="-19">
                <a:solidFill>
                  <a:srgbClr val="2A2621"/>
                </a:solidFill>
                <a:latin typeface="Arial"/>
                <a:cs typeface="Arial"/>
              </a:rPr>
              <a:t>e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.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webp?1654276548&amp;</a:t>
            </a:r>
            <a:endParaRPr sz="15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353385" y="5529609"/>
            <a:ext cx="1146738" cy="2217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0"/>
              </a:lnSpc>
              <a:spcBef>
                <a:spcPts val="84"/>
              </a:spcBef>
            </a:pP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1654276548</a:t>
            </a:r>
            <a:endParaRPr sz="15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43760" y="5931205"/>
            <a:ext cx="2387613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>
                <a:solidFill>
                  <a:srgbClr val="2A2621"/>
                </a:solidFill>
                <a:latin typeface="Arial"/>
                <a:cs typeface="Arial"/>
              </a:rPr>
              <a:t>Source:</a:t>
            </a:r>
            <a:r>
              <a:rPr dirty="0" smtClean="0" sz="1900" spc="-19">
                <a:solidFill>
                  <a:srgbClr val="2A2621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5B4DB5"/>
                </a:solidFill>
                <a:latin typeface="Arial"/>
                <a:cs typeface="Arial"/>
              </a:rPr>
              <a:t>f</a:t>
            </a:r>
            <a:r>
              <a:rPr dirty="0" smtClean="0" sz="1900" spc="0">
                <a:solidFill>
                  <a:srgbClr val="4849C8"/>
                </a:solidFill>
                <a:latin typeface="Arial"/>
                <a:cs typeface="Arial"/>
              </a:rPr>
              <a:t>l</a:t>
            </a:r>
            <a:r>
              <a:rPr dirty="0" smtClean="0" sz="1900" spc="0">
                <a:solidFill>
                  <a:srgbClr val="5B4DB5"/>
                </a:solidFill>
                <a:latin typeface="Arial"/>
                <a:cs typeface="Arial"/>
              </a:rPr>
              <a:t>iphtml5.com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43760" y="6801821"/>
            <a:ext cx="13274575" cy="2217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0"/>
              </a:lnSpc>
              <a:spcBef>
                <a:spcPts val="84"/>
              </a:spcBef>
            </a:pPr>
            <a:r>
              <a:rPr dirty="0" smtClean="0" sz="1550">
                <a:solidFill>
                  <a:srgbClr val="2A2621"/>
                </a:solidFill>
                <a:latin typeface="Arial"/>
                <a:cs typeface="Arial"/>
              </a:rPr>
              <a:t>http</a:t>
            </a:r>
            <a:r>
              <a:rPr dirty="0" smtClean="0" sz="1550" spc="-4">
                <a:solidFill>
                  <a:srgbClr val="2A2621"/>
                </a:solidFill>
                <a:latin typeface="Arial"/>
                <a:cs typeface="Arial"/>
              </a:rPr>
              <a:t>s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: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//pn</a:t>
            </a:r>
            <a:r>
              <a:rPr dirty="0" smtClean="0" sz="1550" spc="-4">
                <a:solidFill>
                  <a:srgbClr val="2A2621"/>
                </a:solidFill>
                <a:latin typeface="Arial"/>
                <a:cs typeface="Arial"/>
              </a:rPr>
              <a:t>g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.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pngtree.com/png-clipart/20190705/original/pngtree-the-pattern-of-islamic-geometry-is-gold-and-blue-png-image_435301</a:t>
            </a:r>
            <a:r>
              <a:rPr dirty="0" smtClean="0" sz="1550" spc="-39">
                <a:solidFill>
                  <a:srgbClr val="2A2621"/>
                </a:solidFill>
                <a:latin typeface="Arial"/>
                <a:cs typeface="Arial"/>
              </a:rPr>
              <a:t>3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.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jpg</a:t>
            </a:r>
            <a:endParaRPr sz="15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43760" y="7203417"/>
            <a:ext cx="2583231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>
                <a:solidFill>
                  <a:srgbClr val="2A2621"/>
                </a:solidFill>
                <a:latin typeface="Arial"/>
                <a:cs typeface="Arial"/>
              </a:rPr>
              <a:t>Source:</a:t>
            </a:r>
            <a:r>
              <a:rPr dirty="0" smtClean="0" sz="1900" spc="39">
                <a:solidFill>
                  <a:srgbClr val="2A2621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5B4DB5"/>
                </a:solidFill>
                <a:latin typeface="Arial"/>
                <a:cs typeface="Arial"/>
              </a:rPr>
              <a:t>id.pngtree.com</a:t>
            </a:r>
            <a:endParaRPr sz="1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43760" y="8074034"/>
            <a:ext cx="5662440" cy="2217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0"/>
              </a:lnSpc>
              <a:spcBef>
                <a:spcPts val="84"/>
              </a:spcBef>
            </a:pPr>
            <a:r>
              <a:rPr dirty="0" smtClean="0" sz="1550">
                <a:solidFill>
                  <a:srgbClr val="2A2621"/>
                </a:solidFill>
                <a:latin typeface="Arial"/>
                <a:cs typeface="Arial"/>
              </a:rPr>
              <a:t>http</a:t>
            </a:r>
            <a:r>
              <a:rPr dirty="0" smtClean="0" sz="1550" spc="-4">
                <a:solidFill>
                  <a:srgbClr val="2A2621"/>
                </a:solidFill>
                <a:latin typeface="Arial"/>
                <a:cs typeface="Arial"/>
              </a:rPr>
              <a:t>s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: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//dukacita.org/wp-content/uploads/2023/08/event</a:t>
            </a:r>
            <a:r>
              <a:rPr dirty="0" smtClean="0" sz="1550" spc="-25">
                <a:solidFill>
                  <a:srgbClr val="2A2621"/>
                </a:solidFill>
                <a:latin typeface="Arial"/>
                <a:cs typeface="Arial"/>
              </a:rPr>
              <a:t>l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.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jpg</a:t>
            </a:r>
            <a:endParaRPr sz="15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43760" y="8475630"/>
            <a:ext cx="2299129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>
                <a:solidFill>
                  <a:srgbClr val="2A2621"/>
                </a:solidFill>
                <a:latin typeface="Arial"/>
                <a:cs typeface="Arial"/>
              </a:rPr>
              <a:t>Source:</a:t>
            </a:r>
            <a:r>
              <a:rPr dirty="0" smtClean="0" sz="1900" spc="39">
                <a:solidFill>
                  <a:srgbClr val="2A2621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5B4DB5"/>
                </a:solidFill>
                <a:latin typeface="Arial"/>
                <a:cs typeface="Arial"/>
              </a:rPr>
              <a:t>dukacita.org</a:t>
            </a:r>
            <a:endParaRPr sz="1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43760" y="9346246"/>
            <a:ext cx="5386444" cy="2217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0"/>
              </a:lnSpc>
              <a:spcBef>
                <a:spcPts val="84"/>
              </a:spcBef>
            </a:pPr>
            <a:r>
              <a:rPr dirty="0" smtClean="0" sz="1550">
                <a:solidFill>
                  <a:srgbClr val="2A2621"/>
                </a:solidFill>
                <a:latin typeface="Arial"/>
                <a:cs typeface="Arial"/>
              </a:rPr>
              <a:t>http</a:t>
            </a:r>
            <a:r>
              <a:rPr dirty="0" smtClean="0" sz="1550" spc="-4">
                <a:solidFill>
                  <a:srgbClr val="2A2621"/>
                </a:solidFill>
                <a:latin typeface="Arial"/>
                <a:cs typeface="Arial"/>
              </a:rPr>
              <a:t>s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: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//nabatae</a:t>
            </a:r>
            <a:r>
              <a:rPr dirty="0" smtClean="0" sz="1550" spc="-4">
                <a:solidFill>
                  <a:srgbClr val="2A2621"/>
                </a:solidFill>
                <a:latin typeface="Arial"/>
                <a:cs typeface="Arial"/>
              </a:rPr>
              <a:t>a</a:t>
            </a:r>
            <a:r>
              <a:rPr dirty="0" smtClean="0" sz="1550" spc="0">
                <a:solidFill>
                  <a:srgbClr val="424136"/>
                </a:solidFill>
                <a:latin typeface="Arial"/>
                <a:cs typeface="Arial"/>
              </a:rPr>
              <a:t>.</a:t>
            </a:r>
            <a:r>
              <a:rPr dirty="0" smtClean="0" sz="1550" spc="0">
                <a:solidFill>
                  <a:srgbClr val="2A2621"/>
                </a:solidFill>
                <a:latin typeface="Arial"/>
                <a:cs typeface="Arial"/>
              </a:rPr>
              <a:t>net/media/Olexplore/Photos/RezaShrine.jpg</a:t>
            </a:r>
            <a:endParaRPr sz="15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743760" y="9747842"/>
            <a:ext cx="2428985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>
                <a:solidFill>
                  <a:srgbClr val="2A2621"/>
                </a:solidFill>
                <a:latin typeface="Arial"/>
                <a:cs typeface="Arial"/>
              </a:rPr>
              <a:t>Source:</a:t>
            </a:r>
            <a:r>
              <a:rPr dirty="0" smtClean="0" sz="1900" spc="39">
                <a:solidFill>
                  <a:srgbClr val="2A2621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5B4DB5"/>
                </a:solidFill>
                <a:latin typeface="Arial"/>
                <a:cs typeface="Arial"/>
              </a:rPr>
              <a:t>nabatae</a:t>
            </a:r>
            <a:r>
              <a:rPr dirty="0" smtClean="0" sz="1900" spc="-4">
                <a:solidFill>
                  <a:srgbClr val="5B4DB5"/>
                </a:solidFill>
                <a:latin typeface="Arial"/>
                <a:cs typeface="Arial"/>
              </a:rPr>
              <a:t>a</a:t>
            </a:r>
            <a:r>
              <a:rPr dirty="0" smtClean="0" sz="1900" spc="0">
                <a:solidFill>
                  <a:srgbClr val="5B5789"/>
                </a:solidFill>
                <a:latin typeface="Arial"/>
                <a:cs typeface="Arial"/>
              </a:rPr>
              <a:t>.</a:t>
            </a:r>
            <a:r>
              <a:rPr dirty="0" smtClean="0" sz="1900" spc="0">
                <a:solidFill>
                  <a:srgbClr val="5B4DB5"/>
                </a:solidFill>
                <a:latin typeface="Arial"/>
                <a:cs typeface="Arial"/>
              </a:rPr>
              <a:t>net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953239" y="1084052"/>
            <a:ext cx="1181959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Ima</a:t>
            </a:r>
            <a:endParaRPr sz="44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47431" y="1084052"/>
            <a:ext cx="440401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e</a:t>
            </a:r>
            <a:endParaRPr sz="44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50033" y="1084052"/>
            <a:ext cx="2564689" cy="590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50"/>
              </a:lnSpc>
              <a:spcBef>
                <a:spcPts val="232"/>
              </a:spcBef>
            </a:pPr>
            <a:r>
              <a:rPr dirty="0" smtClean="0" sz="4450" spc="0" b="1">
                <a:latin typeface="Arial"/>
                <a:cs typeface="Arial"/>
              </a:rPr>
              <a:t>Sources</a:t>
            </a:r>
            <a:endParaRPr sz="44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45340" y="6024358"/>
            <a:ext cx="361179" cy="2217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0"/>
              </a:lnSpc>
              <a:spcBef>
                <a:spcPts val="84"/>
              </a:spcBef>
            </a:pPr>
            <a:r>
              <a:rPr dirty="0" smtClean="0" sz="1550">
                <a:solidFill>
                  <a:srgbClr val="644928"/>
                </a:solidFill>
                <a:latin typeface="Arial"/>
                <a:cs typeface="Arial"/>
              </a:rPr>
              <a:t>~</a:t>
            </a:r>
            <a:r>
              <a:rPr dirty="0" smtClean="0" sz="1550" spc="-4">
                <a:solidFill>
                  <a:srgbClr val="444236"/>
                </a:solidFill>
                <a:latin typeface="Arial"/>
                <a:cs typeface="Arial"/>
              </a:rPr>
              <a:t>~</a:t>
            </a:r>
            <a:r>
              <a:rPr dirty="0" smtClean="0" sz="1550" spc="0">
                <a:solidFill>
                  <a:srgbClr val="826423"/>
                </a:solidFill>
                <a:latin typeface="Arial"/>
                <a:cs typeface="Arial"/>
              </a:rPr>
              <a:t>'</a:t>
            </a:r>
            <a:endParaRPr sz="1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46363" y="6024358"/>
            <a:ext cx="15028133" cy="2217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0"/>
              </a:lnSpc>
              <a:spcBef>
                <a:spcPts val="84"/>
              </a:spcBef>
            </a:pPr>
            <a:r>
              <a:rPr dirty="0" smtClean="0" sz="1550">
                <a:solidFill>
                  <a:srgbClr val="28261F"/>
                </a:solidFill>
                <a:latin typeface="Arial"/>
                <a:cs typeface="Arial"/>
              </a:rPr>
              <a:t>http</a:t>
            </a:r>
            <a:r>
              <a:rPr dirty="0" smtClean="0" sz="1550" spc="-4">
                <a:solidFill>
                  <a:srgbClr val="28261F"/>
                </a:solidFill>
                <a:latin typeface="Arial"/>
                <a:cs typeface="Arial"/>
              </a:rPr>
              <a:t>s</a:t>
            </a:r>
            <a:r>
              <a:rPr dirty="0" smtClean="0" sz="1550" spc="0">
                <a:solidFill>
                  <a:srgbClr val="444236"/>
                </a:solidFill>
                <a:latin typeface="Arial"/>
                <a:cs typeface="Arial"/>
              </a:rPr>
              <a:t>:</a:t>
            </a:r>
            <a:r>
              <a:rPr dirty="0" smtClean="0" sz="1550" spc="0">
                <a:solidFill>
                  <a:srgbClr val="28261F"/>
                </a:solidFill>
                <a:latin typeface="Arial"/>
                <a:cs typeface="Arial"/>
              </a:rPr>
              <a:t>//im</a:t>
            </a:r>
            <a:r>
              <a:rPr dirty="0" smtClean="0" sz="1550" spc="-4">
                <a:solidFill>
                  <a:srgbClr val="28261F"/>
                </a:solidFill>
                <a:latin typeface="Arial"/>
                <a:cs typeface="Arial"/>
              </a:rPr>
              <a:t>g</a:t>
            </a:r>
            <a:r>
              <a:rPr dirty="0" smtClean="0" sz="1550" spc="0">
                <a:solidFill>
                  <a:srgbClr val="444236"/>
                </a:solidFill>
                <a:latin typeface="Arial"/>
                <a:cs typeface="Arial"/>
              </a:rPr>
              <a:t>.</a:t>
            </a:r>
            <a:r>
              <a:rPr dirty="0" smtClean="0" sz="1550" spc="0">
                <a:solidFill>
                  <a:srgbClr val="28261F"/>
                </a:solidFill>
                <a:latin typeface="Arial"/>
                <a:cs typeface="Arial"/>
              </a:rPr>
              <a:t>freepik</a:t>
            </a:r>
            <a:r>
              <a:rPr dirty="0" smtClean="0" sz="1550" spc="0">
                <a:solidFill>
                  <a:srgbClr val="444236"/>
                </a:solidFill>
                <a:latin typeface="Arial"/>
                <a:cs typeface="Arial"/>
              </a:rPr>
              <a:t>.</a:t>
            </a:r>
            <a:r>
              <a:rPr dirty="0" smtClean="0" sz="1550" spc="0">
                <a:solidFill>
                  <a:srgbClr val="28261F"/>
                </a:solidFill>
                <a:latin typeface="Arial"/>
                <a:cs typeface="Arial"/>
              </a:rPr>
              <a:t>com/fot</a:t>
            </a:r>
            <a:r>
              <a:rPr dirty="0" smtClean="0" sz="1550" spc="-4">
                <a:solidFill>
                  <a:srgbClr val="28261F"/>
                </a:solidFill>
                <a:latin typeface="Arial"/>
                <a:cs typeface="Arial"/>
              </a:rPr>
              <a:t>o</a:t>
            </a:r>
            <a:r>
              <a:rPr dirty="0" smtClean="0" sz="1550" spc="0">
                <a:solidFill>
                  <a:srgbClr val="444236"/>
                </a:solidFill>
                <a:latin typeface="Arial"/>
                <a:cs typeface="Arial"/>
              </a:rPr>
              <a:t>-</a:t>
            </a:r>
            <a:r>
              <a:rPr dirty="0" smtClean="0" sz="1550" spc="0">
                <a:solidFill>
                  <a:srgbClr val="28261F"/>
                </a:solidFill>
                <a:latin typeface="Arial"/>
                <a:cs typeface="Arial"/>
              </a:rPr>
              <a:t>premium/holy-quran-an</a:t>
            </a:r>
            <a:r>
              <a:rPr dirty="0" smtClean="0" sz="1550" spc="-4">
                <a:solidFill>
                  <a:srgbClr val="28261F"/>
                </a:solidFill>
                <a:latin typeface="Arial"/>
                <a:cs typeface="Arial"/>
              </a:rPr>
              <a:t>d</a:t>
            </a:r>
            <a:r>
              <a:rPr dirty="0" smtClean="0" sz="1550" spc="0">
                <a:solidFill>
                  <a:srgbClr val="444236"/>
                </a:solidFill>
                <a:latin typeface="Arial"/>
                <a:cs typeface="Arial"/>
              </a:rPr>
              <a:t>-</a:t>
            </a:r>
            <a:r>
              <a:rPr dirty="0" smtClean="0" sz="1550" spc="0">
                <a:solidFill>
                  <a:srgbClr val="28261F"/>
                </a:solidFill>
                <a:latin typeface="Arial"/>
                <a:cs typeface="Arial"/>
              </a:rPr>
              <a:t>prayer-rosary</a:t>
            </a:r>
            <a:r>
              <a:rPr dirty="0" smtClean="0" sz="1550" spc="0">
                <a:solidFill>
                  <a:srgbClr val="444236"/>
                </a:solidFill>
                <a:latin typeface="Arial"/>
                <a:cs typeface="Arial"/>
              </a:rPr>
              <a:t>-</a:t>
            </a:r>
            <a:r>
              <a:rPr dirty="0" smtClean="0" sz="1550" spc="0">
                <a:solidFill>
                  <a:srgbClr val="28261F"/>
                </a:solidFill>
                <a:latin typeface="Arial"/>
                <a:cs typeface="Arial"/>
              </a:rPr>
              <a:t>on-prayer-mat-on-white-backgroun</a:t>
            </a:r>
            <a:r>
              <a:rPr dirty="0" smtClean="0" sz="1550" spc="-9">
                <a:solidFill>
                  <a:srgbClr val="28261F"/>
                </a:solidFill>
                <a:latin typeface="Arial"/>
                <a:cs typeface="Arial"/>
              </a:rPr>
              <a:t>d</a:t>
            </a:r>
            <a:r>
              <a:rPr dirty="0" smtClean="0" sz="1550" spc="0">
                <a:solidFill>
                  <a:srgbClr val="444236"/>
                </a:solidFill>
                <a:latin typeface="Arial"/>
                <a:cs typeface="Arial"/>
              </a:rPr>
              <a:t>-</a:t>
            </a:r>
            <a:r>
              <a:rPr dirty="0" smtClean="0" sz="1550" spc="0">
                <a:solidFill>
                  <a:srgbClr val="28261F"/>
                </a:solidFill>
                <a:latin typeface="Arial"/>
                <a:cs typeface="Arial"/>
              </a:rPr>
              <a:t>medina</a:t>
            </a:r>
            <a:r>
              <a:rPr dirty="0" smtClean="0" sz="1550" spc="0">
                <a:solidFill>
                  <a:srgbClr val="444236"/>
                </a:solidFill>
                <a:latin typeface="Arial"/>
                <a:cs typeface="Arial"/>
              </a:rPr>
              <a:t>-</a:t>
            </a:r>
            <a:r>
              <a:rPr dirty="0" smtClean="0" sz="1550" spc="0">
                <a:solidFill>
                  <a:srgbClr val="28261F"/>
                </a:solidFill>
                <a:latin typeface="Arial"/>
                <a:cs typeface="Arial"/>
              </a:rPr>
              <a:t>date-frui</a:t>
            </a:r>
            <a:r>
              <a:rPr dirty="0" smtClean="0" sz="1550" spc="-4">
                <a:solidFill>
                  <a:srgbClr val="28261F"/>
                </a:solidFill>
                <a:latin typeface="Arial"/>
                <a:cs typeface="Arial"/>
              </a:rPr>
              <a:t>t</a:t>
            </a:r>
            <a:r>
              <a:rPr dirty="0" smtClean="0" sz="1550" spc="0">
                <a:solidFill>
                  <a:srgbClr val="444236"/>
                </a:solidFill>
                <a:latin typeface="Arial"/>
                <a:cs typeface="Arial"/>
              </a:rPr>
              <a:t>-</a:t>
            </a:r>
            <a:r>
              <a:rPr dirty="0" smtClean="0" sz="1550" spc="0">
                <a:solidFill>
                  <a:srgbClr val="28261F"/>
                </a:solidFill>
                <a:latin typeface="Arial"/>
                <a:cs typeface="Arial"/>
              </a:rPr>
              <a:t>ramadan</a:t>
            </a:r>
            <a:r>
              <a:rPr dirty="0" smtClean="0" sz="1550" spc="0">
                <a:solidFill>
                  <a:srgbClr val="444236"/>
                </a:solidFill>
                <a:latin typeface="Arial"/>
                <a:cs typeface="Arial"/>
              </a:rPr>
              <a:t>-</a:t>
            </a:r>
            <a:r>
              <a:rPr dirty="0" smtClean="0" sz="1550" spc="0">
                <a:solidFill>
                  <a:srgbClr val="28261F"/>
                </a:solidFill>
                <a:latin typeface="Arial"/>
                <a:cs typeface="Arial"/>
              </a:rPr>
              <a:t>kareem_851826</a:t>
            </a:r>
            <a:r>
              <a:rPr dirty="0" smtClean="0" sz="1550" spc="0">
                <a:solidFill>
                  <a:srgbClr val="444236"/>
                </a:solidFill>
                <a:latin typeface="Arial"/>
                <a:cs typeface="Arial"/>
              </a:rPr>
              <a:t>-</a:t>
            </a:r>
            <a:r>
              <a:rPr dirty="0" smtClean="0" sz="1550" spc="0">
                <a:solidFill>
                  <a:srgbClr val="28261F"/>
                </a:solidFill>
                <a:latin typeface="Arial"/>
                <a:cs typeface="Arial"/>
              </a:rPr>
              <a:t>64</a:t>
            </a:r>
            <a:r>
              <a:rPr dirty="0" smtClean="0" sz="1550" spc="0">
                <a:solidFill>
                  <a:srgbClr val="444236"/>
                </a:solidFill>
                <a:latin typeface="Arial"/>
                <a:cs typeface="Arial"/>
              </a:rPr>
              <a:t>.</a:t>
            </a:r>
            <a:r>
              <a:rPr dirty="0" smtClean="0" sz="1550" spc="0">
                <a:solidFill>
                  <a:srgbClr val="28261F"/>
                </a:solidFill>
                <a:latin typeface="Arial"/>
                <a:cs typeface="Arial"/>
              </a:rPr>
              <a:t>jpg</a:t>
            </a:r>
            <a:endParaRPr sz="155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246363" y="6418101"/>
            <a:ext cx="2625964" cy="2688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55"/>
              </a:lnSpc>
              <a:spcBef>
                <a:spcPts val="102"/>
              </a:spcBef>
            </a:pPr>
            <a:r>
              <a:rPr dirty="0" smtClean="0" sz="1900" spc="0">
                <a:solidFill>
                  <a:srgbClr val="28261F"/>
                </a:solidFill>
                <a:latin typeface="Arial"/>
                <a:cs typeface="Arial"/>
              </a:rPr>
              <a:t>Source:</a:t>
            </a:r>
            <a:r>
              <a:rPr dirty="0" smtClean="0" sz="1900" spc="100">
                <a:solidFill>
                  <a:srgbClr val="28261F"/>
                </a:solidFill>
                <a:latin typeface="Arial"/>
                <a:cs typeface="Arial"/>
              </a:rPr>
              <a:t> </a:t>
            </a:r>
            <a:r>
              <a:rPr dirty="0" smtClean="0" sz="1900" spc="0">
                <a:solidFill>
                  <a:srgbClr val="5B4DB5"/>
                </a:solidFill>
                <a:latin typeface="Arial"/>
                <a:cs typeface="Arial"/>
              </a:rPr>
              <a:t>idn</a:t>
            </a:r>
            <a:r>
              <a:rPr dirty="0" smtClean="0" sz="1900" spc="0">
                <a:solidFill>
                  <a:srgbClr val="6959CD"/>
                </a:solidFill>
                <a:latin typeface="Arial"/>
                <a:cs typeface="Arial"/>
              </a:rPr>
              <a:t>.</a:t>
            </a:r>
            <a:r>
              <a:rPr dirty="0" smtClean="0" sz="1900" spc="0">
                <a:solidFill>
                  <a:srgbClr val="5B4DB5"/>
                </a:solidFill>
                <a:latin typeface="Arial"/>
                <a:cs typeface="Arial"/>
              </a:rPr>
              <a:t>freepi</a:t>
            </a:r>
            <a:r>
              <a:rPr dirty="0" smtClean="0" sz="1900" spc="-4">
                <a:solidFill>
                  <a:srgbClr val="5B4DB5"/>
                </a:solidFill>
                <a:latin typeface="Arial"/>
                <a:cs typeface="Arial"/>
              </a:rPr>
              <a:t>k</a:t>
            </a:r>
            <a:r>
              <a:rPr dirty="0" smtClean="0" sz="1900" spc="0">
                <a:solidFill>
                  <a:srgbClr val="6959CD"/>
                </a:solidFill>
                <a:latin typeface="Arial"/>
                <a:cs typeface="Arial"/>
              </a:rPr>
              <a:t>.</a:t>
            </a:r>
            <a:r>
              <a:rPr dirty="0" smtClean="0" sz="1900" spc="0">
                <a:solidFill>
                  <a:srgbClr val="5B4DB5"/>
                </a:solidFill>
                <a:latin typeface="Arial"/>
                <a:cs typeface="Arial"/>
              </a:rPr>
              <a:t>com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xsi="http://www.w3.org/2001/XMLSchema-instance"/>
</file>