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9" r:id="rId3"/>
    <p:sldId id="257" r:id="rId4"/>
    <p:sldId id="294" r:id="rId5"/>
    <p:sldId id="305" r:id="rId6"/>
    <p:sldId id="295" r:id="rId7"/>
    <p:sldId id="296" r:id="rId8"/>
    <p:sldId id="297" r:id="rId9"/>
    <p:sldId id="262" r:id="rId10"/>
    <p:sldId id="267" r:id="rId11"/>
    <p:sldId id="265" r:id="rId12"/>
    <p:sldId id="266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93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7" r:id="rId30"/>
    <p:sldId id="291" r:id="rId31"/>
    <p:sldId id="300" r:id="rId32"/>
    <p:sldId id="301" r:id="rId33"/>
    <p:sldId id="302" r:id="rId34"/>
    <p:sldId id="303" r:id="rId35"/>
    <p:sldId id="304" r:id="rId36"/>
    <p:sldId id="306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96" y="14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23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EF4314-DC14-471E-9166-207E2B0BD695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A814D9-A658-451E-BA03-F05E33B5D5AC}">
      <dgm:prSet phldrT="[Text]"/>
      <dgm:spPr/>
      <dgm:t>
        <a:bodyPr/>
        <a:lstStyle/>
        <a:p>
          <a:r>
            <a:rPr lang="en-US" dirty="0" err="1" smtClean="0"/>
            <a:t>Historia</a:t>
          </a:r>
          <a:endParaRPr lang="en-US" dirty="0"/>
        </a:p>
      </dgm:t>
    </dgm:pt>
    <dgm:pt modelId="{40D486EF-6DD6-4A6B-B868-CE4447E78A8A}" type="parTrans" cxnId="{D2390AC6-738D-499D-B98F-D01CD45F716D}">
      <dgm:prSet/>
      <dgm:spPr/>
      <dgm:t>
        <a:bodyPr/>
        <a:lstStyle/>
        <a:p>
          <a:endParaRPr lang="en-US"/>
        </a:p>
      </dgm:t>
    </dgm:pt>
    <dgm:pt modelId="{A2B9BD32-7BA7-415A-84C6-C60428370840}" type="sibTrans" cxnId="{D2390AC6-738D-499D-B98F-D01CD45F716D}">
      <dgm:prSet/>
      <dgm:spPr/>
      <dgm:t>
        <a:bodyPr/>
        <a:lstStyle/>
        <a:p>
          <a:endParaRPr lang="en-US"/>
        </a:p>
      </dgm:t>
    </dgm:pt>
    <dgm:pt modelId="{D4925A64-EEA3-4F79-93AD-6667C5C9105C}">
      <dgm:prSet phldrT="[Text]" custT="1"/>
      <dgm:spPr/>
      <dgm:t>
        <a:bodyPr anchor="t"/>
        <a:lstStyle/>
        <a:p>
          <a:r>
            <a:rPr lang="en-US" sz="3200" dirty="0" err="1" smtClean="0"/>
            <a:t>Sejarah</a:t>
          </a:r>
          <a:r>
            <a:rPr lang="en-US" sz="3200" dirty="0" smtClean="0"/>
            <a:t> ( </a:t>
          </a:r>
          <a:r>
            <a:rPr lang="en-US" sz="3200" dirty="0" err="1" smtClean="0"/>
            <a:t>Bahasa</a:t>
          </a:r>
          <a:r>
            <a:rPr lang="en-US" sz="3200" dirty="0" smtClean="0"/>
            <a:t> Arab)</a:t>
          </a:r>
          <a:endParaRPr lang="en-US" sz="3200" dirty="0"/>
        </a:p>
      </dgm:t>
    </dgm:pt>
    <dgm:pt modelId="{82FBA724-714E-4B9B-A296-8B198B0C9E64}" type="parTrans" cxnId="{963FA0D3-917F-41B9-9CB1-CA1E58D5FB89}">
      <dgm:prSet/>
      <dgm:spPr/>
      <dgm:t>
        <a:bodyPr/>
        <a:lstStyle/>
        <a:p>
          <a:endParaRPr lang="en-US"/>
        </a:p>
      </dgm:t>
    </dgm:pt>
    <dgm:pt modelId="{E1632B0E-88E4-4D44-A078-7EF5E8B8B52A}" type="sibTrans" cxnId="{963FA0D3-917F-41B9-9CB1-CA1E58D5FB89}">
      <dgm:prSet/>
      <dgm:spPr/>
      <dgm:t>
        <a:bodyPr/>
        <a:lstStyle/>
        <a:p>
          <a:endParaRPr lang="en-US"/>
        </a:p>
      </dgm:t>
    </dgm:pt>
    <dgm:pt modelId="{D6FD5D5E-3BAA-4F28-9129-DB5D9AB50355}">
      <dgm:prSet phldrT="[Text]"/>
      <dgm:spPr/>
      <dgm:t>
        <a:bodyPr/>
        <a:lstStyle/>
        <a:p>
          <a:r>
            <a:rPr lang="en-US" b="1" i="1" dirty="0" err="1" smtClean="0"/>
            <a:t>graphia</a:t>
          </a:r>
          <a:r>
            <a:rPr lang="en-US" dirty="0" smtClean="0"/>
            <a:t> </a:t>
          </a:r>
          <a:endParaRPr lang="en-US" dirty="0"/>
        </a:p>
      </dgm:t>
    </dgm:pt>
    <dgm:pt modelId="{8F6B6E2D-ABF0-4385-AFFA-D775A916DADB}" type="parTrans" cxnId="{31A6D544-7B91-488B-BA26-66E3D22CDF86}">
      <dgm:prSet/>
      <dgm:spPr/>
      <dgm:t>
        <a:bodyPr/>
        <a:lstStyle/>
        <a:p>
          <a:endParaRPr lang="en-US"/>
        </a:p>
      </dgm:t>
    </dgm:pt>
    <dgm:pt modelId="{F24EA802-616F-40FB-B4F2-6F399902E7BA}" type="sibTrans" cxnId="{31A6D544-7B91-488B-BA26-66E3D22CDF86}">
      <dgm:prSet/>
      <dgm:spPr/>
      <dgm:t>
        <a:bodyPr/>
        <a:lstStyle/>
        <a:p>
          <a:endParaRPr lang="en-US"/>
        </a:p>
      </dgm:t>
    </dgm:pt>
    <dgm:pt modelId="{E8C19722-1D6B-462A-B02F-8D370186096F}">
      <dgm:prSet phldrT="[Text]" custT="1"/>
      <dgm:spPr/>
      <dgm:t>
        <a:bodyPr/>
        <a:lstStyle/>
        <a:p>
          <a:r>
            <a:rPr lang="en-US" sz="3200" dirty="0" err="1" smtClean="0"/>
            <a:t>Penulisan</a:t>
          </a:r>
          <a:r>
            <a:rPr lang="en-US" sz="3200" dirty="0" smtClean="0"/>
            <a:t>, </a:t>
          </a:r>
          <a:r>
            <a:rPr lang="en-US" sz="3200" dirty="0" err="1" smtClean="0"/>
            <a:t>penggambaran</a:t>
          </a:r>
          <a:endParaRPr lang="en-US" sz="3200" dirty="0"/>
        </a:p>
      </dgm:t>
    </dgm:pt>
    <dgm:pt modelId="{B175F310-3BB8-4263-9B65-70561F715415}" type="parTrans" cxnId="{78A0117C-8F77-4E0B-9F60-4B011B15A94D}">
      <dgm:prSet/>
      <dgm:spPr/>
      <dgm:t>
        <a:bodyPr/>
        <a:lstStyle/>
        <a:p>
          <a:endParaRPr lang="en-US"/>
        </a:p>
      </dgm:t>
    </dgm:pt>
    <dgm:pt modelId="{0869747F-FA6C-4BA9-ACFC-1A2A57C4EB79}" type="sibTrans" cxnId="{78A0117C-8F77-4E0B-9F60-4B011B15A94D}">
      <dgm:prSet/>
      <dgm:spPr/>
      <dgm:t>
        <a:bodyPr/>
        <a:lstStyle/>
        <a:p>
          <a:endParaRPr lang="en-US"/>
        </a:p>
      </dgm:t>
    </dgm:pt>
    <dgm:pt modelId="{0D706CCC-F244-4945-A2A1-AB88A681C85C}">
      <dgm:prSet phldrT="[Text]"/>
      <dgm:spPr/>
      <dgm:t>
        <a:bodyPr/>
        <a:lstStyle/>
        <a:p>
          <a:r>
            <a:rPr lang="en-US" b="1" dirty="0" err="1" smtClean="0"/>
            <a:t>Historiografi</a:t>
          </a:r>
          <a:endParaRPr lang="en-US" dirty="0"/>
        </a:p>
      </dgm:t>
    </dgm:pt>
    <dgm:pt modelId="{CCE6AF4F-6F02-4898-867C-9BD04CBF527B}" type="parTrans" cxnId="{C6258CED-6C92-4BD5-ADFD-D576429E3AE2}">
      <dgm:prSet/>
      <dgm:spPr/>
      <dgm:t>
        <a:bodyPr/>
        <a:lstStyle/>
        <a:p>
          <a:endParaRPr lang="en-US"/>
        </a:p>
      </dgm:t>
    </dgm:pt>
    <dgm:pt modelId="{7C66BDE4-E840-40E3-95F1-45BD1A1ADBBB}" type="sibTrans" cxnId="{C6258CED-6C92-4BD5-ADFD-D576429E3AE2}">
      <dgm:prSet/>
      <dgm:spPr/>
      <dgm:t>
        <a:bodyPr/>
        <a:lstStyle/>
        <a:p>
          <a:endParaRPr lang="en-US"/>
        </a:p>
      </dgm:t>
    </dgm:pt>
    <dgm:pt modelId="{3D50053D-4CFA-4E42-8A5F-CD2B64E48BFD}">
      <dgm:prSet phldrT="[Text]" custT="1"/>
      <dgm:spPr/>
      <dgm:t>
        <a:bodyPr/>
        <a:lstStyle/>
        <a:p>
          <a:r>
            <a:rPr lang="en-US" sz="1800" b="1" dirty="0" err="1" smtClean="0"/>
            <a:t>Penulisan</a:t>
          </a:r>
          <a:r>
            <a:rPr lang="en-US" sz="1800" b="1" dirty="0" smtClean="0"/>
            <a:t> </a:t>
          </a:r>
          <a:r>
            <a:rPr lang="en-US" sz="1800" b="1" dirty="0" err="1" smtClean="0"/>
            <a:t>sejarah</a:t>
          </a:r>
          <a:r>
            <a:rPr lang="en-US" sz="1800" b="1" dirty="0" smtClean="0"/>
            <a:t>/</a:t>
          </a:r>
          <a:r>
            <a:rPr lang="en-US" sz="1800" b="1" dirty="0" err="1" smtClean="0"/>
            <a:t>peristiwa</a:t>
          </a:r>
          <a:r>
            <a:rPr lang="en-US" sz="1800" b="1" dirty="0" smtClean="0"/>
            <a:t> yang </a:t>
          </a:r>
          <a:r>
            <a:rPr lang="en-US" sz="1800" b="1" dirty="0" err="1" smtClean="0"/>
            <a:t>terjadi</a:t>
          </a:r>
          <a:r>
            <a:rPr lang="en-US" sz="1800" b="1" dirty="0" smtClean="0"/>
            <a:t> </a:t>
          </a:r>
          <a:r>
            <a:rPr lang="en-US" sz="1800" b="1" dirty="0" err="1" smtClean="0"/>
            <a:t>pada</a:t>
          </a:r>
          <a:r>
            <a:rPr lang="en-US" sz="1800" b="1" dirty="0" smtClean="0"/>
            <a:t> </a:t>
          </a:r>
          <a:r>
            <a:rPr lang="en-US" sz="1800" b="1" dirty="0" err="1" smtClean="0"/>
            <a:t>masa</a:t>
          </a:r>
          <a:r>
            <a:rPr lang="en-US" sz="1800" b="1" dirty="0" smtClean="0"/>
            <a:t> </a:t>
          </a:r>
          <a:r>
            <a:rPr lang="en-US" sz="1800" b="1" dirty="0" err="1" smtClean="0"/>
            <a:t>yg</a:t>
          </a:r>
          <a:r>
            <a:rPr lang="en-US" sz="1800" b="1" dirty="0" smtClean="0"/>
            <a:t> </a:t>
          </a:r>
          <a:r>
            <a:rPr lang="en-US" sz="1800" b="1" dirty="0" err="1" smtClean="0"/>
            <a:t>lalu</a:t>
          </a:r>
          <a:endParaRPr lang="en-US" sz="1800" dirty="0"/>
        </a:p>
      </dgm:t>
    </dgm:pt>
    <dgm:pt modelId="{EE2B4F69-4618-4B96-98A0-E68BDEDA2EB5}" type="parTrans" cxnId="{92570263-853B-4756-BA89-60A1FB3EC4EF}">
      <dgm:prSet/>
      <dgm:spPr/>
      <dgm:t>
        <a:bodyPr/>
        <a:lstStyle/>
        <a:p>
          <a:endParaRPr lang="en-US"/>
        </a:p>
      </dgm:t>
    </dgm:pt>
    <dgm:pt modelId="{75444095-BC97-42AE-AA09-1665ECC860D7}" type="sibTrans" cxnId="{92570263-853B-4756-BA89-60A1FB3EC4EF}">
      <dgm:prSet/>
      <dgm:spPr/>
      <dgm:t>
        <a:bodyPr/>
        <a:lstStyle/>
        <a:p>
          <a:endParaRPr lang="en-US"/>
        </a:p>
      </dgm:t>
    </dgm:pt>
    <dgm:pt modelId="{727EAC12-FD68-46E8-ACAA-DE7581D18A30}">
      <dgm:prSet phldrT="[Text]" custT="1"/>
      <dgm:spPr/>
      <dgm:t>
        <a:bodyPr/>
        <a:lstStyle/>
        <a:p>
          <a:r>
            <a:rPr lang="en-US" sz="1800" dirty="0" err="1" smtClean="0"/>
            <a:t>Metode</a:t>
          </a:r>
          <a:r>
            <a:rPr lang="en-US" sz="1800" dirty="0" smtClean="0"/>
            <a:t> </a:t>
          </a:r>
          <a:r>
            <a:rPr lang="en-US" sz="1800" dirty="0" err="1" smtClean="0"/>
            <a:t>penulisan</a:t>
          </a:r>
          <a:r>
            <a:rPr lang="en-US" sz="1800" dirty="0" smtClean="0"/>
            <a:t> </a:t>
          </a:r>
          <a:r>
            <a:rPr lang="en-US" sz="1800" dirty="0" err="1" smtClean="0"/>
            <a:t>dalam</a:t>
          </a:r>
          <a:r>
            <a:rPr lang="en-US" sz="1800" dirty="0" smtClean="0"/>
            <a:t> </a:t>
          </a:r>
          <a:r>
            <a:rPr lang="en-US" sz="1800" dirty="0" err="1" smtClean="0"/>
            <a:t>penggambaran</a:t>
          </a:r>
          <a:r>
            <a:rPr lang="en-US" sz="1800" dirty="0" smtClean="0"/>
            <a:t> </a:t>
          </a:r>
          <a:r>
            <a:rPr lang="en-US" sz="1800" dirty="0" err="1" smtClean="0"/>
            <a:t>sejarah</a:t>
          </a:r>
          <a:r>
            <a:rPr lang="en-US" sz="1800" dirty="0" smtClean="0"/>
            <a:t> </a:t>
          </a:r>
          <a:r>
            <a:rPr lang="en-US" sz="1800" dirty="0" err="1" smtClean="0"/>
            <a:t>sebagai</a:t>
          </a:r>
          <a:r>
            <a:rPr lang="en-US" sz="1800" dirty="0" smtClean="0"/>
            <a:t> </a:t>
          </a:r>
          <a:r>
            <a:rPr lang="en-US" sz="1800" dirty="0" err="1" smtClean="0"/>
            <a:t>disiplin</a:t>
          </a:r>
          <a:r>
            <a:rPr lang="en-US" sz="1800" dirty="0" smtClean="0"/>
            <a:t> </a:t>
          </a:r>
          <a:r>
            <a:rPr lang="en-US" sz="1800" dirty="0" err="1" smtClean="0"/>
            <a:t>ilmiah</a:t>
          </a:r>
          <a:endParaRPr lang="en-US" sz="1800" dirty="0"/>
        </a:p>
      </dgm:t>
    </dgm:pt>
    <dgm:pt modelId="{4712941C-09A5-47F6-A2A8-BA58C79DC3BE}" type="parTrans" cxnId="{C11818DF-A627-4064-9C83-CE072BAF7340}">
      <dgm:prSet/>
      <dgm:spPr/>
      <dgm:t>
        <a:bodyPr/>
        <a:lstStyle/>
        <a:p>
          <a:endParaRPr lang="en-US"/>
        </a:p>
      </dgm:t>
    </dgm:pt>
    <dgm:pt modelId="{0ABB31EB-BCAC-4A82-AC00-48A4F4EDFAF3}" type="sibTrans" cxnId="{C11818DF-A627-4064-9C83-CE072BAF7340}">
      <dgm:prSet/>
      <dgm:spPr/>
      <dgm:t>
        <a:bodyPr/>
        <a:lstStyle/>
        <a:p>
          <a:endParaRPr lang="en-US"/>
        </a:p>
      </dgm:t>
    </dgm:pt>
    <dgm:pt modelId="{ECCAFD32-81B6-4F19-9776-2287E3F3E780}">
      <dgm:prSet phldrT="[Text]" custT="1"/>
      <dgm:spPr/>
      <dgm:t>
        <a:bodyPr anchor="t"/>
        <a:lstStyle/>
        <a:p>
          <a:endParaRPr lang="en-US" sz="3200" dirty="0"/>
        </a:p>
      </dgm:t>
    </dgm:pt>
    <dgm:pt modelId="{EBC500F2-CF3D-4065-9726-6CB662D225FC}" type="parTrans" cxnId="{6056C97E-0BD9-47D1-8491-CDB13AE2DD1D}">
      <dgm:prSet/>
      <dgm:spPr/>
      <dgm:t>
        <a:bodyPr/>
        <a:lstStyle/>
        <a:p>
          <a:endParaRPr lang="en-US"/>
        </a:p>
      </dgm:t>
    </dgm:pt>
    <dgm:pt modelId="{5BA98C38-2A7C-44A5-8E17-EF427D6EDD94}" type="sibTrans" cxnId="{6056C97E-0BD9-47D1-8491-CDB13AE2DD1D}">
      <dgm:prSet/>
      <dgm:spPr/>
      <dgm:t>
        <a:bodyPr/>
        <a:lstStyle/>
        <a:p>
          <a:endParaRPr lang="en-US"/>
        </a:p>
      </dgm:t>
    </dgm:pt>
    <dgm:pt modelId="{29BA903D-C5D7-4FA6-AD81-986B73C8979C}">
      <dgm:prSet phldrT="[Text]" custT="1"/>
      <dgm:spPr/>
      <dgm:t>
        <a:bodyPr/>
        <a:lstStyle/>
        <a:p>
          <a:r>
            <a:rPr lang="en-US" sz="1800" dirty="0" smtClean="0"/>
            <a:t>Kata “</a:t>
          </a:r>
          <a:r>
            <a:rPr lang="en-US" sz="1800" dirty="0" err="1" smtClean="0"/>
            <a:t>historiografi</a:t>
          </a:r>
          <a:r>
            <a:rPr lang="en-US" sz="1800" dirty="0" smtClean="0"/>
            <a:t>” </a:t>
          </a:r>
          <a:r>
            <a:rPr lang="en-US" sz="1800" dirty="0" err="1" smtClean="0"/>
            <a:t>mempunyai</a:t>
          </a:r>
          <a:r>
            <a:rPr lang="en-US" sz="1800" dirty="0" smtClean="0"/>
            <a:t> </a:t>
          </a:r>
          <a:r>
            <a:rPr lang="en-US" sz="1800" dirty="0" err="1" smtClean="0"/>
            <a:t>dua</a:t>
          </a:r>
          <a:r>
            <a:rPr lang="en-US" sz="1800" dirty="0" smtClean="0"/>
            <a:t> </a:t>
          </a:r>
          <a:r>
            <a:rPr lang="en-US" sz="1800" dirty="0" err="1" smtClean="0"/>
            <a:t>pengertian</a:t>
          </a:r>
          <a:r>
            <a:rPr lang="en-US" sz="1800" dirty="0" smtClean="0"/>
            <a:t> </a:t>
          </a:r>
          <a:r>
            <a:rPr lang="en-US" sz="1800" dirty="0" err="1" smtClean="0"/>
            <a:t>yaitu</a:t>
          </a:r>
          <a:r>
            <a:rPr lang="en-US" sz="1800" dirty="0" smtClean="0"/>
            <a:t> </a:t>
          </a:r>
          <a:r>
            <a:rPr lang="en-US" sz="1800" b="1" dirty="0" err="1" smtClean="0"/>
            <a:t>penulisan</a:t>
          </a:r>
          <a:r>
            <a:rPr lang="en-US" sz="1800" b="1" dirty="0" smtClean="0"/>
            <a:t> </a:t>
          </a:r>
          <a:r>
            <a:rPr lang="en-US" sz="1800" b="1" dirty="0" err="1" smtClean="0"/>
            <a:t>sejarah</a:t>
          </a:r>
          <a:r>
            <a:rPr lang="en-US" sz="1800" b="1" dirty="0" smtClean="0"/>
            <a:t> </a:t>
          </a:r>
          <a:r>
            <a:rPr lang="en-US" sz="1800" dirty="0" smtClean="0"/>
            <a:t>(</a:t>
          </a:r>
          <a:r>
            <a:rPr lang="en-US" sz="1800" i="1" dirty="0" smtClean="0"/>
            <a:t>historical writing</a:t>
          </a:r>
          <a:r>
            <a:rPr lang="en-US" sz="1800" dirty="0" smtClean="0"/>
            <a:t>) </a:t>
          </a:r>
          <a:r>
            <a:rPr lang="en-US" sz="1800" dirty="0" err="1" smtClean="0"/>
            <a:t>dan</a:t>
          </a:r>
          <a:r>
            <a:rPr lang="en-US" sz="1800" dirty="0" smtClean="0"/>
            <a:t> </a:t>
          </a:r>
          <a:r>
            <a:rPr lang="en-US" sz="1800" b="1" dirty="0" err="1" smtClean="0"/>
            <a:t>sejarah</a:t>
          </a:r>
          <a:r>
            <a:rPr lang="en-US" sz="1800" b="1" dirty="0" smtClean="0"/>
            <a:t> </a:t>
          </a:r>
          <a:r>
            <a:rPr lang="en-US" sz="1800" b="1" dirty="0" err="1" smtClean="0"/>
            <a:t>dari</a:t>
          </a:r>
          <a:r>
            <a:rPr lang="en-US" sz="1800" b="1" dirty="0" smtClean="0"/>
            <a:t> </a:t>
          </a:r>
          <a:r>
            <a:rPr lang="en-US" sz="1800" b="1" dirty="0" err="1" smtClean="0"/>
            <a:t>penulisan</a:t>
          </a:r>
          <a:r>
            <a:rPr lang="en-US" sz="1800" b="1" dirty="0" smtClean="0"/>
            <a:t> </a:t>
          </a:r>
          <a:r>
            <a:rPr lang="en-US" sz="1800" b="1" dirty="0" err="1" smtClean="0"/>
            <a:t>sejarah</a:t>
          </a:r>
          <a:r>
            <a:rPr lang="en-US" sz="1800" b="1" dirty="0" smtClean="0"/>
            <a:t> </a:t>
          </a:r>
          <a:r>
            <a:rPr lang="en-US" sz="1800" dirty="0" smtClean="0"/>
            <a:t>(</a:t>
          </a:r>
          <a:r>
            <a:rPr lang="en-US" sz="1800" i="1" dirty="0" smtClean="0"/>
            <a:t>history of historical writing). </a:t>
          </a:r>
          <a:endParaRPr lang="en-US" sz="1800" i="1" dirty="0"/>
        </a:p>
      </dgm:t>
    </dgm:pt>
    <dgm:pt modelId="{87D5C804-F050-4EAF-A374-35519EE9A349}" type="parTrans" cxnId="{EE2BA222-CDED-4AA1-8FBA-0CB69A12002C}">
      <dgm:prSet/>
      <dgm:spPr/>
    </dgm:pt>
    <dgm:pt modelId="{43C5DEF6-728A-4DA3-B6C2-CE70CC63A166}" type="sibTrans" cxnId="{EE2BA222-CDED-4AA1-8FBA-0CB69A12002C}">
      <dgm:prSet/>
      <dgm:spPr/>
    </dgm:pt>
    <dgm:pt modelId="{DBFA8827-3ECA-4D75-901A-FCBCA2A98C3E}" type="pres">
      <dgm:prSet presAssocID="{F8EF4314-DC14-471E-9166-207E2B0BD69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6D4EBF-EF90-4A33-A7E6-DA09891FA98A}" type="pres">
      <dgm:prSet presAssocID="{C2A814D9-A658-451E-BA03-F05E33B5D5AC}" presName="linNode" presStyleCnt="0"/>
      <dgm:spPr/>
    </dgm:pt>
    <dgm:pt modelId="{55109336-79DB-43EB-AF7E-321EF6E8E5D0}" type="pres">
      <dgm:prSet presAssocID="{C2A814D9-A658-451E-BA03-F05E33B5D5AC}" presName="parentText" presStyleLbl="node1" presStyleIdx="0" presStyleCnt="3" custScaleY="5275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18414C-DDDD-4D90-9C98-FCB1DA7CCACE}" type="pres">
      <dgm:prSet presAssocID="{C2A814D9-A658-451E-BA03-F05E33B5D5AC}" presName="descendantText" presStyleLbl="alignAccFollowNode1" presStyleIdx="0" presStyleCnt="3" custScaleY="531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A0D1F2-5C42-43DE-B66B-03F6C319A88E}" type="pres">
      <dgm:prSet presAssocID="{A2B9BD32-7BA7-415A-84C6-C60428370840}" presName="sp" presStyleCnt="0"/>
      <dgm:spPr/>
    </dgm:pt>
    <dgm:pt modelId="{D7A356FB-7973-449A-803D-C15051D857EA}" type="pres">
      <dgm:prSet presAssocID="{D6FD5D5E-3BAA-4F28-9129-DB5D9AB50355}" presName="linNode" presStyleCnt="0"/>
      <dgm:spPr/>
    </dgm:pt>
    <dgm:pt modelId="{E54A2BBE-CC5C-40CF-9267-3863EBFA9691}" type="pres">
      <dgm:prSet presAssocID="{D6FD5D5E-3BAA-4F28-9129-DB5D9AB50355}" presName="parentText" presStyleLbl="node1" presStyleIdx="1" presStyleCnt="3" custScaleY="461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FC457-E865-4B60-BC0B-6C0C0212A082}" type="pres">
      <dgm:prSet presAssocID="{D6FD5D5E-3BAA-4F28-9129-DB5D9AB50355}" presName="descendantText" presStyleLbl="alignAccFollowNode1" presStyleIdx="1" presStyleCnt="3" custScaleY="534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2A5B33-6348-461F-BB9F-6DD37CD748FF}" type="pres">
      <dgm:prSet presAssocID="{F24EA802-616F-40FB-B4F2-6F399902E7BA}" presName="sp" presStyleCnt="0"/>
      <dgm:spPr/>
    </dgm:pt>
    <dgm:pt modelId="{75842FC7-7044-4154-B9FD-E416A3780A14}" type="pres">
      <dgm:prSet presAssocID="{0D706CCC-F244-4945-A2A1-AB88A681C85C}" presName="linNode" presStyleCnt="0"/>
      <dgm:spPr/>
    </dgm:pt>
    <dgm:pt modelId="{E90CA33F-75B6-448A-885E-62D7239D3425}" type="pres">
      <dgm:prSet presAssocID="{0D706CCC-F244-4945-A2A1-AB88A681C85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05E859-A0DB-4200-8585-9C7CFCC9FF55}" type="pres">
      <dgm:prSet presAssocID="{0D706CCC-F244-4945-A2A1-AB88A681C85C}" presName="descendantText" presStyleLbl="alignAccFollowNode1" presStyleIdx="2" presStyleCnt="3" custScaleY="12465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A6D544-7B91-488B-BA26-66E3D22CDF86}" srcId="{F8EF4314-DC14-471E-9166-207E2B0BD695}" destId="{D6FD5D5E-3BAA-4F28-9129-DB5D9AB50355}" srcOrd="1" destOrd="0" parTransId="{8F6B6E2D-ABF0-4385-AFFA-D775A916DADB}" sibTransId="{F24EA802-616F-40FB-B4F2-6F399902E7BA}"/>
    <dgm:cxn modelId="{B95B1681-B86D-4315-BEE3-40DE28D5D00B}" type="presOf" srcId="{3D50053D-4CFA-4E42-8A5F-CD2B64E48BFD}" destId="{3C05E859-A0DB-4200-8585-9C7CFCC9FF55}" srcOrd="0" destOrd="0" presId="urn:microsoft.com/office/officeart/2005/8/layout/vList5"/>
    <dgm:cxn modelId="{CF28DC32-E8C0-41F2-9C9E-3240394F94B9}" type="presOf" srcId="{ECCAFD32-81B6-4F19-9776-2287E3F3E780}" destId="{6518414C-DDDD-4D90-9C98-FCB1DA7CCACE}" srcOrd="0" destOrd="1" presId="urn:microsoft.com/office/officeart/2005/8/layout/vList5"/>
    <dgm:cxn modelId="{92570263-853B-4756-BA89-60A1FB3EC4EF}" srcId="{0D706CCC-F244-4945-A2A1-AB88A681C85C}" destId="{3D50053D-4CFA-4E42-8A5F-CD2B64E48BFD}" srcOrd="0" destOrd="0" parTransId="{EE2B4F69-4618-4B96-98A0-E68BDEDA2EB5}" sibTransId="{75444095-BC97-42AE-AA09-1665ECC860D7}"/>
    <dgm:cxn modelId="{BAAA2D84-44E9-4CED-A566-B364E33A4255}" type="presOf" srcId="{D4925A64-EEA3-4F79-93AD-6667C5C9105C}" destId="{6518414C-DDDD-4D90-9C98-FCB1DA7CCACE}" srcOrd="0" destOrd="0" presId="urn:microsoft.com/office/officeart/2005/8/layout/vList5"/>
    <dgm:cxn modelId="{D2390AC6-738D-499D-B98F-D01CD45F716D}" srcId="{F8EF4314-DC14-471E-9166-207E2B0BD695}" destId="{C2A814D9-A658-451E-BA03-F05E33B5D5AC}" srcOrd="0" destOrd="0" parTransId="{40D486EF-6DD6-4A6B-B868-CE4447E78A8A}" sibTransId="{A2B9BD32-7BA7-415A-84C6-C60428370840}"/>
    <dgm:cxn modelId="{4CCD8775-06ED-4DF4-BB7C-DEA21DFC437E}" type="presOf" srcId="{29BA903D-C5D7-4FA6-AD81-986B73C8979C}" destId="{3C05E859-A0DB-4200-8585-9C7CFCC9FF55}" srcOrd="0" destOrd="2" presId="urn:microsoft.com/office/officeart/2005/8/layout/vList5"/>
    <dgm:cxn modelId="{C11818DF-A627-4064-9C83-CE072BAF7340}" srcId="{0D706CCC-F244-4945-A2A1-AB88A681C85C}" destId="{727EAC12-FD68-46E8-ACAA-DE7581D18A30}" srcOrd="1" destOrd="0" parTransId="{4712941C-09A5-47F6-A2A8-BA58C79DC3BE}" sibTransId="{0ABB31EB-BCAC-4A82-AC00-48A4F4EDFAF3}"/>
    <dgm:cxn modelId="{963FA0D3-917F-41B9-9CB1-CA1E58D5FB89}" srcId="{C2A814D9-A658-451E-BA03-F05E33B5D5AC}" destId="{D4925A64-EEA3-4F79-93AD-6667C5C9105C}" srcOrd="0" destOrd="0" parTransId="{82FBA724-714E-4B9B-A296-8B198B0C9E64}" sibTransId="{E1632B0E-88E4-4D44-A078-7EF5E8B8B52A}"/>
    <dgm:cxn modelId="{17B66D27-AEED-4CCB-BD16-5CAE618FF473}" type="presOf" srcId="{D6FD5D5E-3BAA-4F28-9129-DB5D9AB50355}" destId="{E54A2BBE-CC5C-40CF-9267-3863EBFA9691}" srcOrd="0" destOrd="0" presId="urn:microsoft.com/office/officeart/2005/8/layout/vList5"/>
    <dgm:cxn modelId="{D5CECD40-177F-4676-875A-5E79C9F06494}" type="presOf" srcId="{0D706CCC-F244-4945-A2A1-AB88A681C85C}" destId="{E90CA33F-75B6-448A-885E-62D7239D3425}" srcOrd="0" destOrd="0" presId="urn:microsoft.com/office/officeart/2005/8/layout/vList5"/>
    <dgm:cxn modelId="{C6258CED-6C92-4BD5-ADFD-D576429E3AE2}" srcId="{F8EF4314-DC14-471E-9166-207E2B0BD695}" destId="{0D706CCC-F244-4945-A2A1-AB88A681C85C}" srcOrd="2" destOrd="0" parTransId="{CCE6AF4F-6F02-4898-867C-9BD04CBF527B}" sibTransId="{7C66BDE4-E840-40E3-95F1-45BD1A1ADBBB}"/>
    <dgm:cxn modelId="{78A0117C-8F77-4E0B-9F60-4B011B15A94D}" srcId="{D6FD5D5E-3BAA-4F28-9129-DB5D9AB50355}" destId="{E8C19722-1D6B-462A-B02F-8D370186096F}" srcOrd="0" destOrd="0" parTransId="{B175F310-3BB8-4263-9B65-70561F715415}" sibTransId="{0869747F-FA6C-4BA9-ACFC-1A2A57C4EB79}"/>
    <dgm:cxn modelId="{6056C97E-0BD9-47D1-8491-CDB13AE2DD1D}" srcId="{C2A814D9-A658-451E-BA03-F05E33B5D5AC}" destId="{ECCAFD32-81B6-4F19-9776-2287E3F3E780}" srcOrd="1" destOrd="0" parTransId="{EBC500F2-CF3D-4065-9726-6CB662D225FC}" sibTransId="{5BA98C38-2A7C-44A5-8E17-EF427D6EDD94}"/>
    <dgm:cxn modelId="{EDFE7720-6257-42E1-8CAA-D5A45C198D6E}" type="presOf" srcId="{E8C19722-1D6B-462A-B02F-8D370186096F}" destId="{230FC457-E865-4B60-BC0B-6C0C0212A082}" srcOrd="0" destOrd="0" presId="urn:microsoft.com/office/officeart/2005/8/layout/vList5"/>
    <dgm:cxn modelId="{0336C0E2-F291-4D7C-923A-C51EA1518A19}" type="presOf" srcId="{727EAC12-FD68-46E8-ACAA-DE7581D18A30}" destId="{3C05E859-A0DB-4200-8585-9C7CFCC9FF55}" srcOrd="0" destOrd="1" presId="urn:microsoft.com/office/officeart/2005/8/layout/vList5"/>
    <dgm:cxn modelId="{EED725D0-FE6D-4CD7-8922-B5750F17AB61}" type="presOf" srcId="{F8EF4314-DC14-471E-9166-207E2B0BD695}" destId="{DBFA8827-3ECA-4D75-901A-FCBCA2A98C3E}" srcOrd="0" destOrd="0" presId="urn:microsoft.com/office/officeart/2005/8/layout/vList5"/>
    <dgm:cxn modelId="{1944685A-A6C9-426C-8DB7-CD35CAE67702}" type="presOf" srcId="{C2A814D9-A658-451E-BA03-F05E33B5D5AC}" destId="{55109336-79DB-43EB-AF7E-321EF6E8E5D0}" srcOrd="0" destOrd="0" presId="urn:microsoft.com/office/officeart/2005/8/layout/vList5"/>
    <dgm:cxn modelId="{EE2BA222-CDED-4AA1-8FBA-0CB69A12002C}" srcId="{0D706CCC-F244-4945-A2A1-AB88A681C85C}" destId="{29BA903D-C5D7-4FA6-AD81-986B73C8979C}" srcOrd="2" destOrd="0" parTransId="{87D5C804-F050-4EAF-A374-35519EE9A349}" sibTransId="{43C5DEF6-728A-4DA3-B6C2-CE70CC63A166}"/>
    <dgm:cxn modelId="{DC76C87C-1AF3-4175-B73B-5E2E277CA17D}" type="presParOf" srcId="{DBFA8827-3ECA-4D75-901A-FCBCA2A98C3E}" destId="{536D4EBF-EF90-4A33-A7E6-DA09891FA98A}" srcOrd="0" destOrd="0" presId="urn:microsoft.com/office/officeart/2005/8/layout/vList5"/>
    <dgm:cxn modelId="{A677900B-3CE7-424A-9D5B-F9139A713811}" type="presParOf" srcId="{536D4EBF-EF90-4A33-A7E6-DA09891FA98A}" destId="{55109336-79DB-43EB-AF7E-321EF6E8E5D0}" srcOrd="0" destOrd="0" presId="urn:microsoft.com/office/officeart/2005/8/layout/vList5"/>
    <dgm:cxn modelId="{2B3E5F76-34E5-4F65-A691-269CD78F5CA0}" type="presParOf" srcId="{536D4EBF-EF90-4A33-A7E6-DA09891FA98A}" destId="{6518414C-DDDD-4D90-9C98-FCB1DA7CCACE}" srcOrd="1" destOrd="0" presId="urn:microsoft.com/office/officeart/2005/8/layout/vList5"/>
    <dgm:cxn modelId="{2AAC1737-C626-4E7A-AAFE-9A7C289711A5}" type="presParOf" srcId="{DBFA8827-3ECA-4D75-901A-FCBCA2A98C3E}" destId="{A2A0D1F2-5C42-43DE-B66B-03F6C319A88E}" srcOrd="1" destOrd="0" presId="urn:microsoft.com/office/officeart/2005/8/layout/vList5"/>
    <dgm:cxn modelId="{4A1D85CC-E1FC-45AE-A94D-E8ED0E6673BD}" type="presParOf" srcId="{DBFA8827-3ECA-4D75-901A-FCBCA2A98C3E}" destId="{D7A356FB-7973-449A-803D-C15051D857EA}" srcOrd="2" destOrd="0" presId="urn:microsoft.com/office/officeart/2005/8/layout/vList5"/>
    <dgm:cxn modelId="{5F7CDF28-22AE-49FC-A8EA-8DD7004BD82A}" type="presParOf" srcId="{D7A356FB-7973-449A-803D-C15051D857EA}" destId="{E54A2BBE-CC5C-40CF-9267-3863EBFA9691}" srcOrd="0" destOrd="0" presId="urn:microsoft.com/office/officeart/2005/8/layout/vList5"/>
    <dgm:cxn modelId="{06F15A22-38F5-44F2-AE3D-B00A1D4FC916}" type="presParOf" srcId="{D7A356FB-7973-449A-803D-C15051D857EA}" destId="{230FC457-E865-4B60-BC0B-6C0C0212A082}" srcOrd="1" destOrd="0" presId="urn:microsoft.com/office/officeart/2005/8/layout/vList5"/>
    <dgm:cxn modelId="{BB1681E2-0819-4CE7-9F9C-F310B23FDDC0}" type="presParOf" srcId="{DBFA8827-3ECA-4D75-901A-FCBCA2A98C3E}" destId="{E32A5B33-6348-461F-BB9F-6DD37CD748FF}" srcOrd="3" destOrd="0" presId="urn:microsoft.com/office/officeart/2005/8/layout/vList5"/>
    <dgm:cxn modelId="{6D53A875-32FD-4A62-901C-1C3607AE4520}" type="presParOf" srcId="{DBFA8827-3ECA-4D75-901A-FCBCA2A98C3E}" destId="{75842FC7-7044-4154-B9FD-E416A3780A14}" srcOrd="4" destOrd="0" presId="urn:microsoft.com/office/officeart/2005/8/layout/vList5"/>
    <dgm:cxn modelId="{58D4E64A-6EDB-4BD1-A0E4-69EDC679E34A}" type="presParOf" srcId="{75842FC7-7044-4154-B9FD-E416A3780A14}" destId="{E90CA33F-75B6-448A-885E-62D7239D3425}" srcOrd="0" destOrd="0" presId="urn:microsoft.com/office/officeart/2005/8/layout/vList5"/>
    <dgm:cxn modelId="{C6CE6E12-1BD6-487D-8B90-676BA9353B1A}" type="presParOf" srcId="{75842FC7-7044-4154-B9FD-E416A3780A14}" destId="{3C05E859-A0DB-4200-8585-9C7CFCC9FF5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8414C-DDDD-4D90-9C98-FCB1DA7CCACE}">
      <dsp:nvSpPr>
        <dsp:cNvPr id="0" name=""/>
        <dsp:cNvSpPr/>
      </dsp:nvSpPr>
      <dsp:spPr>
        <a:xfrm rot="5400000">
          <a:off x="5135881" y="-2061221"/>
          <a:ext cx="920493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Sejarah</a:t>
          </a:r>
          <a:r>
            <a:rPr lang="en-US" sz="3200" kern="1200" dirty="0" smtClean="0"/>
            <a:t> ( </a:t>
          </a:r>
          <a:r>
            <a:rPr lang="en-US" sz="3200" kern="1200" dirty="0" err="1" smtClean="0"/>
            <a:t>Bahasa</a:t>
          </a:r>
          <a:r>
            <a:rPr lang="en-US" sz="3200" kern="1200" dirty="0" smtClean="0"/>
            <a:t> Arab)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200" kern="1200" dirty="0"/>
        </a:p>
      </dsp:txBody>
      <dsp:txXfrm rot="-5400000">
        <a:off x="2962656" y="156939"/>
        <a:ext cx="5222009" cy="830623"/>
      </dsp:txXfrm>
    </dsp:sp>
    <dsp:sp modelId="{55109336-79DB-43EB-AF7E-321EF6E8E5D0}">
      <dsp:nvSpPr>
        <dsp:cNvPr id="0" name=""/>
        <dsp:cNvSpPr/>
      </dsp:nvSpPr>
      <dsp:spPr>
        <a:xfrm>
          <a:off x="0" y="1035"/>
          <a:ext cx="2962656" cy="114242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Historia</a:t>
          </a:r>
          <a:endParaRPr lang="en-US" sz="3600" kern="1200" dirty="0"/>
        </a:p>
      </dsp:txBody>
      <dsp:txXfrm>
        <a:off x="55769" y="56804"/>
        <a:ext cx="2851118" cy="1030891"/>
      </dsp:txXfrm>
    </dsp:sp>
    <dsp:sp modelId="{230FC457-E865-4B60-BC0B-6C0C0212A082}">
      <dsp:nvSpPr>
        <dsp:cNvPr id="0" name=""/>
        <dsp:cNvSpPr/>
      </dsp:nvSpPr>
      <dsp:spPr>
        <a:xfrm rot="5400000">
          <a:off x="5132979" y="-882147"/>
          <a:ext cx="926297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err="1" smtClean="0"/>
            <a:t>Penulisan</a:t>
          </a:r>
          <a:r>
            <a:rPr lang="en-US" sz="3200" kern="1200" dirty="0" smtClean="0"/>
            <a:t>, </a:t>
          </a:r>
          <a:r>
            <a:rPr lang="en-US" sz="3200" kern="1200" dirty="0" err="1" smtClean="0"/>
            <a:t>penggambaran</a:t>
          </a:r>
          <a:endParaRPr lang="en-US" sz="3200" kern="1200" dirty="0"/>
        </a:p>
      </dsp:txBody>
      <dsp:txXfrm rot="-5400000">
        <a:off x="2962656" y="1333394"/>
        <a:ext cx="5221726" cy="835861"/>
      </dsp:txXfrm>
    </dsp:sp>
    <dsp:sp modelId="{E54A2BBE-CC5C-40CF-9267-3863EBFA9691}">
      <dsp:nvSpPr>
        <dsp:cNvPr id="0" name=""/>
        <dsp:cNvSpPr/>
      </dsp:nvSpPr>
      <dsp:spPr>
        <a:xfrm>
          <a:off x="0" y="1251752"/>
          <a:ext cx="2962656" cy="9991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i="1" kern="1200" dirty="0" err="1" smtClean="0"/>
            <a:t>graphia</a:t>
          </a:r>
          <a:r>
            <a:rPr lang="en-US" sz="3600" kern="1200" dirty="0" smtClean="0"/>
            <a:t> </a:t>
          </a:r>
          <a:endParaRPr lang="en-US" sz="3600" kern="1200" dirty="0"/>
        </a:p>
      </dsp:txBody>
      <dsp:txXfrm>
        <a:off x="48774" y="1300526"/>
        <a:ext cx="2865108" cy="901596"/>
      </dsp:txXfrm>
    </dsp:sp>
    <dsp:sp modelId="{3C05E859-A0DB-4200-8585-9C7CFCC9FF55}">
      <dsp:nvSpPr>
        <dsp:cNvPr id="0" name=""/>
        <dsp:cNvSpPr/>
      </dsp:nvSpPr>
      <dsp:spPr>
        <a:xfrm rot="5400000">
          <a:off x="4516270" y="808583"/>
          <a:ext cx="2159714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b="1" kern="1200" dirty="0" err="1" smtClean="0"/>
            <a:t>Penulisan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sejarah</a:t>
          </a:r>
          <a:r>
            <a:rPr lang="en-US" sz="1800" b="1" kern="1200" dirty="0" smtClean="0"/>
            <a:t>/</a:t>
          </a:r>
          <a:r>
            <a:rPr lang="en-US" sz="1800" b="1" kern="1200" dirty="0" err="1" smtClean="0"/>
            <a:t>peristiwa</a:t>
          </a:r>
          <a:r>
            <a:rPr lang="en-US" sz="1800" b="1" kern="1200" dirty="0" smtClean="0"/>
            <a:t> yang </a:t>
          </a:r>
          <a:r>
            <a:rPr lang="en-US" sz="1800" b="1" kern="1200" dirty="0" err="1" smtClean="0"/>
            <a:t>terjadi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pada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masa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yg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lalu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Metode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penulisan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dalam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penggambaran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sejarah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sebagai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disiplin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ilmiah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Kata “</a:t>
          </a:r>
          <a:r>
            <a:rPr lang="en-US" sz="1800" kern="1200" dirty="0" err="1" smtClean="0"/>
            <a:t>historiografi</a:t>
          </a:r>
          <a:r>
            <a:rPr lang="en-US" sz="1800" kern="1200" dirty="0" smtClean="0"/>
            <a:t>” </a:t>
          </a:r>
          <a:r>
            <a:rPr lang="en-US" sz="1800" kern="1200" dirty="0" err="1" smtClean="0"/>
            <a:t>mempunyai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dua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pengertian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yaitu</a:t>
          </a:r>
          <a:r>
            <a:rPr lang="en-US" sz="1800" kern="1200" dirty="0" smtClean="0"/>
            <a:t> </a:t>
          </a:r>
          <a:r>
            <a:rPr lang="en-US" sz="1800" b="1" kern="1200" dirty="0" err="1" smtClean="0"/>
            <a:t>penulisan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sejarah</a:t>
          </a:r>
          <a:r>
            <a:rPr lang="en-US" sz="1800" b="1" kern="1200" dirty="0" smtClean="0"/>
            <a:t> </a:t>
          </a:r>
          <a:r>
            <a:rPr lang="en-US" sz="1800" kern="1200" dirty="0" smtClean="0"/>
            <a:t>(</a:t>
          </a:r>
          <a:r>
            <a:rPr lang="en-US" sz="1800" i="1" kern="1200" dirty="0" smtClean="0"/>
            <a:t>historical writing</a:t>
          </a:r>
          <a:r>
            <a:rPr lang="en-US" sz="1800" kern="1200" dirty="0" smtClean="0"/>
            <a:t>) </a:t>
          </a:r>
          <a:r>
            <a:rPr lang="en-US" sz="1800" kern="1200" dirty="0" err="1" smtClean="0"/>
            <a:t>dan</a:t>
          </a:r>
          <a:r>
            <a:rPr lang="en-US" sz="1800" kern="1200" dirty="0" smtClean="0"/>
            <a:t> </a:t>
          </a:r>
          <a:r>
            <a:rPr lang="en-US" sz="1800" b="1" kern="1200" dirty="0" err="1" smtClean="0"/>
            <a:t>sejarah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dari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penulisan</a:t>
          </a:r>
          <a:r>
            <a:rPr lang="en-US" sz="1800" b="1" kern="1200" dirty="0" smtClean="0"/>
            <a:t> </a:t>
          </a:r>
          <a:r>
            <a:rPr lang="en-US" sz="1800" b="1" kern="1200" dirty="0" err="1" smtClean="0"/>
            <a:t>sejarah</a:t>
          </a:r>
          <a:r>
            <a:rPr lang="en-US" sz="1800" b="1" kern="1200" dirty="0" smtClean="0"/>
            <a:t> </a:t>
          </a:r>
          <a:r>
            <a:rPr lang="en-US" sz="1800" kern="1200" dirty="0" smtClean="0"/>
            <a:t>(</a:t>
          </a:r>
          <a:r>
            <a:rPr lang="en-US" sz="1800" i="1" kern="1200" dirty="0" smtClean="0"/>
            <a:t>history of historical writing). </a:t>
          </a:r>
          <a:endParaRPr lang="en-US" sz="1800" i="1" kern="1200" dirty="0"/>
        </a:p>
      </dsp:txBody>
      <dsp:txXfrm rot="-5400000">
        <a:off x="2962656" y="2467627"/>
        <a:ext cx="5161515" cy="1948856"/>
      </dsp:txXfrm>
    </dsp:sp>
    <dsp:sp modelId="{E90CA33F-75B6-448A-885E-62D7239D3425}">
      <dsp:nvSpPr>
        <dsp:cNvPr id="0" name=""/>
        <dsp:cNvSpPr/>
      </dsp:nvSpPr>
      <dsp:spPr>
        <a:xfrm>
          <a:off x="0" y="2359183"/>
          <a:ext cx="2962656" cy="21657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err="1" smtClean="0"/>
            <a:t>Historiografi</a:t>
          </a:r>
          <a:endParaRPr lang="en-US" sz="3600" kern="1200" dirty="0"/>
        </a:p>
      </dsp:txBody>
      <dsp:txXfrm>
        <a:off x="105723" y="2464906"/>
        <a:ext cx="2751210" cy="19542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9C567-ED95-4B52-BEDC-E9AD829DD738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BEB9A-D207-4845-8184-DEB18DC46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85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3" Type="http://schemas.openxmlformats.org/officeDocument/2006/relationships/hyperlink" Target="https://id.scribd.com/document/681364454/UNSUR-PEMBANGUN-TEKS-CERITA-SEJARAH" TargetMode="External"/><Relationship Id="rId18" Type="http://schemas.openxmlformats.org/officeDocument/2006/relationships/hyperlink" Target="https://translate.google.com/translate?u=https://id.scribd.com/document/540309880/ANALISIS-UNSUR-INTRINSIK-DAN-EKSTRINSIK-PADA-NOVEL-SEJARAH&amp;hl=en&amp;sl=id&amp;tl=en&amp;client=search" TargetMode="External"/><Relationship Id="rId26" Type="http://schemas.openxmlformats.org/officeDocument/2006/relationships/hyperlink" Target="https://translate.google.com/translate?u=https://roboguru.ruangguru.com/question/tuliskan-unsur-teks-cerita-sejarah-_QU-94GETZBO&amp;hl=en&amp;sl=id&amp;tl=en&amp;client=search" TargetMode="External"/><Relationship Id="rId39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20&amp;sa=N&amp;sstk=Ac65TH4rLdufaGD3s9WldAFaQDmMT8zNx97BQ3X_2KhAGTWRd6w7mBUbHwZNKls0BcHuLXlp23WaNJAFg1FMYrVIRu9pdU9wB26MGQ&amp;ved=2ahUKEwi29db6wPeNAxUQyDgGHYK2J38Q8tMDegQICxAG" TargetMode="External"/><Relationship Id="rId3" Type="http://schemas.openxmlformats.org/officeDocument/2006/relationships/hyperlink" Target="https://support.google.com/websearch/answer/181196?hl=en-ID" TargetMode="External"/><Relationship Id="rId21" Type="http://schemas.openxmlformats.org/officeDocument/2006/relationships/hyperlink" Target="https://www.bola.com/ragam/read/5389221/apa-saja-unsur-unsur-penting-dalam-sejarah-ini-penjelasannya" TargetMode="External"/><Relationship Id="rId34" Type="http://schemas.openxmlformats.org/officeDocument/2006/relationships/hyperlink" Target="https://www.google.com/search?sca_esv=5761beca760606b1&amp;sxsrf=AE3TifOERaictz4z-OgAErQGPZKasbS3og:1750130710924&amp;q=Dalam+novel+sejarah+unsur+yang+menunjukkan+latar+belakang+waktu+dan+tempat+disebut&amp;sa=X&amp;ved=2ahUKEwi29db6wPeNAxUQyDgGHYK2J38Q1QJ6BAg8EAE" TargetMode="External"/><Relationship Id="rId42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50&amp;sa=N&amp;sstk=Ac65TH4rLdufaGD3s9WldAFaQDmMT8zNx97BQ3X_2KhAGTWRd6w7mBUbHwZNKls0BcHuLXlp23WaNJAFg1FMYrVIRu9pdU9wB26MGQ&amp;ved=2ahUKEwi29db6wPeNAxUQyDgGHYK2J38Q8tMDegQICxAM" TargetMode="External"/><Relationship Id="rId47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10&amp;sa=N&amp;sstk=Ac65TH4rLdufaGD3s9WldAFaQDmMT8zNx97BQ3X_2KhAGTWRd6w7mBUbHwZNKls0BcHuLXlp23WaNJAFg1FMYrVIRu9pdU9wB26MGQ&amp;ved=2ahUKEwi29db6wPeNAxUQyDgGHYK2J38Q8NMDegQICxAW" TargetMode="External"/><Relationship Id="rId50" Type="http://schemas.openxmlformats.org/officeDocument/2006/relationships/hyperlink" Target="https://support.google.com/websearch/?p=ws_results_help&amp;hl=en-ID&amp;fg=1" TargetMode="External"/><Relationship Id="rId7" Type="http://schemas.openxmlformats.org/officeDocument/2006/relationships/hyperlink" Target="https://www.google.com/search?sca_esv=5761beca760606b1&amp;sxsrf=AE3TifOERaictz4z-OgAErQGPZKasbS3og:1750130710924&amp;q=unsur+intrinsik+dan+ekstrinsik+penulisan+sejarah&amp;udm=39&amp;fbs=AIIjpHxU7SXXniUZfeShr2fp4giZ1Y6MJ25_tmWITc7uy4KIeiAkWG4OlBE2zyCTMjPbGmMU8EWskMk2JSE__efdUJ3xCy-TJvLh102VajJHlWcuOLyRvOo-183S-AAzJCQoWCMNu0ox6TbKLmUi8a5_LKmJvVpoMCqYXFxRRd3HzB2N9Bb0qLBjmGYR2Qw3nVCLhDaSB54D28p1_Fvqc6xUZhAgnDS4HA&amp;sa=X&amp;ved=2ahUKEwi29db6wPeNAxUQyDgGHYK2J38Qs6gLegQIEhAB" TargetMode="External"/><Relationship Id="rId12" Type="http://schemas.openxmlformats.org/officeDocument/2006/relationships/hyperlink" Target="https://translate.google.com/translate?u=https://www.kompas.com/skola/read/2021/08/27/130545769/unsur-unsur-teks-cerita-sejarah-dan-contohnya?page=all&amp;hl=en&amp;sl=id&amp;tl=en&amp;client=search" TargetMode="External"/><Relationship Id="rId17" Type="http://schemas.openxmlformats.org/officeDocument/2006/relationships/hyperlink" Target="https://id.scribd.com/document/540309880/ANALISIS-UNSUR-INTRINSIK-DAN-EKSTRINSIK-PADA-NOVEL-SEJARAH" TargetMode="External"/><Relationship Id="rId25" Type="http://schemas.openxmlformats.org/officeDocument/2006/relationships/hyperlink" Target="https://roboguru.ruangguru.com/question/tuliskan-unsur-teks-cerita-sejarah-_QU-94GETZBO" TargetMode="External"/><Relationship Id="rId33" Type="http://schemas.openxmlformats.org/officeDocument/2006/relationships/hyperlink" Target="https://www.google.com/search?sca_esv=5761beca760606b1&amp;sxsrf=AE3TifOERaictz4z-OgAErQGPZKasbS3og:1750130710924&amp;q=Unsur+intrinsik+teks+cerita+sejarah&amp;sa=X&amp;ved=2ahUKEwi29db6wPeNAxUQyDgGHYK2J38Q1QJ6BAg9EAE" TargetMode="External"/><Relationship Id="rId38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10&amp;sa=N&amp;sstk=Ac65TH4rLdufaGD3s9WldAFaQDmMT8zNx97BQ3X_2KhAGTWRd6w7mBUbHwZNKls0BcHuLXlp23WaNJAFg1FMYrVIRu9pdU9wB26MGQ&amp;ved=2ahUKEwi29db6wPeNAxUQyDgGHYK2J38Q8tMDegQICxAE" TargetMode="External"/><Relationship Id="rId46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90&amp;sa=N&amp;sstk=Ac65TH4rLdufaGD3s9WldAFaQDmMT8zNx97BQ3X_2KhAGTWRd6w7mBUbHwZNKls0BcHuLXlp23WaNJAFg1FMYrVIRu9pdU9wB26MGQ&amp;ved=2ahUKEwi29db6wPeNAxUQyDgGHYK2J38Q8tMDegQICxAU" TargetMode="External"/><Relationship Id="rId2" Type="http://schemas.openxmlformats.org/officeDocument/2006/relationships/slide" Target="../slides/slide4.xml"/><Relationship Id="rId16" Type="http://schemas.openxmlformats.org/officeDocument/2006/relationships/hyperlink" Target="https://translate.google.com/translate?u=https://brainly.co.id/tugas/27719257&amp;hl=en&amp;sl=id&amp;tl=en&amp;client=search" TargetMode="External"/><Relationship Id="rId20" Type="http://schemas.openxmlformats.org/officeDocument/2006/relationships/hyperlink" Target="https://translate.google.com/translate?u=https://www.gramedia.com/literasi/pengertian-sejarah/&amp;hl=en&amp;sl=id&amp;tl=en&amp;client=search" TargetMode="External"/><Relationship Id="rId29" Type="http://schemas.openxmlformats.org/officeDocument/2006/relationships/hyperlink" Target="https://translate.google.com/translate?u=https://kids.grid.id/read/473954817/mengenal-struktur-ciri-ciri-dan-unsur-dari-teks-cerita-sejarah?page=all&amp;hl=en&amp;sl=id&amp;tl=en&amp;client=search" TargetMode="External"/><Relationship Id="rId41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40&amp;sa=N&amp;sstk=Ac65TH4rLdufaGD3s9WldAFaQDmMT8zNx97BQ3X_2KhAGTWRd6w7mBUbHwZNKls0BcHuLXlp23WaNJAFg1FMYrVIRu9pdU9wB26MGQ&amp;ved=2ahUKEwi29db6wPeNAxUQyDgGHYK2J38Q8tMDegQICxAK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google.com/search?sca_esv=5761beca760606b1&amp;sxsrf=AE3TifOERaictz4z-OgAErQGPZKasbS3og:1750130710924&amp;q=unsur+intrinsik+dan+ekstrinsik+penulisan+sejarah&amp;udm=28&amp;fbs=AIIjpHxU7SXXniUZfeShr2fp4giZ1Y6MJ25_tmWITc7uy4KIeiAkWG4OlBE2zyCTMjPbGmMU8EWskMk2JSE__efdUJ3xCy-TJvLh102VajJHlWcuOLyRvOo-183S-AAzJCQoWCMNu0ox6TbKLmUi8a5_LKmJvVpoMCqYXFxRRd3HzB2N9Bb0qLBjmGYR2Qw3nVCLhDaSB54D28p1_Fvqc6xUZhAgnDS4HA&amp;ved=1t:220175&amp;ictx=111" TargetMode="External"/><Relationship Id="rId11" Type="http://schemas.openxmlformats.org/officeDocument/2006/relationships/hyperlink" Target="https://www.kompas.com/skola/read/2021/08/27/130545769/unsur-unsur-teks-cerita-sejarah-dan-contohnya?page=all" TargetMode="External"/><Relationship Id="rId24" Type="http://schemas.openxmlformats.org/officeDocument/2006/relationships/hyperlink" Target="https://translate.google.com/translate?u=https://akupintar.id/info-pintar/-/blogs/unsur-intrinsik-dan-ekstrinsik-cerpen-novel-dan-drama&amp;hl=en&amp;sl=id&amp;tl=en&amp;client=search" TargetMode="External"/><Relationship Id="rId32" Type="http://schemas.openxmlformats.org/officeDocument/2006/relationships/hyperlink" Target="https://www.google.com/search?sca_esv=5761beca760606b1&amp;sxsrf=AE3TifOERaictz4z-OgAErQGPZKasbS3og:1750130710924&amp;q=Unsur+ekstrinsik+Novel+Sejarah&amp;sa=X&amp;ved=2ahUKEwi29db6wPeNAxUQyDgGHYK2J38Q1QJ6BAg-EAE" TargetMode="External"/><Relationship Id="rId37" Type="http://schemas.openxmlformats.org/officeDocument/2006/relationships/hyperlink" Target="https://www.google.com/search?sca_esv=5761beca760606b1&amp;sxsrf=AE3TifOERaictz4z-OgAErQGPZKasbS3og:1750130710924&amp;q=Cerpen+Sejarah&amp;sa=X&amp;ved=2ahUKEwi29db6wPeNAxUQyDgGHYK2J38Q1QJ6BAg5EAE" TargetMode="External"/><Relationship Id="rId40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30&amp;sa=N&amp;sstk=Ac65TH4rLdufaGD3s9WldAFaQDmMT8zNx97BQ3X_2KhAGTWRd6w7mBUbHwZNKls0BcHuLXlp23WaNJAFg1FMYrVIRu9pdU9wB26MGQ&amp;ved=2ahUKEwi29db6wPeNAxUQyDgGHYK2J38Q8tMDegQICxAI" TargetMode="External"/><Relationship Id="rId45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80&amp;sa=N&amp;sstk=Ac65TH4rLdufaGD3s9WldAFaQDmMT8zNx97BQ3X_2KhAGTWRd6w7mBUbHwZNKls0BcHuLXlp23WaNJAFg1FMYrVIRu9pdU9wB26MGQ&amp;ved=2ahUKEwi29db6wPeNAxUQyDgGHYK2J38Q8tMDegQICxAS" TargetMode="External"/><Relationship Id="rId5" Type="http://schemas.openxmlformats.org/officeDocument/2006/relationships/hyperlink" Target="https://www.google.com/search?sca_esv=5761beca760606b1&amp;sxsrf=AE3TifOERaictz4z-OgAErQGPZKasbS3og:1750130710924&amp;q=unsur+intrinsik+dan+ekstrinsik+penulisan+sejarah&amp;udm=7&amp;fbs=AIIjpHxU7SXXniUZfeShr2fp4giZ1Y6MJ25_tmWITc7uy4KIeiAkWG4OlBE2zyCTMjPbGmMU8EWskMk2JSE__efdUJ3xCy-TJvLh102VajJHlWcuOLyRvOo-183S-AAzJCQoWCMNu0ox6TbKLmUi8a5_LKmJvVpoMCqYXFxRRd3HzB2N9Bb0qLBjmGYR2Qw3nVCLhDaSB54D28p1_Fvqc6xUZhAgnDS4HA&amp;sa=X&amp;ved=2ahUKEwi29db6wPeNAxUQyDgGHYK2J38QtKgLegQIFRAB" TargetMode="External"/><Relationship Id="rId15" Type="http://schemas.openxmlformats.org/officeDocument/2006/relationships/hyperlink" Target="https://brainly.co.id/tugas/27719257" TargetMode="External"/><Relationship Id="rId23" Type="http://schemas.openxmlformats.org/officeDocument/2006/relationships/hyperlink" Target="https://akupintar.id/info-pintar/-/blogs/unsur-intrinsik-dan-ekstrinsik-cerpen-novel-dan-drama" TargetMode="External"/><Relationship Id="rId28" Type="http://schemas.openxmlformats.org/officeDocument/2006/relationships/hyperlink" Target="https://kids.grid.id/read/473954817/mengenal-struktur-ciri-ciri-dan-unsur-dari-teks-cerita-sejarah?page=all" TargetMode="External"/><Relationship Id="rId36" Type="http://schemas.openxmlformats.org/officeDocument/2006/relationships/hyperlink" Target="https://www.google.com/search?sca_esv=5761beca760606b1&amp;sxsrf=AE3TifOERaictz4z-OgAErQGPZKasbS3og:1750130710924&amp;q=Nilai-nilai+dalam+novel+sejarah&amp;sa=X&amp;ved=2ahUKEwi29db6wPeNAxUQyDgGHYK2J38Q1QJ6BAg6EAE" TargetMode="External"/><Relationship Id="rId49" Type="http://schemas.openxmlformats.org/officeDocument/2006/relationships/hyperlink" Target="https://www.google.com/search?q=unsur+intrinsik+dan+ekstrinsik+penulisan+sejarah&amp;sca_esv=5761beca760606b1&amp;sxsrf=AE3TifPM_rhCSI_AILkOBFswOf6GIrJojA:1750126840107&amp;source=hp&amp;ei=-NBQaJ3RBLWJqfkPmbvT4AY&amp;iflsig=AOw8s4IAAAAAaFDfCEd0wlbYP7Cx03pf3VMhlUBzkMSM&amp;ved=0ahUKEwidrfXEsveNAxW1RCoJHZndFGwQ4dUDCBc&amp;uact=5&amp;oq=unsur+intrinsik+dan+ekstrinsik+penulisan+sejarah&amp;gs_lp=Egdnd3Mtd2l6IjB1bnN1ciBpbnRyaW5zaWsgZGFuIGVrc3RyaW5zaWsgcGVudWxpc2FuIHNlamFyYWgyBRAhGJ8FSPYdUABYAHAAeACQAQCYAbcCoAG3AqoBAzMtMbgBA8gBAPgBAvgBAZgCAaACxAKYAwCSBwMzLTGgB_MBsgcDMy0xuAfEAsIHAzItMcgHBg&amp;sclient=gws-wiz" TargetMode="External"/><Relationship Id="rId10" Type="http://schemas.openxmlformats.org/officeDocument/2006/relationships/hyperlink" Target="https://support.google.com/websearch?p=ai_overviews&amp;hl=en-ID" TargetMode="External"/><Relationship Id="rId19" Type="http://schemas.openxmlformats.org/officeDocument/2006/relationships/hyperlink" Target="https://www.gramedia.com/literasi/pengertian-sejarah/?srsltid=AfmBOoroHS4gxfBzAjdzQ5iNvb2ha92fjtbdvRI-RmdUvWog_HRnISab" TargetMode="External"/><Relationship Id="rId31" Type="http://schemas.openxmlformats.org/officeDocument/2006/relationships/hyperlink" Target="https://translate.google.com/translate?u=https://www.quipper.com/id/blog/mapel/bahasa-indonesia/unsur-intrinsik-ekstrinsik-cerpen/&amp;hl=en&amp;sl=id&amp;tl=en&amp;client=search" TargetMode="External"/><Relationship Id="rId44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70&amp;sa=N&amp;sstk=Ac65TH4rLdufaGD3s9WldAFaQDmMT8zNx97BQ3X_2KhAGTWRd6w7mBUbHwZNKls0BcHuLXlp23WaNJAFg1FMYrVIRu9pdU9wB26MGQ&amp;ved=2ahUKEwi29db6wPeNAxUQyDgGHYK2J38Q8tMDegQICxAQ" TargetMode="External"/><Relationship Id="rId52" Type="http://schemas.openxmlformats.org/officeDocument/2006/relationships/hyperlink" Target="https://policies.google.com/terms?hl=en-ID&amp;fg=1" TargetMode="External"/><Relationship Id="rId4" Type="http://schemas.openxmlformats.org/officeDocument/2006/relationships/hyperlink" Target="https://www.google.com/search?sca_esv=5761beca760606b1&amp;sxsrf=AE3TifOERaictz4z-OgAErQGPZKasbS3og:1750130710924&amp;q=unsur+intrinsik+dan+ekstrinsik+penulisan+sejarah&amp;udm=2&amp;fbs=AIIjpHxU7SXXniUZfeShr2fp4giZ1Y6MJ25_tmWITc7uy4KIeiAkWG4OlBE2zyCTMjPbGmMU8EWskMk2JSE__efdUJ3xCy-TJvLh102VajJHlWcuOLyRvOo-183S-AAzJCQoWCMNu0ox6TbKLmUi8a5_LKmJvVpoMCqYXFxRRd3HzB2N9Bb0qLBjmGYR2Qw3nVCLhDaSB54D28p1_Fvqc6xUZhAgnDS4HA&amp;sa=X&amp;ved=2ahUKEwi29db6wPeNAxUQyDgGHYK2J38QtKgLegQIFxAB" TargetMode="External"/><Relationship Id="rId9" Type="http://schemas.openxmlformats.org/officeDocument/2006/relationships/hyperlink" Target="https://www.google.com/search?sca_esv=5761beca760606b1&amp;sxsrf=AE3TifOERaictz4z-OgAErQGPZKasbS3og:1750130710924&amp;q=unsur+intrinsik+dan+ekstrinsik+penulisan+sejarah&amp;tbm=nws&amp;source=lnms&amp;fbs=AIIjpHxU7SXXniUZfeShr2fp4giZ1Y6MJ25_tmWITc7uy4KIeiAkWG4OlBE2zyCTMjPbGmMU8EWskMk2JSE__efdUJ3xCy-TJvLh102VajJHlWcuOLyRvOo-183S-AAzJCQoWCMNu0ox6TbKLmUi8a5_LKmJvVpoMCqYXFxRRd3HzB2N9Bb0qLBjmGYR2Qw3nVCLhDaSB54D28p1_Fvqc6xUZhAgnDS4HA&amp;sa=X&amp;ved=2ahUKEwi29db6wPeNAxUQyDgGHYK2J38Q0pQJegQIERAB" TargetMode="External"/><Relationship Id="rId14" Type="http://schemas.openxmlformats.org/officeDocument/2006/relationships/hyperlink" Target="https://translate.google.com/translate?u=https://id.scribd.com/document/681364454/UNSUR-PEMBANGUN-TEKS-CERITA-SEJARAH&amp;hl=en&amp;sl=id&amp;tl=en&amp;client=search" TargetMode="External"/><Relationship Id="rId22" Type="http://schemas.openxmlformats.org/officeDocument/2006/relationships/hyperlink" Target="https://translate.google.com/translate?u=https://www.bola.com/ragam/read/5389221/apa-saja-unsur-unsur-penting-dalam-sejarah-ini-penjelasannya&amp;hl=en&amp;sl=id&amp;tl=en&amp;client=search" TargetMode="External"/><Relationship Id="rId27" Type="http://schemas.openxmlformats.org/officeDocument/2006/relationships/hyperlink" Target="https://roboguru.ruangguru.com/question/tuliskan-unsur-teks-cerita-sejarah-_QU-94GETZBO#answer" TargetMode="External"/><Relationship Id="rId30" Type="http://schemas.openxmlformats.org/officeDocument/2006/relationships/hyperlink" Target="https://www.quipper.com/id/blog/mapel/bahasa-indonesia/unsur-intrinsik-ekstrinsik-cerpen/" TargetMode="External"/><Relationship Id="rId35" Type="http://schemas.openxmlformats.org/officeDocument/2006/relationships/hyperlink" Target="https://www.google.com/search?sca_esv=5761beca760606b1&amp;sxsrf=AE3TifOERaictz4z-OgAErQGPZKasbS3og:1750130710924&amp;q=Struktur+novel+sejarah&amp;sa=X&amp;ved=2ahUKEwi29db6wPeNAxUQyDgGHYK2J38Q1QJ6BAg7EAE" TargetMode="External"/><Relationship Id="rId43" Type="http://schemas.openxmlformats.org/officeDocument/2006/relationships/hyperlink" Target="https://www.google.com/search?q=unsur+intrinsik+dan+ekstrinsik+penulisan+sejarah&amp;sca_esv=5761beca760606b1&amp;sxsrf=AE3TifOERaictz4z-OgAErQGPZKasbS3og:1750130710924&amp;ei=FuBQaLaSOJCQ4-EPgu2e-Qc&amp;start=60&amp;sa=N&amp;sstk=Ac65TH4rLdufaGD3s9WldAFaQDmMT8zNx97BQ3X_2KhAGTWRd6w7mBUbHwZNKls0BcHuLXlp23WaNJAFg1FMYrVIRu9pdU9wB26MGQ&amp;ved=2ahUKEwi29db6wPeNAxUQyDgGHYK2J38Q8tMDegQICxAO" TargetMode="External"/><Relationship Id="rId48" Type="http://schemas.openxmlformats.org/officeDocument/2006/relationships/hyperlink" Target="https://www.google.com/search?q=unsur+intrinsik+dan+ekstrinsik+penulisan+sejarah&amp;sca_esv=5761beca760606b1&amp;sxsrf=AE3TifPM_rhCSI_AILkOBFswOf6GIrJojA:1750126840107&amp;source=hp&amp;ei=-NBQaJ3RBLWJqfkPmbvT4AY&amp;iflsig=AOw8s4IAAAAAaFDfCEd0wlbYP7Cx03pf3VMhlUBzkMSM&amp;ved=0ahUKEwidrfXEsveNAxW1RCoJHZndFGwQ4dUDCBc&amp;uact=5&amp;oq=unsur+intrinsik+dan+ekstrinsik+penulisan+sejarah&amp;gs_lp=Egdnd3Mtd2l6IjB1bnN1ciBpbnRyaW5zaWsgZGFuIGVrc3RyaW5zaWsgcGVudWxpc2FuIHNlamFyYWgyBRAhGJ8FSPYdUABYAHAAeACQAQCYAbcCoAG3AqoBAzMtMbgBA8gBAPgBAvgBAZgCAaACxAKYAwCSBwMzLTGgB_MBsgcDMy0xuAfEAsIHAzItMcgHBg&amp;sclient=gws-wiz&amp;peek_pws=0" TargetMode="External"/><Relationship Id="rId8" Type="http://schemas.openxmlformats.org/officeDocument/2006/relationships/hyperlink" Target="https://www.google.com/search?sca_esv=5761beca760606b1&amp;sxsrf=AE3TifOERaictz4z-OgAErQGPZKasbS3og:1750130710924&amp;q=unsur+intrinsik+dan+ekstrinsik+penulisan+sejarah&amp;udm=14&amp;fbs=AIIjpHxU7SXXniUZfeShr2fp4giZ1Y6MJ25_tmWITc7uy4KIeiAkWG4OlBE2zyCTMjPbGmMU8EWskMk2JSE__efdUJ3xCy-TJvLh102VajJHlWcuOLyRvOo-183S-AAzJCQoWCMNu0ox6TbKLmUi8a5_LKmJvVpoMCqYXFxRRd3HzB2N9Bb0qLBjmGYR2Qw3nVCLhDaSB54D28p1_Fvqc6xUZhAgnDS4HA&amp;sa=X&amp;ved=2ahUKEwi29db6wPeNAxUQyDgGHYK2J38Qs6gLegQIEBAB" TargetMode="External"/><Relationship Id="rId51" Type="http://schemas.openxmlformats.org/officeDocument/2006/relationships/hyperlink" Target="https://policies.google.com/privacy?hl=en-ID&amp;fg=1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err="1" smtClean="0"/>
              <a:t>Kuntowijoyo</a:t>
            </a:r>
            <a:r>
              <a:rPr lang="en-US" sz="120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EB9A-D207-4845-8184-DEB18DC469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60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Skip to main </a:t>
            </a:r>
            <a:r>
              <a:rPr lang="en-US" dirty="0" err="1" smtClean="0"/>
              <a:t>content</a:t>
            </a:r>
            <a:r>
              <a:rPr lang="en-US" dirty="0" err="1" smtClean="0">
                <a:hlinkClick r:id="rId3"/>
              </a:rPr>
              <a:t>Accessibility</a:t>
            </a:r>
            <a:r>
              <a:rPr lang="en-US" dirty="0" smtClean="0">
                <a:hlinkClick r:id="rId3"/>
              </a:rPr>
              <a:t> help</a:t>
            </a:r>
            <a:endParaRPr lang="en-US" dirty="0" smtClean="0"/>
          </a:p>
          <a:p>
            <a:r>
              <a:rPr lang="en-US" dirty="0" smtClean="0"/>
              <a:t>Accessibility feedback</a:t>
            </a:r>
          </a:p>
          <a:p>
            <a:r>
              <a:rPr lang="en-US" dirty="0" smtClean="0">
                <a:effectLst/>
              </a:rPr>
              <a:t>All</a:t>
            </a:r>
          </a:p>
          <a:p>
            <a:r>
              <a:rPr lang="en-US" dirty="0" smtClean="0">
                <a:effectLst/>
                <a:hlinkClick r:id="rId4"/>
              </a:rPr>
              <a:t>Images</a:t>
            </a:r>
          </a:p>
          <a:p>
            <a:r>
              <a:rPr lang="en-US" dirty="0" smtClean="0">
                <a:effectLst/>
                <a:hlinkClick r:id="rId5"/>
              </a:rPr>
              <a:t>Videos</a:t>
            </a:r>
          </a:p>
          <a:p>
            <a:r>
              <a:rPr lang="en-US" dirty="0" smtClean="0">
                <a:effectLst/>
                <a:hlinkClick r:id="rId6"/>
              </a:rPr>
              <a:t>Shopping</a:t>
            </a:r>
          </a:p>
          <a:p>
            <a:r>
              <a:rPr lang="en-US" dirty="0" smtClean="0">
                <a:effectLst/>
                <a:hlinkClick r:id="rId7"/>
              </a:rPr>
              <a:t>Short videos</a:t>
            </a:r>
          </a:p>
          <a:p>
            <a:r>
              <a:rPr lang="en-US" dirty="0" smtClean="0">
                <a:effectLst/>
                <a:hlinkClick r:id="rId8"/>
              </a:rPr>
              <a:t>Web</a:t>
            </a:r>
          </a:p>
          <a:p>
            <a:r>
              <a:rPr lang="en-US" dirty="0" smtClean="0">
                <a:effectLst/>
                <a:hlinkClick r:id="rId9"/>
              </a:rPr>
              <a:t>News</a:t>
            </a:r>
          </a:p>
          <a:p>
            <a:r>
              <a:rPr lang="en-US" dirty="0" smtClean="0">
                <a:effectLst/>
              </a:rPr>
              <a:t>More</a:t>
            </a:r>
          </a:p>
          <a:p>
            <a:r>
              <a:rPr lang="en-US" dirty="0" smtClean="0"/>
              <a:t>Tools</a:t>
            </a:r>
          </a:p>
          <a:p>
            <a:r>
              <a:rPr lang="en-US" b="1" dirty="0" smtClean="0">
                <a:effectLst/>
              </a:rPr>
              <a:t>AI Overview</a:t>
            </a:r>
            <a:endParaRPr lang="en-US" dirty="0" smtClean="0">
              <a:effectLst/>
            </a:endParaRPr>
          </a:p>
          <a:p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adalah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dua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jenis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elemen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membangun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sebuah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karya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tulis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termasuk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adalah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unsur-unsur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secara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langsung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membangun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dari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sementara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adalah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unsur-unsur</a:t>
            </a:r>
            <a:r>
              <a:rPr lang="en-US" dirty="0" smtClean="0">
                <a:effectLst/>
              </a:rPr>
              <a:t> di </a:t>
            </a:r>
            <a:r>
              <a:rPr lang="en-US" dirty="0" err="1" smtClean="0">
                <a:effectLst/>
              </a:rPr>
              <a:t>luar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turut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memengaruhi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membentuknya</a:t>
            </a:r>
            <a:r>
              <a:rPr lang="en-US" dirty="0" smtClean="0">
                <a:effectLst/>
              </a:rPr>
              <a:t>. </a:t>
            </a:r>
          </a:p>
          <a:p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: </a:t>
            </a:r>
          </a:p>
          <a:p>
            <a:r>
              <a:rPr lang="en-US" b="1" dirty="0" err="1" smtClean="0">
                <a:effectLst/>
              </a:rPr>
              <a:t>Peristiwa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Sejarah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Kejadian-kejadian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penting</a:t>
            </a:r>
            <a:r>
              <a:rPr lang="en-US" dirty="0" smtClean="0">
                <a:effectLst/>
              </a:rPr>
              <a:t> di </a:t>
            </a:r>
            <a:r>
              <a:rPr lang="en-US" dirty="0" err="1" smtClean="0">
                <a:effectLst/>
              </a:rPr>
              <a:t>masa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lalu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menjadi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fokus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Pelaku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atau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Tokoh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Sejarah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Individu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atau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kelompok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terlibat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Tempat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Terjadinya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Peristiwa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Lokasi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geografis</a:t>
            </a:r>
            <a:r>
              <a:rPr lang="en-US" dirty="0" smtClean="0">
                <a:effectLst/>
              </a:rPr>
              <a:t> di </a:t>
            </a:r>
            <a:r>
              <a:rPr lang="en-US" dirty="0" err="1" smtClean="0">
                <a:effectLst/>
              </a:rPr>
              <a:t>mana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berlangsung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Waktu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Terjadinya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Peristiwa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Periode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atau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ketika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terjadi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Penyebab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Terjadinya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Peristiwa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Faktor-faktor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mendasari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memicu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terjadinya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smtClean="0">
                <a:effectLst/>
              </a:rPr>
              <a:t>Cara </a:t>
            </a:r>
            <a:r>
              <a:rPr lang="en-US" b="1" dirty="0" err="1" smtClean="0">
                <a:effectLst/>
              </a:rPr>
              <a:t>Terjadinya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Peristiwa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Proses </a:t>
            </a:r>
            <a:r>
              <a:rPr lang="en-US" dirty="0" err="1" smtClean="0">
                <a:effectLst/>
              </a:rPr>
              <a:t>atau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tahapan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bagaimana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berlangsung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Tema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Gagasan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utama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ingin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disampaikan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melalui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Alur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Susunan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, yang </a:t>
            </a:r>
            <a:r>
              <a:rPr lang="en-US" dirty="0" err="1" smtClean="0">
                <a:effectLst/>
              </a:rPr>
              <a:t>bisa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bersifat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kronologis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atau</a:t>
            </a:r>
            <a:r>
              <a:rPr lang="en-US" dirty="0" smtClean="0">
                <a:effectLst/>
              </a:rPr>
              <a:t> non-</a:t>
            </a:r>
            <a:r>
              <a:rPr lang="en-US" dirty="0" err="1" smtClean="0">
                <a:effectLst/>
              </a:rPr>
              <a:t>kronologis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Tokoh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dan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Penokohan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Karakterisasi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tokoh-tokoh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Latar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Lingkungan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tempat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terjadi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meliputi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waktu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tempat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suasana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smtClean="0">
                <a:effectLst/>
              </a:rPr>
              <a:t>Gaya </a:t>
            </a:r>
            <a:r>
              <a:rPr lang="en-US" b="1" dirty="0" err="1" smtClean="0">
                <a:effectLst/>
              </a:rPr>
              <a:t>Bahasa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Pilihan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bahasa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cara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menyampaikan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Sudut</a:t>
            </a:r>
            <a:r>
              <a:rPr lang="en-US" b="1" dirty="0" smtClean="0">
                <a:effectLst/>
              </a:rPr>
              <a:t> Pandang: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Perspektif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menceritakan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 </a:t>
            </a:r>
          </a:p>
          <a:p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: </a:t>
            </a:r>
          </a:p>
          <a:p>
            <a:r>
              <a:rPr lang="en-US" b="1" dirty="0" err="1" smtClean="0">
                <a:effectLst/>
              </a:rPr>
              <a:t>Latar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Belakang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Penulis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Kehidupan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pengalaman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keyakinan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pandangan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memengaruhi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tulisannya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Kondisi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Sosial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Budaya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Masyarakat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Situasi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sosial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ekonomi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budaya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pada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terjadi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Nilai-nilai</a:t>
            </a:r>
            <a:r>
              <a:rPr lang="en-US" b="1" dirty="0" smtClean="0">
                <a:effectLst/>
              </a:rPr>
              <a:t> yang </a:t>
            </a:r>
            <a:r>
              <a:rPr lang="en-US" b="1" dirty="0" err="1" smtClean="0">
                <a:effectLst/>
              </a:rPr>
              <a:t>Terkandung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Norma, </a:t>
            </a:r>
            <a:r>
              <a:rPr lang="en-US" dirty="0" err="1" smtClean="0">
                <a:effectLst/>
              </a:rPr>
              <a:t>etika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prinsip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dianut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oleh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masyarakat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pada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itu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Konteks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Sejarah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Situasi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politik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ekonomi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sosial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melingkupi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Rekaman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Kebesaran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dan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Kegemilangan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Pemerintah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sering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muncul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untuk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menunjukkan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kejayaan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suatu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pemerintahan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Aspek</a:t>
            </a:r>
            <a:r>
              <a:rPr lang="en-US" b="1" dirty="0" smtClean="0">
                <a:effectLst/>
              </a:rPr>
              <a:t> Bias: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Kecenderungan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memandang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suatu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peristiwa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</a:p>
          <a:p>
            <a:r>
              <a:rPr lang="en-US" b="1" dirty="0" err="1" smtClean="0">
                <a:effectLst/>
              </a:rPr>
              <a:t>Unsur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Keagamaan</a:t>
            </a:r>
            <a:r>
              <a:rPr lang="en-US" b="1" dirty="0" smtClean="0">
                <a:effectLst/>
              </a:rPr>
              <a:t>, </a:t>
            </a:r>
            <a:r>
              <a:rPr lang="en-US" b="1" dirty="0" err="1" smtClean="0">
                <a:effectLst/>
              </a:rPr>
              <a:t>Politik</a:t>
            </a:r>
            <a:r>
              <a:rPr lang="en-US" b="1" dirty="0" smtClean="0">
                <a:effectLst/>
              </a:rPr>
              <a:t>, </a:t>
            </a:r>
            <a:r>
              <a:rPr lang="en-US" b="1" dirty="0" err="1" smtClean="0">
                <a:effectLst/>
              </a:rPr>
              <a:t>Ekonomi</a:t>
            </a:r>
            <a:r>
              <a:rPr lang="en-US" b="1" dirty="0" smtClean="0">
                <a:effectLst/>
              </a:rPr>
              <a:t>, </a:t>
            </a:r>
            <a:r>
              <a:rPr lang="en-US" b="1" dirty="0" err="1" smtClean="0">
                <a:effectLst/>
              </a:rPr>
              <a:t>dan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 smtClean="0">
                <a:effectLst/>
              </a:rPr>
              <a:t>Sosial</a:t>
            </a:r>
            <a:r>
              <a:rPr lang="en-US" b="1" dirty="0" smtClean="0">
                <a:effectLst/>
              </a:rPr>
              <a:t>: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Pengaruh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faktor-faktor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tersebut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terhadap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jalannya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 </a:t>
            </a:r>
          </a:p>
          <a:p>
            <a:r>
              <a:rPr lang="en-US" dirty="0" err="1" smtClean="0">
                <a:effectLst/>
              </a:rPr>
              <a:t>Dengan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memahami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pembaca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dapat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lebih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menganalisis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sebuah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karya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tulis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memahami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konteksnya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serta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menilai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pesan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ingin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disampaikan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. </a:t>
            </a:r>
          </a:p>
          <a:p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Cerpen</a:t>
            </a:r>
            <a:r>
              <a:rPr lang="en-US" dirty="0" smtClean="0">
                <a:effectLst/>
              </a:rPr>
              <a:t>, Novel,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Drama - </a:t>
            </a:r>
            <a:r>
              <a:rPr lang="en-US" dirty="0" err="1" smtClean="0">
                <a:effectLst/>
              </a:rPr>
              <a:t>Aku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Pintar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19 Aug 2023 — </a:t>
            </a:r>
            <a:r>
              <a:rPr lang="en-US" dirty="0" err="1" smtClean="0">
                <a:effectLst/>
              </a:rPr>
              <a:t>Oleh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karena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itu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hikayat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meliputi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tema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alur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karakter</a:t>
            </a:r>
            <a:r>
              <a:rPr lang="en-US" dirty="0" smtClean="0">
                <a:effectLst/>
              </a:rPr>
              <a:t>, setting, </a:t>
            </a:r>
            <a:r>
              <a:rPr lang="en-US" dirty="0" err="1" smtClean="0">
                <a:effectLst/>
              </a:rPr>
              <a:t>gaya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bahasa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makna</a:t>
            </a:r>
            <a:r>
              <a:rPr lang="en-US" dirty="0" smtClean="0">
                <a:effectLst/>
              </a:rPr>
              <a:t> moral,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struktur</a:t>
            </a:r>
            <a:r>
              <a:rPr lang="en-US" dirty="0" smtClean="0">
                <a:effectLst/>
              </a:rPr>
              <a:t>...</a:t>
            </a:r>
          </a:p>
          <a:p>
            <a:r>
              <a:rPr lang="en-US" dirty="0" err="1" smtClean="0"/>
              <a:t>Aku</a:t>
            </a:r>
            <a:r>
              <a:rPr lang="en-US" dirty="0" smtClean="0"/>
              <a:t> </a:t>
            </a:r>
            <a:r>
              <a:rPr lang="en-US" dirty="0" err="1" smtClean="0"/>
              <a:t>Pintar</a:t>
            </a:r>
            <a:endParaRPr lang="en-US" dirty="0" smtClean="0"/>
          </a:p>
          <a:p>
            <a:r>
              <a:rPr lang="en-US" dirty="0" smtClean="0"/>
              <a:t>7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Intrinsik</a:t>
            </a:r>
            <a:r>
              <a:rPr lang="en-US" dirty="0" smtClean="0"/>
              <a:t> Novel yang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- </a:t>
            </a:r>
            <a:r>
              <a:rPr lang="en-US" dirty="0" err="1" smtClean="0"/>
              <a:t>Gramedia</a:t>
            </a:r>
            <a:endParaRPr lang="en-US" dirty="0" smtClean="0"/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Intrinsik</a:t>
            </a:r>
            <a:r>
              <a:rPr lang="en-US" dirty="0" smtClean="0"/>
              <a:t> Novel? * </a:t>
            </a:r>
            <a:r>
              <a:rPr lang="en-US" dirty="0" err="1" smtClean="0"/>
              <a:t>Tema</a:t>
            </a:r>
            <a:r>
              <a:rPr lang="en-US" dirty="0" smtClean="0"/>
              <a:t>.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dasarnya</a:t>
            </a:r>
            <a:r>
              <a:rPr lang="en-US" dirty="0" smtClean="0"/>
              <a:t>, </a:t>
            </a:r>
            <a:r>
              <a:rPr lang="en-US" dirty="0" err="1" smtClean="0"/>
              <a:t>tema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gagasan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 yang </a:t>
            </a:r>
            <a:r>
              <a:rPr lang="en-US" dirty="0" err="1" smtClean="0"/>
              <a:t>menopang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bersi</a:t>
            </a:r>
            <a:r>
              <a:rPr lang="en-US" dirty="0" smtClean="0"/>
              <a:t>...</a:t>
            </a:r>
          </a:p>
          <a:p>
            <a:r>
              <a:rPr lang="en-US" dirty="0" err="1" smtClean="0"/>
              <a:t>Gramedia</a:t>
            </a:r>
            <a:endParaRPr lang="en-US" dirty="0" smtClean="0"/>
          </a:p>
          <a:p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Intrinsik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Ekstrinsik</a:t>
            </a:r>
            <a:r>
              <a:rPr lang="en-US" dirty="0" smtClean="0"/>
              <a:t> Novel, </a:t>
            </a:r>
            <a:r>
              <a:rPr lang="en-US" dirty="0" err="1" smtClean="0"/>
              <a:t>Cerpen</a:t>
            </a:r>
            <a:r>
              <a:rPr lang="en-US" dirty="0" smtClean="0"/>
              <a:t>, </a:t>
            </a:r>
            <a:r>
              <a:rPr lang="en-US" dirty="0" err="1" smtClean="0"/>
              <a:t>Puisi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Drama</a:t>
            </a:r>
          </a:p>
          <a:p>
            <a:r>
              <a:rPr lang="en-US" dirty="0" smtClean="0"/>
              <a:t>15 Sept 2021 —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intrinsik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unsur-unsur</a:t>
            </a:r>
            <a:r>
              <a:rPr lang="en-US" dirty="0" smtClean="0"/>
              <a:t> yang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.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...</a:t>
            </a:r>
          </a:p>
          <a:p>
            <a:r>
              <a:rPr lang="en-US" dirty="0" err="1" smtClean="0"/>
              <a:t>Penerbit</a:t>
            </a:r>
            <a:r>
              <a:rPr lang="en-US" dirty="0" smtClean="0"/>
              <a:t> </a:t>
            </a:r>
            <a:r>
              <a:rPr lang="en-US" dirty="0" err="1" smtClean="0"/>
              <a:t>Deepublish</a:t>
            </a:r>
            <a:endParaRPr lang="en-US" dirty="0" smtClean="0"/>
          </a:p>
          <a:p>
            <a:r>
              <a:rPr lang="en-US" dirty="0" smtClean="0">
                <a:effectLst/>
              </a:rPr>
              <a:t>Show all</a:t>
            </a:r>
          </a:p>
          <a:p>
            <a:r>
              <a:rPr lang="en-US" dirty="0" err="1" smtClean="0"/>
              <a:t>Respons</a:t>
            </a:r>
            <a:r>
              <a:rPr lang="en-US" dirty="0" smtClean="0"/>
              <a:t> AI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berisi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. </a:t>
            </a:r>
            <a:r>
              <a:rPr lang="en-US" dirty="0" err="1" smtClean="0">
                <a:hlinkClick r:id="rId10"/>
              </a:rPr>
              <a:t>Pelajari</a:t>
            </a:r>
            <a:r>
              <a:rPr lang="en-US" dirty="0" smtClean="0">
                <a:hlinkClick r:id="rId10"/>
              </a:rPr>
              <a:t> </a:t>
            </a:r>
            <a:r>
              <a:rPr lang="en-US" dirty="0" err="1" smtClean="0">
                <a:hlinkClick r:id="rId10"/>
              </a:rPr>
              <a:t>lebih</a:t>
            </a:r>
            <a:r>
              <a:rPr lang="en-US" dirty="0" smtClean="0">
                <a:hlinkClick r:id="rId10"/>
              </a:rPr>
              <a:t> </a:t>
            </a:r>
            <a:r>
              <a:rPr lang="en-US" dirty="0" err="1" smtClean="0">
                <a:hlinkClick r:id="rId10"/>
              </a:rPr>
              <a:t>lanjut</a:t>
            </a:r>
            <a:endParaRPr lang="en-US" dirty="0" smtClean="0"/>
          </a:p>
          <a:p>
            <a:r>
              <a:rPr lang="en-US" b="1" dirty="0" err="1" smtClean="0">
                <a:effectLst/>
                <a:hlinkClick r:id="rId11"/>
              </a:rPr>
              <a:t>Unsur-Unsur</a:t>
            </a:r>
            <a:r>
              <a:rPr lang="en-US" b="1" dirty="0" smtClean="0">
                <a:effectLst/>
                <a:hlinkClick r:id="rId11"/>
              </a:rPr>
              <a:t> </a:t>
            </a:r>
            <a:r>
              <a:rPr lang="en-US" b="1" dirty="0" err="1" smtClean="0">
                <a:effectLst/>
                <a:hlinkClick r:id="rId11"/>
              </a:rPr>
              <a:t>Teks</a:t>
            </a:r>
            <a:r>
              <a:rPr lang="en-US" b="1" dirty="0" smtClean="0">
                <a:effectLst/>
                <a:hlinkClick r:id="rId11"/>
              </a:rPr>
              <a:t> </a:t>
            </a:r>
            <a:r>
              <a:rPr lang="en-US" b="1" dirty="0" err="1" smtClean="0">
                <a:effectLst/>
                <a:hlinkClick r:id="rId11"/>
              </a:rPr>
              <a:t>Cerita</a:t>
            </a:r>
            <a:r>
              <a:rPr lang="en-US" b="1" dirty="0" smtClean="0">
                <a:effectLst/>
                <a:hlinkClick r:id="rId11"/>
              </a:rPr>
              <a:t> </a:t>
            </a:r>
            <a:r>
              <a:rPr lang="en-US" b="1" dirty="0" err="1" smtClean="0">
                <a:effectLst/>
                <a:hlinkClick r:id="rId11"/>
              </a:rPr>
              <a:t>Sejarah</a:t>
            </a:r>
            <a:r>
              <a:rPr lang="en-US" b="1" dirty="0" smtClean="0">
                <a:effectLst/>
                <a:hlinkClick r:id="rId11"/>
              </a:rPr>
              <a:t> </a:t>
            </a:r>
            <a:r>
              <a:rPr lang="en-US" b="1" dirty="0" err="1" smtClean="0">
                <a:effectLst/>
                <a:hlinkClick r:id="rId11"/>
              </a:rPr>
              <a:t>dan</a:t>
            </a:r>
            <a:r>
              <a:rPr lang="en-US" b="1" dirty="0" smtClean="0">
                <a:effectLst/>
                <a:hlinkClick r:id="rId11"/>
              </a:rPr>
              <a:t> </a:t>
            </a:r>
            <a:r>
              <a:rPr lang="en-US" b="1" dirty="0" err="1" smtClean="0">
                <a:effectLst/>
                <a:hlinkClick r:id="rId11"/>
              </a:rPr>
              <a:t>Contohnya</a:t>
            </a:r>
            <a:endParaRPr lang="en-US" b="1" dirty="0" smtClean="0">
              <a:effectLst/>
              <a:hlinkClick r:id="rId11"/>
            </a:endParaRPr>
          </a:p>
          <a:p>
            <a:r>
              <a:rPr lang="en-US" dirty="0" smtClean="0">
                <a:effectLst/>
                <a:hlinkClick r:id="rId11"/>
              </a:rPr>
              <a:t/>
            </a:r>
            <a:br>
              <a:rPr lang="en-US" dirty="0" smtClean="0">
                <a:effectLst/>
                <a:hlinkClick r:id="rId11"/>
              </a:rPr>
            </a:br>
            <a:endParaRPr lang="en-US" dirty="0" smtClean="0">
              <a:effectLst/>
              <a:hlinkClick r:id="rId11"/>
            </a:endParaRPr>
          </a:p>
          <a:p>
            <a:r>
              <a:rPr lang="en-US" dirty="0" smtClean="0">
                <a:effectLst/>
                <a:hlinkClick r:id="rId11"/>
              </a:rPr>
              <a:t>Kompas.com</a:t>
            </a:r>
          </a:p>
          <a:p>
            <a:r>
              <a:rPr lang="en-US" i="1" dirty="0" smtClean="0">
                <a:effectLst/>
                <a:hlinkClick r:id="rId11"/>
              </a:rPr>
              <a:t>https://www.kompas.com › read</a:t>
            </a:r>
            <a:endParaRPr lang="en-US" dirty="0" smtClean="0">
              <a:effectLst/>
              <a:hlinkClick r:id="rId11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12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27 Aug 2021 — </a:t>
            </a:r>
            <a:r>
              <a:rPr lang="en-US" dirty="0" err="1" smtClean="0">
                <a:effectLst/>
              </a:rPr>
              <a:t>Menurut</a:t>
            </a:r>
            <a:r>
              <a:rPr lang="en-US" dirty="0" smtClean="0">
                <a:effectLst/>
              </a:rPr>
              <a:t> M. </a:t>
            </a:r>
            <a:r>
              <a:rPr lang="en-US" dirty="0" err="1" smtClean="0">
                <a:effectLst/>
              </a:rPr>
              <a:t>Atar</a:t>
            </a:r>
            <a:r>
              <a:rPr lang="en-US" dirty="0" smtClean="0">
                <a:effectLst/>
              </a:rPr>
              <a:t> Semi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buku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Anatomi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Sastra</a:t>
            </a:r>
            <a:r>
              <a:rPr lang="en-US" dirty="0" smtClean="0">
                <a:effectLst/>
              </a:rPr>
              <a:t> (1998), </a:t>
            </a:r>
            <a:r>
              <a:rPr lang="en-US" i="1" dirty="0" err="1" smtClean="0">
                <a:effectLst/>
              </a:rPr>
              <a:t>unsur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intrinsik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mencakup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karakter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dan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penokohan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tema</a:t>
            </a:r>
            <a:r>
              <a:rPr lang="en-US" i="1" dirty="0" smtClean="0">
                <a:effectLst/>
              </a:rPr>
              <a:t>, plot, </a:t>
            </a:r>
            <a:r>
              <a:rPr lang="en-US" i="1" dirty="0" err="1" smtClean="0">
                <a:effectLst/>
              </a:rPr>
              <a:t>latar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konflik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 ...</a:t>
            </a:r>
          </a:p>
          <a:p>
            <a:r>
              <a:rPr lang="en-US" b="1" dirty="0" err="1" smtClean="0">
                <a:effectLst/>
                <a:hlinkClick r:id="rId13"/>
              </a:rPr>
              <a:t>Unsur</a:t>
            </a:r>
            <a:r>
              <a:rPr lang="en-US" b="1" dirty="0" smtClean="0">
                <a:effectLst/>
                <a:hlinkClick r:id="rId13"/>
              </a:rPr>
              <a:t> </a:t>
            </a:r>
            <a:r>
              <a:rPr lang="en-US" b="1" dirty="0" err="1" smtClean="0">
                <a:effectLst/>
                <a:hlinkClick r:id="rId13"/>
              </a:rPr>
              <a:t>Pembangun</a:t>
            </a:r>
            <a:r>
              <a:rPr lang="en-US" b="1" dirty="0" smtClean="0">
                <a:effectLst/>
                <a:hlinkClick r:id="rId13"/>
              </a:rPr>
              <a:t> </a:t>
            </a:r>
            <a:r>
              <a:rPr lang="en-US" b="1" dirty="0" err="1" smtClean="0">
                <a:effectLst/>
                <a:hlinkClick r:id="rId13"/>
              </a:rPr>
              <a:t>Teks</a:t>
            </a:r>
            <a:r>
              <a:rPr lang="en-US" b="1" dirty="0" smtClean="0">
                <a:effectLst/>
                <a:hlinkClick r:id="rId13"/>
              </a:rPr>
              <a:t> </a:t>
            </a:r>
            <a:r>
              <a:rPr lang="en-US" b="1" dirty="0" err="1" smtClean="0">
                <a:effectLst/>
                <a:hlinkClick r:id="rId13"/>
              </a:rPr>
              <a:t>Cerita</a:t>
            </a:r>
            <a:r>
              <a:rPr lang="en-US" b="1" dirty="0" smtClean="0">
                <a:effectLst/>
                <a:hlinkClick r:id="rId13"/>
              </a:rPr>
              <a:t> </a:t>
            </a:r>
            <a:r>
              <a:rPr lang="en-US" b="1" dirty="0" err="1" smtClean="0">
                <a:effectLst/>
                <a:hlinkClick r:id="rId13"/>
              </a:rPr>
              <a:t>Sejarah</a:t>
            </a:r>
            <a:r>
              <a:rPr lang="en-US" b="1" dirty="0" smtClean="0">
                <a:effectLst/>
                <a:hlinkClick r:id="rId13"/>
              </a:rPr>
              <a:t> | PDF</a:t>
            </a:r>
          </a:p>
          <a:p>
            <a:r>
              <a:rPr lang="en-US" dirty="0" smtClean="0">
                <a:effectLst/>
                <a:hlinkClick r:id="rId13"/>
              </a:rPr>
              <a:t/>
            </a:r>
            <a:br>
              <a:rPr lang="en-US" dirty="0" smtClean="0">
                <a:effectLst/>
                <a:hlinkClick r:id="rId13"/>
              </a:rPr>
            </a:br>
            <a:endParaRPr lang="en-US" dirty="0" smtClean="0">
              <a:effectLst/>
              <a:hlinkClick r:id="rId13"/>
            </a:endParaRPr>
          </a:p>
          <a:p>
            <a:r>
              <a:rPr lang="en-US" dirty="0" err="1" smtClean="0">
                <a:effectLst/>
                <a:hlinkClick r:id="rId13"/>
              </a:rPr>
              <a:t>Scribd</a:t>
            </a:r>
            <a:endParaRPr lang="en-US" dirty="0" smtClean="0">
              <a:effectLst/>
              <a:hlinkClick r:id="rId13"/>
            </a:endParaRPr>
          </a:p>
          <a:p>
            <a:r>
              <a:rPr lang="en-US" i="1" dirty="0" smtClean="0">
                <a:effectLst/>
                <a:hlinkClick r:id="rId13"/>
              </a:rPr>
              <a:t>https://id.scribd.com › document</a:t>
            </a:r>
            <a:endParaRPr lang="en-US" dirty="0" smtClean="0">
              <a:effectLst/>
              <a:hlinkClick r:id="rId13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14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membentuk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teks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</a:t>
            </a:r>
            <a:r>
              <a:rPr lang="en-US" i="1" dirty="0" err="1" smtClean="0">
                <a:effectLst/>
              </a:rPr>
              <a:t>Unsur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intrinsik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meliputi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tema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alur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penokohan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sudut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pandang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latar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dan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amanat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 smtClean="0">
                <a:effectLst/>
              </a:rPr>
              <a:t>5,0(1) </a:t>
            </a:r>
          </a:p>
          <a:p>
            <a:r>
              <a:rPr lang="en-US" b="1" dirty="0" err="1" smtClean="0">
                <a:effectLst/>
                <a:hlinkClick r:id="rId15"/>
              </a:rPr>
              <a:t>sebutkan</a:t>
            </a:r>
            <a:r>
              <a:rPr lang="en-US" b="1" dirty="0" smtClean="0">
                <a:effectLst/>
                <a:hlinkClick r:id="rId15"/>
              </a:rPr>
              <a:t> </a:t>
            </a:r>
            <a:r>
              <a:rPr lang="en-US" b="1" dirty="0" err="1" smtClean="0">
                <a:effectLst/>
                <a:hlinkClick r:id="rId15"/>
              </a:rPr>
              <a:t>unsur</a:t>
            </a:r>
            <a:r>
              <a:rPr lang="en-US" b="1" dirty="0" smtClean="0">
                <a:effectLst/>
                <a:hlinkClick r:id="rId15"/>
              </a:rPr>
              <a:t> </a:t>
            </a:r>
            <a:r>
              <a:rPr lang="en-US" b="1" dirty="0" err="1" smtClean="0">
                <a:effectLst/>
                <a:hlinkClick r:id="rId15"/>
              </a:rPr>
              <a:t>intrinsik</a:t>
            </a:r>
            <a:r>
              <a:rPr lang="en-US" b="1" dirty="0" smtClean="0">
                <a:effectLst/>
                <a:hlinkClick r:id="rId15"/>
              </a:rPr>
              <a:t> </a:t>
            </a:r>
            <a:r>
              <a:rPr lang="en-US" b="1" dirty="0" err="1" smtClean="0">
                <a:effectLst/>
                <a:hlinkClick r:id="rId15"/>
              </a:rPr>
              <a:t>dan</a:t>
            </a:r>
            <a:r>
              <a:rPr lang="en-US" b="1" dirty="0" smtClean="0">
                <a:effectLst/>
                <a:hlinkClick r:id="rId15"/>
              </a:rPr>
              <a:t> </a:t>
            </a:r>
            <a:r>
              <a:rPr lang="en-US" b="1" dirty="0" err="1" smtClean="0">
                <a:effectLst/>
                <a:hlinkClick r:id="rId15"/>
              </a:rPr>
              <a:t>ekstrinsik</a:t>
            </a:r>
            <a:r>
              <a:rPr lang="en-US" b="1" dirty="0" smtClean="0">
                <a:effectLst/>
                <a:hlinkClick r:id="rId15"/>
              </a:rPr>
              <a:t> </a:t>
            </a:r>
            <a:r>
              <a:rPr lang="en-US" b="1" dirty="0" err="1" smtClean="0">
                <a:effectLst/>
                <a:hlinkClick r:id="rId15"/>
              </a:rPr>
              <a:t>cerita</a:t>
            </a:r>
            <a:r>
              <a:rPr lang="en-US" b="1" dirty="0" smtClean="0">
                <a:effectLst/>
                <a:hlinkClick r:id="rId15"/>
              </a:rPr>
              <a:t> </a:t>
            </a:r>
            <a:r>
              <a:rPr lang="en-US" b="1" dirty="0" err="1" smtClean="0">
                <a:effectLst/>
                <a:hlinkClick r:id="rId15"/>
              </a:rPr>
              <a:t>sejarah</a:t>
            </a:r>
            <a:endParaRPr lang="en-US" b="1" dirty="0" smtClean="0">
              <a:effectLst/>
              <a:hlinkClick r:id="rId15"/>
            </a:endParaRPr>
          </a:p>
          <a:p>
            <a:r>
              <a:rPr lang="en-US" dirty="0" smtClean="0">
                <a:effectLst/>
                <a:hlinkClick r:id="rId15"/>
              </a:rPr>
              <a:t/>
            </a:r>
            <a:br>
              <a:rPr lang="en-US" dirty="0" smtClean="0">
                <a:effectLst/>
                <a:hlinkClick r:id="rId15"/>
              </a:rPr>
            </a:br>
            <a:endParaRPr lang="en-US" dirty="0" smtClean="0">
              <a:effectLst/>
              <a:hlinkClick r:id="rId15"/>
            </a:endParaRPr>
          </a:p>
          <a:p>
            <a:r>
              <a:rPr lang="en-US" dirty="0" smtClean="0">
                <a:effectLst/>
                <a:hlinkClick r:id="rId15"/>
              </a:rPr>
              <a:t>Brainly.co.id</a:t>
            </a:r>
          </a:p>
          <a:p>
            <a:r>
              <a:rPr lang="en-US" i="1" dirty="0" smtClean="0">
                <a:effectLst/>
                <a:hlinkClick r:id="rId15"/>
              </a:rPr>
              <a:t>https://brainly.co.id › </a:t>
            </a:r>
            <a:r>
              <a:rPr lang="en-US" i="1" dirty="0" err="1" smtClean="0">
                <a:effectLst/>
                <a:hlinkClick r:id="rId15"/>
              </a:rPr>
              <a:t>tugas</a:t>
            </a:r>
            <a:endParaRPr lang="en-US" dirty="0" smtClean="0">
              <a:effectLst/>
              <a:hlinkClick r:id="rId15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16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23 Mar 2020 — </a:t>
            </a:r>
            <a:r>
              <a:rPr lang="en-US" dirty="0" err="1" smtClean="0">
                <a:effectLst/>
              </a:rPr>
              <a:t>Jawaban</a:t>
            </a:r>
            <a:r>
              <a:rPr lang="en-US" dirty="0" smtClean="0">
                <a:effectLst/>
              </a:rPr>
              <a:t>: </a:t>
            </a:r>
            <a:r>
              <a:rPr lang="en-US" i="1" dirty="0" err="1" smtClean="0">
                <a:effectLst/>
              </a:rPr>
              <a:t>unsur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: </a:t>
            </a:r>
            <a:r>
              <a:rPr lang="en-US" dirty="0" err="1" smtClean="0">
                <a:effectLst/>
              </a:rPr>
              <a:t>Tema,amanat,penokohan</a:t>
            </a:r>
            <a:r>
              <a:rPr lang="en-US" dirty="0" smtClean="0">
                <a:effectLst/>
              </a:rPr>
              <a:t>/</a:t>
            </a:r>
            <a:r>
              <a:rPr lang="en-US" dirty="0" err="1" smtClean="0">
                <a:effectLst/>
              </a:rPr>
              <a:t>karakter,latar</a:t>
            </a:r>
            <a:r>
              <a:rPr lang="en-US" dirty="0" smtClean="0">
                <a:effectLst/>
              </a:rPr>
              <a:t>/</a:t>
            </a:r>
            <a:r>
              <a:rPr lang="en-US" dirty="0" err="1" smtClean="0">
                <a:effectLst/>
              </a:rPr>
              <a:t>setting,alur</a:t>
            </a:r>
            <a:r>
              <a:rPr lang="en-US" dirty="0" smtClean="0">
                <a:effectLst/>
              </a:rPr>
              <a:t>/</a:t>
            </a:r>
            <a:r>
              <a:rPr lang="en-US" dirty="0" err="1" smtClean="0">
                <a:effectLst/>
              </a:rPr>
              <a:t>plot,sudut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pandang</a:t>
            </a:r>
            <a:r>
              <a:rPr lang="en-US" dirty="0" smtClean="0">
                <a:effectLst/>
              </a:rPr>
              <a:t>.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: </a:t>
            </a:r>
            <a:r>
              <a:rPr lang="en-US" dirty="0" err="1" smtClean="0">
                <a:effectLst/>
              </a:rPr>
              <a:t>Biografi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penulis,cara</a:t>
            </a:r>
            <a:r>
              <a:rPr lang="en-US" dirty="0" smtClean="0">
                <a:effectLst/>
              </a:rPr>
              <a:t> ...</a:t>
            </a:r>
          </a:p>
          <a:p>
            <a:r>
              <a:rPr lang="en-US" b="1" dirty="0" err="1" smtClean="0">
                <a:effectLst/>
                <a:hlinkClick r:id="rId17"/>
              </a:rPr>
              <a:t>Analisis</a:t>
            </a:r>
            <a:r>
              <a:rPr lang="en-US" b="1" dirty="0" smtClean="0">
                <a:effectLst/>
                <a:hlinkClick r:id="rId17"/>
              </a:rPr>
              <a:t> </a:t>
            </a:r>
            <a:r>
              <a:rPr lang="en-US" b="1" dirty="0" err="1" smtClean="0">
                <a:effectLst/>
                <a:hlinkClick r:id="rId17"/>
              </a:rPr>
              <a:t>Unsur</a:t>
            </a:r>
            <a:r>
              <a:rPr lang="en-US" b="1" dirty="0" smtClean="0">
                <a:effectLst/>
                <a:hlinkClick r:id="rId17"/>
              </a:rPr>
              <a:t> </a:t>
            </a:r>
            <a:r>
              <a:rPr lang="en-US" b="1" dirty="0" err="1" smtClean="0">
                <a:effectLst/>
                <a:hlinkClick r:id="rId17"/>
              </a:rPr>
              <a:t>Intrinsik</a:t>
            </a:r>
            <a:r>
              <a:rPr lang="en-US" b="1" dirty="0" smtClean="0">
                <a:effectLst/>
                <a:hlinkClick r:id="rId17"/>
              </a:rPr>
              <a:t> Dan </a:t>
            </a:r>
            <a:r>
              <a:rPr lang="en-US" b="1" dirty="0" err="1" smtClean="0">
                <a:effectLst/>
                <a:hlinkClick r:id="rId17"/>
              </a:rPr>
              <a:t>Ekstrinsik</a:t>
            </a:r>
            <a:r>
              <a:rPr lang="en-US" b="1" dirty="0" smtClean="0">
                <a:effectLst/>
                <a:hlinkClick r:id="rId17"/>
              </a:rPr>
              <a:t> </a:t>
            </a:r>
            <a:r>
              <a:rPr lang="en-US" b="1" dirty="0" err="1" smtClean="0">
                <a:effectLst/>
                <a:hlinkClick r:id="rId17"/>
              </a:rPr>
              <a:t>Pada</a:t>
            </a:r>
            <a:r>
              <a:rPr lang="en-US" b="1" dirty="0" smtClean="0">
                <a:effectLst/>
                <a:hlinkClick r:id="rId17"/>
              </a:rPr>
              <a:t> Novel </a:t>
            </a:r>
            <a:r>
              <a:rPr lang="en-US" b="1" dirty="0" err="1" smtClean="0">
                <a:effectLst/>
                <a:hlinkClick r:id="rId17"/>
              </a:rPr>
              <a:t>Sejarah</a:t>
            </a:r>
            <a:endParaRPr lang="en-US" b="1" dirty="0" smtClean="0">
              <a:effectLst/>
              <a:hlinkClick r:id="rId17"/>
            </a:endParaRPr>
          </a:p>
          <a:p>
            <a:r>
              <a:rPr lang="en-US" dirty="0" smtClean="0">
                <a:effectLst/>
                <a:hlinkClick r:id="rId17"/>
              </a:rPr>
              <a:t/>
            </a:r>
            <a:br>
              <a:rPr lang="en-US" dirty="0" smtClean="0">
                <a:effectLst/>
                <a:hlinkClick r:id="rId17"/>
              </a:rPr>
            </a:br>
            <a:endParaRPr lang="en-US" dirty="0" smtClean="0">
              <a:effectLst/>
              <a:hlinkClick r:id="rId17"/>
            </a:endParaRPr>
          </a:p>
          <a:p>
            <a:r>
              <a:rPr lang="en-US" dirty="0" err="1" smtClean="0">
                <a:effectLst/>
                <a:hlinkClick r:id="rId17"/>
              </a:rPr>
              <a:t>Scribd</a:t>
            </a:r>
            <a:endParaRPr lang="en-US" dirty="0" smtClean="0">
              <a:effectLst/>
              <a:hlinkClick r:id="rId17"/>
            </a:endParaRPr>
          </a:p>
          <a:p>
            <a:r>
              <a:rPr lang="en-US" i="1" dirty="0" smtClean="0">
                <a:effectLst/>
                <a:hlinkClick r:id="rId17"/>
              </a:rPr>
              <a:t>https://id.scribd.com › document</a:t>
            </a:r>
            <a:endParaRPr lang="en-US" dirty="0" smtClean="0">
              <a:effectLst/>
              <a:hlinkClick r:id="rId17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18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ANALISIS </a:t>
            </a:r>
            <a:r>
              <a:rPr lang="en-US" i="1" dirty="0" smtClean="0">
                <a:effectLst/>
              </a:rPr>
              <a:t>UNSUR INTRINSIK DAN EKSTRINSIK</a:t>
            </a:r>
            <a:r>
              <a:rPr lang="en-US" dirty="0" smtClean="0">
                <a:effectLst/>
              </a:rPr>
              <a:t> PADA NOVEL </a:t>
            </a:r>
            <a:r>
              <a:rPr lang="en-US" i="1" dirty="0" smtClean="0">
                <a:effectLst/>
              </a:rPr>
              <a:t>SEJARAH</a:t>
            </a:r>
            <a:r>
              <a:rPr lang="en-US" dirty="0" smtClean="0">
                <a:effectLst/>
              </a:rPr>
              <a:t>. MUHAMMAD YAMIN PENGGAGAS INDONESIA YANG DIHUJAT DAN DIPUJI. KARYA “TIM PENULIS TEMPO”. DISUSUN OLEH ...</a:t>
            </a:r>
          </a:p>
          <a:p>
            <a:r>
              <a:rPr lang="en-US" b="1" dirty="0" err="1" smtClean="0">
                <a:effectLst/>
                <a:hlinkClick r:id="rId19"/>
              </a:rPr>
              <a:t>Pengertian</a:t>
            </a:r>
            <a:r>
              <a:rPr lang="en-US" b="1" dirty="0" smtClean="0">
                <a:effectLst/>
                <a:hlinkClick r:id="rId19"/>
              </a:rPr>
              <a:t> </a:t>
            </a:r>
            <a:r>
              <a:rPr lang="en-US" b="1" dirty="0" err="1" smtClean="0">
                <a:effectLst/>
                <a:hlinkClick r:id="rId19"/>
              </a:rPr>
              <a:t>Sejarah</a:t>
            </a:r>
            <a:r>
              <a:rPr lang="en-US" b="1" dirty="0" smtClean="0">
                <a:effectLst/>
                <a:hlinkClick r:id="rId19"/>
              </a:rPr>
              <a:t>: </a:t>
            </a:r>
            <a:r>
              <a:rPr lang="en-US" b="1" dirty="0" err="1" smtClean="0">
                <a:effectLst/>
                <a:hlinkClick r:id="rId19"/>
              </a:rPr>
              <a:t>Unsur</a:t>
            </a:r>
            <a:r>
              <a:rPr lang="en-US" b="1" dirty="0" smtClean="0">
                <a:effectLst/>
                <a:hlinkClick r:id="rId19"/>
              </a:rPr>
              <a:t>, </a:t>
            </a:r>
            <a:r>
              <a:rPr lang="en-US" b="1" dirty="0" err="1" smtClean="0">
                <a:effectLst/>
                <a:hlinkClick r:id="rId19"/>
              </a:rPr>
              <a:t>Fungsi</a:t>
            </a:r>
            <a:r>
              <a:rPr lang="en-US" b="1" dirty="0" smtClean="0">
                <a:effectLst/>
                <a:hlinkClick r:id="rId19"/>
              </a:rPr>
              <a:t>, Dan </a:t>
            </a:r>
            <a:r>
              <a:rPr lang="en-US" b="1" dirty="0" err="1" smtClean="0">
                <a:effectLst/>
                <a:hlinkClick r:id="rId19"/>
              </a:rPr>
              <a:t>Manfaatnya</a:t>
            </a:r>
            <a:endParaRPr lang="en-US" b="1" dirty="0" smtClean="0">
              <a:effectLst/>
              <a:hlinkClick r:id="rId19"/>
            </a:endParaRPr>
          </a:p>
          <a:p>
            <a:r>
              <a:rPr lang="en-US" dirty="0" smtClean="0">
                <a:effectLst/>
                <a:hlinkClick r:id="rId19"/>
              </a:rPr>
              <a:t/>
            </a:r>
            <a:br>
              <a:rPr lang="en-US" dirty="0" smtClean="0">
                <a:effectLst/>
                <a:hlinkClick r:id="rId19"/>
              </a:rPr>
            </a:br>
            <a:endParaRPr lang="en-US" dirty="0" smtClean="0">
              <a:effectLst/>
              <a:hlinkClick r:id="rId19"/>
            </a:endParaRPr>
          </a:p>
          <a:p>
            <a:r>
              <a:rPr lang="en-US" dirty="0" err="1" smtClean="0">
                <a:effectLst/>
                <a:hlinkClick r:id="rId19"/>
              </a:rPr>
              <a:t>Gramedia</a:t>
            </a:r>
            <a:endParaRPr lang="en-US" dirty="0" smtClean="0">
              <a:effectLst/>
              <a:hlinkClick r:id="rId19"/>
            </a:endParaRPr>
          </a:p>
          <a:p>
            <a:r>
              <a:rPr lang="en-US" i="1" dirty="0" smtClean="0">
                <a:effectLst/>
                <a:hlinkClick r:id="rId19"/>
              </a:rPr>
              <a:t>https://www.gramedia.com › </a:t>
            </a:r>
            <a:r>
              <a:rPr lang="en-US" i="1" dirty="0" err="1" smtClean="0">
                <a:effectLst/>
                <a:hlinkClick r:id="rId19"/>
              </a:rPr>
              <a:t>literasi</a:t>
            </a:r>
            <a:endParaRPr lang="en-US" dirty="0" smtClean="0">
              <a:effectLst/>
              <a:hlinkClick r:id="rId19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20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FUNGSI SEJARAH​​ </a:t>
            </a:r>
            <a:r>
              <a:rPr lang="en-US" dirty="0" err="1" smtClean="0">
                <a:effectLst/>
              </a:rPr>
              <a:t>Fungsi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dari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adalah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memberikan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kebermanfaatan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untuk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banyak</a:t>
            </a:r>
            <a:r>
              <a:rPr lang="en-US" dirty="0" smtClean="0">
                <a:effectLst/>
              </a:rPr>
              <a:t> orang </a:t>
            </a:r>
            <a:r>
              <a:rPr lang="en-US" dirty="0" err="1" smtClean="0">
                <a:effectLst/>
              </a:rPr>
              <a:t>melalui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perkembangan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ilmu</a:t>
            </a:r>
            <a:r>
              <a:rPr lang="en-US" dirty="0" smtClean="0">
                <a:effectLst/>
              </a:rPr>
              <a:t> lain.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kemudian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masuk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</a:t>
            </a:r>
            <a:r>
              <a:rPr lang="en-US" dirty="0" smtClean="0">
                <a:effectLst/>
              </a:rPr>
              <a:t> ...</a:t>
            </a:r>
          </a:p>
          <a:p>
            <a:r>
              <a:rPr lang="en-US" b="1" dirty="0" err="1" smtClean="0">
                <a:effectLst/>
                <a:hlinkClick r:id="rId21"/>
              </a:rPr>
              <a:t>Apa</a:t>
            </a:r>
            <a:r>
              <a:rPr lang="en-US" b="1" dirty="0" smtClean="0">
                <a:effectLst/>
                <a:hlinkClick r:id="rId21"/>
              </a:rPr>
              <a:t> </a:t>
            </a:r>
            <a:r>
              <a:rPr lang="en-US" b="1" dirty="0" err="1" smtClean="0">
                <a:effectLst/>
                <a:hlinkClick r:id="rId21"/>
              </a:rPr>
              <a:t>Saja</a:t>
            </a:r>
            <a:r>
              <a:rPr lang="en-US" b="1" dirty="0" smtClean="0">
                <a:effectLst/>
                <a:hlinkClick r:id="rId21"/>
              </a:rPr>
              <a:t> </a:t>
            </a:r>
            <a:r>
              <a:rPr lang="en-US" b="1" dirty="0" err="1" smtClean="0">
                <a:effectLst/>
                <a:hlinkClick r:id="rId21"/>
              </a:rPr>
              <a:t>Unsur-Unsur</a:t>
            </a:r>
            <a:r>
              <a:rPr lang="en-US" b="1" dirty="0" smtClean="0">
                <a:effectLst/>
                <a:hlinkClick r:id="rId21"/>
              </a:rPr>
              <a:t> </a:t>
            </a:r>
            <a:r>
              <a:rPr lang="en-US" b="1" dirty="0" err="1" smtClean="0">
                <a:effectLst/>
                <a:hlinkClick r:id="rId21"/>
              </a:rPr>
              <a:t>Penting</a:t>
            </a:r>
            <a:r>
              <a:rPr lang="en-US" b="1" dirty="0" smtClean="0">
                <a:effectLst/>
                <a:hlinkClick r:id="rId21"/>
              </a:rPr>
              <a:t> </a:t>
            </a:r>
            <a:r>
              <a:rPr lang="en-US" b="1" dirty="0" err="1" smtClean="0">
                <a:effectLst/>
                <a:hlinkClick r:id="rId21"/>
              </a:rPr>
              <a:t>dalam</a:t>
            </a:r>
            <a:r>
              <a:rPr lang="en-US" b="1" dirty="0" smtClean="0">
                <a:effectLst/>
                <a:hlinkClick r:id="rId21"/>
              </a:rPr>
              <a:t> </a:t>
            </a:r>
            <a:r>
              <a:rPr lang="en-US" b="1" dirty="0" err="1" smtClean="0">
                <a:effectLst/>
                <a:hlinkClick r:id="rId21"/>
              </a:rPr>
              <a:t>Sejarah</a:t>
            </a:r>
            <a:r>
              <a:rPr lang="en-US" b="1" dirty="0" smtClean="0">
                <a:effectLst/>
                <a:hlinkClick r:id="rId21"/>
              </a:rPr>
              <a:t>? </a:t>
            </a:r>
            <a:r>
              <a:rPr lang="en-US" b="1" dirty="0" err="1" smtClean="0">
                <a:effectLst/>
                <a:hlinkClick r:id="rId21"/>
              </a:rPr>
              <a:t>Ini</a:t>
            </a:r>
            <a:r>
              <a:rPr lang="en-US" b="1" dirty="0" smtClean="0">
                <a:effectLst/>
                <a:hlinkClick r:id="rId21"/>
              </a:rPr>
              <a:t> ...</a:t>
            </a:r>
          </a:p>
          <a:p>
            <a:r>
              <a:rPr lang="en-US" dirty="0" smtClean="0">
                <a:effectLst/>
                <a:hlinkClick r:id="rId21"/>
              </a:rPr>
              <a:t/>
            </a:r>
            <a:br>
              <a:rPr lang="en-US" dirty="0" smtClean="0">
                <a:effectLst/>
                <a:hlinkClick r:id="rId21"/>
              </a:rPr>
            </a:br>
            <a:endParaRPr lang="en-US" dirty="0" smtClean="0">
              <a:effectLst/>
              <a:hlinkClick r:id="rId21"/>
            </a:endParaRPr>
          </a:p>
          <a:p>
            <a:r>
              <a:rPr lang="en-US" dirty="0" smtClean="0">
                <a:effectLst/>
                <a:hlinkClick r:id="rId21"/>
              </a:rPr>
              <a:t>Bola.com</a:t>
            </a:r>
          </a:p>
          <a:p>
            <a:r>
              <a:rPr lang="en-US" i="1" dirty="0" smtClean="0">
                <a:effectLst/>
                <a:hlinkClick r:id="rId21"/>
              </a:rPr>
              <a:t>https://www.bola.com › </a:t>
            </a:r>
            <a:r>
              <a:rPr lang="en-US" i="1" dirty="0" err="1" smtClean="0">
                <a:effectLst/>
                <a:hlinkClick r:id="rId21"/>
              </a:rPr>
              <a:t>Ragam</a:t>
            </a:r>
            <a:endParaRPr lang="en-US" dirty="0" smtClean="0">
              <a:effectLst/>
              <a:hlinkClick r:id="rId21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22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5 Sept 2023 — </a:t>
            </a:r>
            <a:r>
              <a:rPr lang="en-US" dirty="0" err="1" smtClean="0">
                <a:effectLst/>
              </a:rPr>
              <a:t>Secara</a:t>
            </a:r>
            <a:r>
              <a:rPr lang="en-US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bermanfaat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untuk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mengetahui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lampau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pernyataan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pendapat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profesi</a:t>
            </a:r>
            <a:r>
              <a:rPr lang="en-US" dirty="0" smtClean="0">
                <a:effectLst/>
              </a:rPr>
              <a:t>. </a:t>
            </a:r>
            <a:r>
              <a:rPr lang="en-US" dirty="0" err="1" smtClean="0">
                <a:effectLst/>
              </a:rPr>
              <a:t>Adapun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secara</a:t>
            </a:r>
            <a:r>
              <a:rPr lang="en-US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dapat</a:t>
            </a:r>
            <a:r>
              <a:rPr lang="en-US" dirty="0" smtClean="0">
                <a:effectLst/>
              </a:rPr>
              <a:t> ...</a:t>
            </a:r>
          </a:p>
          <a:p>
            <a:r>
              <a:rPr lang="en-US" b="1" dirty="0" err="1" smtClean="0">
                <a:effectLst/>
                <a:hlinkClick r:id="rId23"/>
              </a:rPr>
              <a:t>Unsur</a:t>
            </a:r>
            <a:r>
              <a:rPr lang="en-US" b="1" dirty="0" smtClean="0">
                <a:effectLst/>
                <a:hlinkClick r:id="rId23"/>
              </a:rPr>
              <a:t> </a:t>
            </a:r>
            <a:r>
              <a:rPr lang="en-US" b="1" dirty="0" err="1" smtClean="0">
                <a:effectLst/>
                <a:hlinkClick r:id="rId23"/>
              </a:rPr>
              <a:t>Intrinsik</a:t>
            </a:r>
            <a:r>
              <a:rPr lang="en-US" b="1" dirty="0" smtClean="0">
                <a:effectLst/>
                <a:hlinkClick r:id="rId23"/>
              </a:rPr>
              <a:t> </a:t>
            </a:r>
            <a:r>
              <a:rPr lang="en-US" b="1" dirty="0" err="1" smtClean="0">
                <a:effectLst/>
                <a:hlinkClick r:id="rId23"/>
              </a:rPr>
              <a:t>dan</a:t>
            </a:r>
            <a:r>
              <a:rPr lang="en-US" b="1" dirty="0" smtClean="0">
                <a:effectLst/>
                <a:hlinkClick r:id="rId23"/>
              </a:rPr>
              <a:t> </a:t>
            </a:r>
            <a:r>
              <a:rPr lang="en-US" b="1" dirty="0" err="1" smtClean="0">
                <a:effectLst/>
                <a:hlinkClick r:id="rId23"/>
              </a:rPr>
              <a:t>Ekstrinsik</a:t>
            </a:r>
            <a:r>
              <a:rPr lang="en-US" b="1" dirty="0" smtClean="0">
                <a:effectLst/>
                <a:hlinkClick r:id="rId23"/>
              </a:rPr>
              <a:t> </a:t>
            </a:r>
            <a:r>
              <a:rPr lang="en-US" b="1" dirty="0" err="1" smtClean="0">
                <a:effectLst/>
                <a:hlinkClick r:id="rId23"/>
              </a:rPr>
              <a:t>Cerpen</a:t>
            </a:r>
            <a:r>
              <a:rPr lang="en-US" b="1" dirty="0" smtClean="0">
                <a:effectLst/>
                <a:hlinkClick r:id="rId23"/>
              </a:rPr>
              <a:t>, Novel, </a:t>
            </a:r>
            <a:r>
              <a:rPr lang="en-US" b="1" dirty="0" err="1" smtClean="0">
                <a:effectLst/>
                <a:hlinkClick r:id="rId23"/>
              </a:rPr>
              <a:t>dan</a:t>
            </a:r>
            <a:r>
              <a:rPr lang="en-US" b="1" dirty="0" smtClean="0">
                <a:effectLst/>
                <a:hlinkClick r:id="rId23"/>
              </a:rPr>
              <a:t> Drama</a:t>
            </a:r>
          </a:p>
          <a:p>
            <a:r>
              <a:rPr lang="en-US" dirty="0" smtClean="0">
                <a:effectLst/>
                <a:hlinkClick r:id="rId23"/>
              </a:rPr>
              <a:t/>
            </a:r>
            <a:br>
              <a:rPr lang="en-US" dirty="0" smtClean="0">
                <a:effectLst/>
                <a:hlinkClick r:id="rId23"/>
              </a:rPr>
            </a:br>
            <a:endParaRPr lang="en-US" dirty="0" smtClean="0">
              <a:effectLst/>
              <a:hlinkClick r:id="rId23"/>
            </a:endParaRPr>
          </a:p>
          <a:p>
            <a:r>
              <a:rPr lang="en-US" dirty="0" err="1" smtClean="0">
                <a:effectLst/>
                <a:hlinkClick r:id="rId23"/>
              </a:rPr>
              <a:t>Aku</a:t>
            </a:r>
            <a:r>
              <a:rPr lang="en-US" dirty="0" smtClean="0">
                <a:effectLst/>
                <a:hlinkClick r:id="rId23"/>
              </a:rPr>
              <a:t> </a:t>
            </a:r>
            <a:r>
              <a:rPr lang="en-US" dirty="0" err="1" smtClean="0">
                <a:effectLst/>
                <a:hlinkClick r:id="rId23"/>
              </a:rPr>
              <a:t>Pintar</a:t>
            </a:r>
            <a:endParaRPr lang="en-US" dirty="0" smtClean="0">
              <a:effectLst/>
              <a:hlinkClick r:id="rId23"/>
            </a:endParaRPr>
          </a:p>
          <a:p>
            <a:r>
              <a:rPr lang="en-US" i="1" dirty="0" smtClean="0">
                <a:effectLst/>
                <a:hlinkClick r:id="rId23"/>
              </a:rPr>
              <a:t>https://akupintar.id › blogs › </a:t>
            </a:r>
            <a:r>
              <a:rPr lang="en-US" i="1" dirty="0" err="1" smtClean="0">
                <a:effectLst/>
                <a:hlinkClick r:id="rId23"/>
              </a:rPr>
              <a:t>unsur</a:t>
            </a:r>
            <a:r>
              <a:rPr lang="en-US" i="1" dirty="0" smtClean="0">
                <a:effectLst/>
                <a:hlinkClick r:id="rId23"/>
              </a:rPr>
              <a:t>-...</a:t>
            </a:r>
            <a:endParaRPr lang="en-US" dirty="0" smtClean="0">
              <a:effectLst/>
              <a:hlinkClick r:id="rId23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24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19 Aug 2023 —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karya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sastra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bisa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berupa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interpretasi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pembaca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konteks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atau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pengaruh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pada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suatu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karya</a:t>
            </a:r>
            <a:r>
              <a:rPr lang="en-US" dirty="0" smtClean="0">
                <a:effectLst/>
              </a:rPr>
              <a:t>.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dapat</a:t>
            </a:r>
            <a:r>
              <a:rPr lang="en-US" dirty="0" smtClean="0">
                <a:effectLst/>
              </a:rPr>
              <a:t> ...</a:t>
            </a:r>
          </a:p>
          <a:p>
            <a:r>
              <a:rPr lang="en-US" b="1" dirty="0" err="1" smtClean="0">
                <a:effectLst/>
                <a:hlinkClick r:id="rId25"/>
              </a:rPr>
              <a:t>Tuliskan</a:t>
            </a:r>
            <a:r>
              <a:rPr lang="en-US" b="1" dirty="0" smtClean="0">
                <a:effectLst/>
                <a:hlinkClick r:id="rId25"/>
              </a:rPr>
              <a:t> </a:t>
            </a:r>
            <a:r>
              <a:rPr lang="en-US" b="1" dirty="0" err="1" smtClean="0">
                <a:effectLst/>
                <a:hlinkClick r:id="rId25"/>
              </a:rPr>
              <a:t>unsur</a:t>
            </a:r>
            <a:r>
              <a:rPr lang="en-US" b="1" dirty="0" smtClean="0">
                <a:effectLst/>
                <a:hlinkClick r:id="rId25"/>
              </a:rPr>
              <a:t> </a:t>
            </a:r>
            <a:r>
              <a:rPr lang="en-US" b="1" dirty="0" err="1" smtClean="0">
                <a:effectLst/>
                <a:hlinkClick r:id="rId25"/>
              </a:rPr>
              <a:t>teks</a:t>
            </a:r>
            <a:r>
              <a:rPr lang="en-US" b="1" dirty="0" smtClean="0">
                <a:effectLst/>
                <a:hlinkClick r:id="rId25"/>
              </a:rPr>
              <a:t> </a:t>
            </a:r>
            <a:r>
              <a:rPr lang="en-US" b="1" dirty="0" err="1" smtClean="0">
                <a:effectLst/>
                <a:hlinkClick r:id="rId25"/>
              </a:rPr>
              <a:t>cerita</a:t>
            </a:r>
            <a:r>
              <a:rPr lang="en-US" b="1" dirty="0" smtClean="0">
                <a:effectLst/>
                <a:hlinkClick r:id="rId25"/>
              </a:rPr>
              <a:t> </a:t>
            </a:r>
            <a:r>
              <a:rPr lang="en-US" b="1" dirty="0" err="1" smtClean="0">
                <a:effectLst/>
                <a:hlinkClick r:id="rId25"/>
              </a:rPr>
              <a:t>sejarah</a:t>
            </a:r>
            <a:r>
              <a:rPr lang="en-US" b="1" dirty="0" smtClean="0">
                <a:effectLst/>
                <a:hlinkClick r:id="rId25"/>
              </a:rPr>
              <a:t>! - </a:t>
            </a:r>
            <a:r>
              <a:rPr lang="en-US" b="1" dirty="0" err="1" smtClean="0">
                <a:effectLst/>
                <a:hlinkClick r:id="rId25"/>
              </a:rPr>
              <a:t>Roboguru</a:t>
            </a:r>
            <a:endParaRPr lang="en-US" b="1" dirty="0" smtClean="0">
              <a:effectLst/>
              <a:hlinkClick r:id="rId25"/>
            </a:endParaRPr>
          </a:p>
          <a:p>
            <a:r>
              <a:rPr lang="en-US" dirty="0" smtClean="0">
                <a:effectLst/>
                <a:hlinkClick r:id="rId25"/>
              </a:rPr>
              <a:t/>
            </a:r>
            <a:br>
              <a:rPr lang="en-US" dirty="0" smtClean="0">
                <a:effectLst/>
                <a:hlinkClick r:id="rId25"/>
              </a:rPr>
            </a:br>
            <a:endParaRPr lang="en-US" dirty="0" smtClean="0">
              <a:effectLst/>
              <a:hlinkClick r:id="rId25"/>
            </a:endParaRPr>
          </a:p>
          <a:p>
            <a:r>
              <a:rPr lang="en-US" dirty="0" err="1" smtClean="0">
                <a:effectLst/>
                <a:hlinkClick r:id="rId25"/>
              </a:rPr>
              <a:t>Ruangguru</a:t>
            </a:r>
            <a:endParaRPr lang="en-US" dirty="0" smtClean="0">
              <a:effectLst/>
              <a:hlinkClick r:id="rId25"/>
            </a:endParaRPr>
          </a:p>
          <a:p>
            <a:r>
              <a:rPr lang="en-US" i="1" dirty="0" smtClean="0">
                <a:effectLst/>
                <a:hlinkClick r:id="rId25"/>
              </a:rPr>
              <a:t>https://roboguru.ruangguru.com › ...</a:t>
            </a:r>
            <a:endParaRPr lang="en-US" dirty="0" smtClean="0">
              <a:effectLst/>
              <a:hlinkClick r:id="rId25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26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i="1" dirty="0" err="1" smtClean="0">
                <a:effectLst/>
              </a:rPr>
              <a:t>Unsur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intrinsik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terdiri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dari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tema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alur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penokohan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sudut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pandang</a:t>
            </a:r>
            <a:r>
              <a:rPr lang="en-US" i="1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dan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latar</a:t>
            </a:r>
            <a:r>
              <a:rPr lang="en-US" dirty="0" smtClean="0">
                <a:effectLst/>
              </a:rPr>
              <a:t>.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: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berada</a:t>
            </a:r>
            <a:r>
              <a:rPr lang="en-US" dirty="0" smtClean="0">
                <a:effectLst/>
              </a:rPr>
              <a:t> di </a:t>
            </a:r>
            <a:r>
              <a:rPr lang="en-US" dirty="0" err="1" smtClean="0">
                <a:effectLst/>
              </a:rPr>
              <a:t>luar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karya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fiksi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mempengaruhi</a:t>
            </a:r>
            <a:r>
              <a:rPr lang="en-US" dirty="0" smtClean="0">
                <a:effectLst/>
              </a:rPr>
              <a:t> ...</a:t>
            </a:r>
          </a:p>
          <a:p>
            <a:r>
              <a:rPr lang="en-US" dirty="0" smtClean="0">
                <a:effectLst/>
                <a:hlinkClick r:id="rId27"/>
              </a:rPr>
              <a:t>1 answer</a:t>
            </a:r>
            <a:r>
              <a:rPr lang="en-US" dirty="0" smtClean="0">
                <a:effectLst/>
              </a:rPr>
              <a:t>  ·  Top answer: </a:t>
            </a:r>
            <a:r>
              <a:rPr lang="en-US" dirty="0" err="1" smtClean="0">
                <a:effectLst/>
              </a:rPr>
              <a:t>Teks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adalah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teks</a:t>
            </a:r>
            <a:r>
              <a:rPr lang="en-US" dirty="0" smtClean="0">
                <a:effectLst/>
              </a:rPr>
              <a:t> yang di </a:t>
            </a:r>
            <a:r>
              <a:rPr lang="en-US" dirty="0" err="1" smtClean="0">
                <a:effectLst/>
              </a:rPr>
              <a:t>dalamnya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menjelaskan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atau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menceritakan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tentang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fakta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atau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kejadian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lalu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menjadi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asal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muasal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sesuatu</a:t>
            </a:r>
            <a:r>
              <a:rPr lang="en-US" dirty="0" smtClean="0">
                <a:effectLst/>
              </a:rPr>
              <a:t> ...</a:t>
            </a:r>
          </a:p>
          <a:p>
            <a:r>
              <a:rPr lang="en-US" dirty="0" smtClean="0"/>
              <a:t>People also ask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intrinsik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ekstrinsik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5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ekstrinsik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ekstrinsik</a:t>
            </a:r>
            <a:r>
              <a:rPr lang="en-US" dirty="0" smtClean="0"/>
              <a:t> </a:t>
            </a:r>
            <a:r>
              <a:rPr lang="en-US" dirty="0" err="1" smtClean="0"/>
              <a:t>teks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7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intrinsik</a:t>
            </a:r>
            <a:r>
              <a:rPr lang="en-US" dirty="0" smtClean="0"/>
              <a:t>?</a:t>
            </a:r>
          </a:p>
          <a:p>
            <a:r>
              <a:rPr lang="en-US" dirty="0" smtClean="0">
                <a:effectLst/>
              </a:rPr>
              <a:t>Feedback</a:t>
            </a:r>
          </a:p>
          <a:p>
            <a:r>
              <a:rPr lang="en-US" b="1" dirty="0" err="1" smtClean="0">
                <a:effectLst/>
                <a:hlinkClick r:id="rId28"/>
              </a:rPr>
              <a:t>Mengenal</a:t>
            </a:r>
            <a:r>
              <a:rPr lang="en-US" b="1" dirty="0" smtClean="0">
                <a:effectLst/>
                <a:hlinkClick r:id="rId28"/>
              </a:rPr>
              <a:t> </a:t>
            </a:r>
            <a:r>
              <a:rPr lang="en-US" b="1" dirty="0" err="1" smtClean="0">
                <a:effectLst/>
                <a:hlinkClick r:id="rId28"/>
              </a:rPr>
              <a:t>Struktur</a:t>
            </a:r>
            <a:r>
              <a:rPr lang="en-US" b="1" dirty="0" smtClean="0">
                <a:effectLst/>
                <a:hlinkClick r:id="rId28"/>
              </a:rPr>
              <a:t>, </a:t>
            </a:r>
            <a:r>
              <a:rPr lang="en-US" b="1" dirty="0" err="1" smtClean="0">
                <a:effectLst/>
                <a:hlinkClick r:id="rId28"/>
              </a:rPr>
              <a:t>Ciri-Ciri</a:t>
            </a:r>
            <a:r>
              <a:rPr lang="en-US" b="1" dirty="0" smtClean="0">
                <a:effectLst/>
                <a:hlinkClick r:id="rId28"/>
              </a:rPr>
              <a:t>, </a:t>
            </a:r>
            <a:r>
              <a:rPr lang="en-US" b="1" dirty="0" err="1" smtClean="0">
                <a:effectLst/>
                <a:hlinkClick r:id="rId28"/>
              </a:rPr>
              <a:t>dan</a:t>
            </a:r>
            <a:r>
              <a:rPr lang="en-US" b="1" dirty="0" smtClean="0">
                <a:effectLst/>
                <a:hlinkClick r:id="rId28"/>
              </a:rPr>
              <a:t> </a:t>
            </a:r>
            <a:r>
              <a:rPr lang="en-US" b="1" dirty="0" err="1" smtClean="0">
                <a:effectLst/>
                <a:hlinkClick r:id="rId28"/>
              </a:rPr>
              <a:t>Unsur</a:t>
            </a:r>
            <a:r>
              <a:rPr lang="en-US" b="1" dirty="0" smtClean="0">
                <a:effectLst/>
                <a:hlinkClick r:id="rId28"/>
              </a:rPr>
              <a:t> </a:t>
            </a:r>
            <a:r>
              <a:rPr lang="en-US" b="1" dirty="0" err="1" smtClean="0">
                <a:effectLst/>
                <a:hlinkClick r:id="rId28"/>
              </a:rPr>
              <a:t>dari</a:t>
            </a:r>
            <a:r>
              <a:rPr lang="en-US" b="1" dirty="0" smtClean="0">
                <a:effectLst/>
                <a:hlinkClick r:id="rId28"/>
              </a:rPr>
              <a:t> </a:t>
            </a:r>
            <a:r>
              <a:rPr lang="en-US" b="1" dirty="0" err="1" smtClean="0">
                <a:effectLst/>
                <a:hlinkClick r:id="rId28"/>
              </a:rPr>
              <a:t>Teks</a:t>
            </a:r>
            <a:r>
              <a:rPr lang="en-US" b="1" dirty="0" smtClean="0">
                <a:effectLst/>
                <a:hlinkClick r:id="rId28"/>
              </a:rPr>
              <a:t> </a:t>
            </a:r>
            <a:r>
              <a:rPr lang="en-US" b="1" dirty="0" err="1" smtClean="0">
                <a:effectLst/>
                <a:hlinkClick r:id="rId28"/>
              </a:rPr>
              <a:t>Cerita</a:t>
            </a:r>
            <a:r>
              <a:rPr lang="en-US" b="1" dirty="0" smtClean="0">
                <a:effectLst/>
                <a:hlinkClick r:id="rId28"/>
              </a:rPr>
              <a:t> </a:t>
            </a:r>
            <a:r>
              <a:rPr lang="en-US" b="1" dirty="0" err="1" smtClean="0">
                <a:effectLst/>
                <a:hlinkClick r:id="rId28"/>
              </a:rPr>
              <a:t>Sejarah</a:t>
            </a:r>
            <a:endParaRPr lang="en-US" b="1" dirty="0" smtClean="0">
              <a:effectLst/>
              <a:hlinkClick r:id="rId28"/>
            </a:endParaRPr>
          </a:p>
          <a:p>
            <a:r>
              <a:rPr lang="en-US" dirty="0" smtClean="0">
                <a:effectLst/>
                <a:hlinkClick r:id="rId28"/>
              </a:rPr>
              <a:t/>
            </a:r>
            <a:br>
              <a:rPr lang="en-US" dirty="0" smtClean="0">
                <a:effectLst/>
                <a:hlinkClick r:id="rId28"/>
              </a:rPr>
            </a:br>
            <a:endParaRPr lang="en-US" dirty="0" smtClean="0">
              <a:effectLst/>
              <a:hlinkClick r:id="rId28"/>
            </a:endParaRPr>
          </a:p>
          <a:p>
            <a:r>
              <a:rPr lang="en-US" dirty="0" smtClean="0">
                <a:effectLst/>
                <a:hlinkClick r:id="rId28"/>
              </a:rPr>
              <a:t>Grid.ID</a:t>
            </a:r>
          </a:p>
          <a:p>
            <a:r>
              <a:rPr lang="en-US" i="1" dirty="0" smtClean="0">
                <a:effectLst/>
                <a:hlinkClick r:id="rId28"/>
              </a:rPr>
              <a:t>https://kids.grid.id › Kids › Info</a:t>
            </a:r>
            <a:endParaRPr lang="en-US" dirty="0" smtClean="0">
              <a:effectLst/>
              <a:hlinkClick r:id="rId28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29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26 Nov 2023 — </a:t>
            </a:r>
            <a:r>
              <a:rPr lang="en-US" i="1" dirty="0" err="1" smtClean="0">
                <a:effectLst/>
              </a:rPr>
              <a:t>Unsur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intrinsik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teks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merupakan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utama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membangun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cerita</a:t>
            </a:r>
            <a:r>
              <a:rPr lang="en-US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sejarah</a:t>
            </a:r>
            <a:r>
              <a:rPr lang="en-US" dirty="0" smtClean="0">
                <a:effectLst/>
              </a:rPr>
              <a:t>. ...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adalah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luar</a:t>
            </a:r>
            <a:r>
              <a:rPr lang="en-US" dirty="0" smtClean="0">
                <a:effectLst/>
              </a:rPr>
              <a:t> yang ...</a:t>
            </a:r>
          </a:p>
          <a:p>
            <a:r>
              <a:rPr lang="en-US" b="1" dirty="0" err="1" smtClean="0">
                <a:effectLst/>
                <a:hlinkClick r:id="rId30"/>
              </a:rPr>
              <a:t>Unsur-unsur</a:t>
            </a:r>
            <a:r>
              <a:rPr lang="en-US" b="1" dirty="0" smtClean="0">
                <a:effectLst/>
                <a:hlinkClick r:id="rId30"/>
              </a:rPr>
              <a:t> </a:t>
            </a:r>
            <a:r>
              <a:rPr lang="en-US" b="1" dirty="0" err="1" smtClean="0">
                <a:effectLst/>
                <a:hlinkClick r:id="rId30"/>
              </a:rPr>
              <a:t>Intrinsik</a:t>
            </a:r>
            <a:r>
              <a:rPr lang="en-US" b="1" dirty="0" smtClean="0">
                <a:effectLst/>
                <a:hlinkClick r:id="rId30"/>
              </a:rPr>
              <a:t> </a:t>
            </a:r>
            <a:r>
              <a:rPr lang="en-US" b="1" dirty="0" err="1" smtClean="0">
                <a:effectLst/>
                <a:hlinkClick r:id="rId30"/>
              </a:rPr>
              <a:t>dan</a:t>
            </a:r>
            <a:r>
              <a:rPr lang="en-US" b="1" dirty="0" smtClean="0">
                <a:effectLst/>
                <a:hlinkClick r:id="rId30"/>
              </a:rPr>
              <a:t> </a:t>
            </a:r>
            <a:r>
              <a:rPr lang="en-US" b="1" dirty="0" err="1" smtClean="0">
                <a:effectLst/>
                <a:hlinkClick r:id="rId30"/>
              </a:rPr>
              <a:t>Ekstrinsik</a:t>
            </a:r>
            <a:r>
              <a:rPr lang="en-US" b="1" dirty="0" smtClean="0">
                <a:effectLst/>
                <a:hlinkClick r:id="rId30"/>
              </a:rPr>
              <a:t> </a:t>
            </a:r>
            <a:r>
              <a:rPr lang="en-US" b="1" dirty="0" err="1" smtClean="0">
                <a:effectLst/>
                <a:hlinkClick r:id="rId30"/>
              </a:rPr>
              <a:t>pada</a:t>
            </a:r>
            <a:r>
              <a:rPr lang="en-US" b="1" dirty="0" smtClean="0">
                <a:effectLst/>
                <a:hlinkClick r:id="rId30"/>
              </a:rPr>
              <a:t> </a:t>
            </a:r>
            <a:r>
              <a:rPr lang="en-US" b="1" dirty="0" err="1" smtClean="0">
                <a:effectLst/>
                <a:hlinkClick r:id="rId30"/>
              </a:rPr>
              <a:t>Cerpen</a:t>
            </a:r>
            <a:r>
              <a:rPr lang="en-US" b="1" dirty="0" smtClean="0">
                <a:effectLst/>
                <a:hlinkClick r:id="rId30"/>
              </a:rPr>
              <a:t>, </a:t>
            </a:r>
            <a:r>
              <a:rPr lang="en-US" b="1" dirty="0" err="1" smtClean="0">
                <a:effectLst/>
                <a:hlinkClick r:id="rId30"/>
              </a:rPr>
              <a:t>Lengkap</a:t>
            </a:r>
            <a:r>
              <a:rPr lang="en-US" b="1" dirty="0" smtClean="0">
                <a:effectLst/>
                <a:hlinkClick r:id="rId30"/>
              </a:rPr>
              <a:t> ...</a:t>
            </a:r>
          </a:p>
          <a:p>
            <a:r>
              <a:rPr lang="en-US" dirty="0" smtClean="0">
                <a:effectLst/>
                <a:hlinkClick r:id="rId30"/>
              </a:rPr>
              <a:t/>
            </a:r>
            <a:br>
              <a:rPr lang="en-US" dirty="0" smtClean="0">
                <a:effectLst/>
                <a:hlinkClick r:id="rId30"/>
              </a:rPr>
            </a:br>
            <a:endParaRPr lang="en-US" dirty="0" smtClean="0">
              <a:effectLst/>
              <a:hlinkClick r:id="rId30"/>
            </a:endParaRPr>
          </a:p>
          <a:p>
            <a:r>
              <a:rPr lang="en-US" dirty="0" smtClean="0">
                <a:effectLst/>
                <a:hlinkClick r:id="rId30"/>
              </a:rPr>
              <a:t>quipper.com</a:t>
            </a:r>
          </a:p>
          <a:p>
            <a:r>
              <a:rPr lang="en-US" i="1" dirty="0" smtClean="0">
                <a:effectLst/>
                <a:hlinkClick r:id="rId30"/>
              </a:rPr>
              <a:t>https://www.quipper.com › </a:t>
            </a:r>
            <a:r>
              <a:rPr lang="en-US" i="1" dirty="0" err="1" smtClean="0">
                <a:effectLst/>
                <a:hlinkClick r:id="rId30"/>
              </a:rPr>
              <a:t>mapel</a:t>
            </a:r>
            <a:endParaRPr lang="en-US" dirty="0" smtClean="0">
              <a:effectLst/>
              <a:hlinkClick r:id="rId30"/>
            </a:endParaRPr>
          </a:p>
          <a:p>
            <a:r>
              <a:rPr lang="en-US" dirty="0" smtClean="0">
                <a:effectLst/>
              </a:rPr>
              <a:t>· </a:t>
            </a:r>
            <a:r>
              <a:rPr lang="en-US" dirty="0" smtClean="0">
                <a:effectLst/>
                <a:hlinkClick r:id="rId31"/>
              </a:rPr>
              <a:t>Translate this page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31 Dec 2022 — </a:t>
            </a:r>
            <a:r>
              <a:rPr lang="en-US" dirty="0" err="1" smtClean="0">
                <a:effectLst/>
              </a:rPr>
              <a:t>Maka</a:t>
            </a:r>
            <a:r>
              <a:rPr lang="en-US" dirty="0" smtClean="0">
                <a:effectLst/>
              </a:rPr>
              <a:t>, </a:t>
            </a:r>
            <a:r>
              <a:rPr lang="en-US" i="1" dirty="0" err="1" smtClean="0">
                <a:effectLst/>
              </a:rPr>
              <a:t>unsur</a:t>
            </a:r>
            <a:r>
              <a:rPr lang="en-US" i="1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ekstrinsik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adalah</a:t>
            </a:r>
            <a:r>
              <a:rPr lang="en-US" dirty="0" smtClean="0">
                <a:effectLst/>
              </a:rPr>
              <a:t> </a:t>
            </a:r>
            <a:r>
              <a:rPr lang="en-US" i="1" dirty="0" err="1" smtClean="0">
                <a:effectLst/>
              </a:rPr>
              <a:t>unsur</a:t>
            </a:r>
            <a:r>
              <a:rPr lang="en-US" dirty="0" smtClean="0">
                <a:effectLst/>
              </a:rPr>
              <a:t> yang </a:t>
            </a:r>
            <a:r>
              <a:rPr lang="en-US" dirty="0" err="1" smtClean="0">
                <a:effectLst/>
              </a:rPr>
              <a:t>membangun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dari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luar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cerpen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terdiri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dari</a:t>
            </a:r>
            <a:r>
              <a:rPr lang="en-US" dirty="0" smtClean="0">
                <a:effectLst/>
              </a:rPr>
              <a:t>: </a:t>
            </a:r>
            <a:r>
              <a:rPr lang="en-US" dirty="0" err="1" smtClean="0">
                <a:effectLst/>
              </a:rPr>
              <a:t>latar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belakang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masyarakat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latar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belakang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penulis</a:t>
            </a:r>
            <a:r>
              <a:rPr lang="en-US" dirty="0" smtClean="0">
                <a:effectLst/>
              </a:rPr>
              <a:t>, </a:t>
            </a:r>
            <a:r>
              <a:rPr lang="en-US" dirty="0" err="1" smtClean="0">
                <a:effectLst/>
              </a:rPr>
              <a:t>dan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nilai</a:t>
            </a:r>
            <a:r>
              <a:rPr lang="en-US" dirty="0" smtClean="0">
                <a:effectLst/>
              </a:rPr>
              <a:t> ...</a:t>
            </a:r>
          </a:p>
          <a:p>
            <a:r>
              <a:rPr lang="en-US" dirty="0" smtClean="0"/>
              <a:t>People also search for</a:t>
            </a:r>
          </a:p>
          <a:p>
            <a:r>
              <a:rPr lang="en-US" dirty="0" err="1" smtClean="0">
                <a:effectLst/>
                <a:hlinkClick r:id="rId32"/>
              </a:rPr>
              <a:t>Unsur</a:t>
            </a:r>
            <a:r>
              <a:rPr lang="en-US" dirty="0" smtClean="0">
                <a:effectLst/>
                <a:hlinkClick r:id="rId32"/>
              </a:rPr>
              <a:t> </a:t>
            </a:r>
            <a:r>
              <a:rPr lang="en-US" dirty="0" err="1" smtClean="0">
                <a:effectLst/>
                <a:hlinkClick r:id="rId32"/>
              </a:rPr>
              <a:t>ekstrinsik</a:t>
            </a:r>
            <a:r>
              <a:rPr lang="en-US" dirty="0" smtClean="0">
                <a:effectLst/>
                <a:hlinkClick r:id="rId32"/>
              </a:rPr>
              <a:t> </a:t>
            </a:r>
            <a:r>
              <a:rPr lang="en-US" b="1" dirty="0" smtClean="0">
                <a:effectLst/>
                <a:hlinkClick r:id="rId32"/>
              </a:rPr>
              <a:t>Novel</a:t>
            </a:r>
            <a:r>
              <a:rPr lang="en-US" dirty="0" smtClean="0">
                <a:effectLst/>
                <a:hlinkClick r:id="rId32"/>
              </a:rPr>
              <a:t> </a:t>
            </a:r>
            <a:r>
              <a:rPr lang="en-US" dirty="0" err="1" smtClean="0">
                <a:effectLst/>
                <a:hlinkClick r:id="rId32"/>
              </a:rPr>
              <a:t>Sejarah</a:t>
            </a:r>
            <a:endParaRPr lang="en-US" dirty="0" smtClean="0">
              <a:effectLst/>
              <a:hlinkClick r:id="rId32"/>
            </a:endParaRPr>
          </a:p>
          <a:p>
            <a:r>
              <a:rPr lang="en-US" dirty="0" err="1" smtClean="0">
                <a:effectLst/>
                <a:hlinkClick r:id="rId33"/>
              </a:rPr>
              <a:t>Unsur</a:t>
            </a:r>
            <a:r>
              <a:rPr lang="en-US" dirty="0" smtClean="0">
                <a:effectLst/>
                <a:hlinkClick r:id="rId33"/>
              </a:rPr>
              <a:t> </a:t>
            </a:r>
            <a:r>
              <a:rPr lang="en-US" dirty="0" err="1" smtClean="0">
                <a:effectLst/>
                <a:hlinkClick r:id="rId33"/>
              </a:rPr>
              <a:t>intrinsik</a:t>
            </a:r>
            <a:r>
              <a:rPr lang="en-US" dirty="0" smtClean="0">
                <a:effectLst/>
                <a:hlinkClick r:id="rId33"/>
              </a:rPr>
              <a:t> </a:t>
            </a:r>
            <a:r>
              <a:rPr lang="en-US" b="1" dirty="0" err="1" smtClean="0">
                <a:effectLst/>
                <a:hlinkClick r:id="rId33"/>
              </a:rPr>
              <a:t>teks</a:t>
            </a:r>
            <a:r>
              <a:rPr lang="en-US" b="1" dirty="0" smtClean="0">
                <a:effectLst/>
                <a:hlinkClick r:id="rId33"/>
              </a:rPr>
              <a:t> </a:t>
            </a:r>
            <a:r>
              <a:rPr lang="en-US" b="1" dirty="0" err="1" smtClean="0">
                <a:effectLst/>
                <a:hlinkClick r:id="rId33"/>
              </a:rPr>
              <a:t>cerita</a:t>
            </a:r>
            <a:r>
              <a:rPr lang="en-US" dirty="0" smtClean="0">
                <a:effectLst/>
                <a:hlinkClick r:id="rId33"/>
              </a:rPr>
              <a:t> </a:t>
            </a:r>
            <a:r>
              <a:rPr lang="en-US" dirty="0" err="1" smtClean="0">
                <a:effectLst/>
                <a:hlinkClick r:id="rId33"/>
              </a:rPr>
              <a:t>sejarah</a:t>
            </a:r>
            <a:endParaRPr lang="en-US" dirty="0" smtClean="0">
              <a:effectLst/>
              <a:hlinkClick r:id="rId33"/>
            </a:endParaRPr>
          </a:p>
          <a:p>
            <a:r>
              <a:rPr lang="en-US" b="1" dirty="0" err="1" smtClean="0">
                <a:effectLst/>
                <a:hlinkClick r:id="rId34"/>
              </a:rPr>
              <a:t>Dalam</a:t>
            </a:r>
            <a:r>
              <a:rPr lang="en-US" b="1" dirty="0" smtClean="0">
                <a:effectLst/>
                <a:hlinkClick r:id="rId34"/>
              </a:rPr>
              <a:t> novel</a:t>
            </a:r>
            <a:r>
              <a:rPr lang="en-US" dirty="0" smtClean="0">
                <a:effectLst/>
                <a:hlinkClick r:id="rId34"/>
              </a:rPr>
              <a:t> </a:t>
            </a:r>
            <a:r>
              <a:rPr lang="en-US" dirty="0" err="1" smtClean="0">
                <a:effectLst/>
                <a:hlinkClick r:id="rId34"/>
              </a:rPr>
              <a:t>sejarah</a:t>
            </a:r>
            <a:r>
              <a:rPr lang="en-US" dirty="0" smtClean="0">
                <a:effectLst/>
                <a:hlinkClick r:id="rId34"/>
              </a:rPr>
              <a:t> </a:t>
            </a:r>
            <a:r>
              <a:rPr lang="en-US" dirty="0" err="1" smtClean="0">
                <a:effectLst/>
                <a:hlinkClick r:id="rId34"/>
              </a:rPr>
              <a:t>unsur</a:t>
            </a:r>
            <a:r>
              <a:rPr lang="en-US" dirty="0" smtClean="0">
                <a:effectLst/>
                <a:hlinkClick r:id="rId34"/>
              </a:rPr>
              <a:t> </a:t>
            </a:r>
            <a:r>
              <a:rPr lang="en-US" b="1" dirty="0" smtClean="0">
                <a:effectLst/>
                <a:hlinkClick r:id="rId34"/>
              </a:rPr>
              <a:t>yang </a:t>
            </a:r>
            <a:r>
              <a:rPr lang="en-US" b="1" dirty="0" err="1" smtClean="0">
                <a:effectLst/>
                <a:hlinkClick r:id="rId34"/>
              </a:rPr>
              <a:t>menunjukkan</a:t>
            </a:r>
            <a:r>
              <a:rPr lang="en-US" b="1" dirty="0" smtClean="0">
                <a:effectLst/>
                <a:hlinkClick r:id="rId34"/>
              </a:rPr>
              <a:t> </a:t>
            </a:r>
            <a:r>
              <a:rPr lang="en-US" b="1" dirty="0" err="1" smtClean="0">
                <a:effectLst/>
                <a:hlinkClick r:id="rId34"/>
              </a:rPr>
              <a:t>latar</a:t>
            </a:r>
            <a:r>
              <a:rPr lang="en-US" b="1" dirty="0" smtClean="0">
                <a:effectLst/>
                <a:hlinkClick r:id="rId34"/>
              </a:rPr>
              <a:t> </a:t>
            </a:r>
            <a:r>
              <a:rPr lang="en-US" b="1" dirty="0" err="1" smtClean="0">
                <a:effectLst/>
                <a:hlinkClick r:id="rId34"/>
              </a:rPr>
              <a:t>belakang</a:t>
            </a:r>
            <a:r>
              <a:rPr lang="en-US" b="1" dirty="0" smtClean="0">
                <a:effectLst/>
                <a:hlinkClick r:id="rId34"/>
              </a:rPr>
              <a:t> </a:t>
            </a:r>
            <a:r>
              <a:rPr lang="en-US" b="1" dirty="0" err="1" smtClean="0">
                <a:effectLst/>
                <a:hlinkClick r:id="rId34"/>
              </a:rPr>
              <a:t>waktu</a:t>
            </a:r>
            <a:r>
              <a:rPr lang="en-US" dirty="0" smtClean="0">
                <a:effectLst/>
                <a:hlinkClick r:id="rId34"/>
              </a:rPr>
              <a:t> </a:t>
            </a:r>
            <a:r>
              <a:rPr lang="en-US" dirty="0" err="1" smtClean="0">
                <a:effectLst/>
                <a:hlinkClick r:id="rId34"/>
              </a:rPr>
              <a:t>dan</a:t>
            </a:r>
            <a:r>
              <a:rPr lang="en-US" dirty="0" smtClean="0">
                <a:effectLst/>
                <a:hlinkClick r:id="rId34"/>
              </a:rPr>
              <a:t> </a:t>
            </a:r>
            <a:r>
              <a:rPr lang="en-US" b="1" dirty="0" err="1" smtClean="0">
                <a:effectLst/>
                <a:hlinkClick r:id="rId34"/>
              </a:rPr>
              <a:t>tempat</a:t>
            </a:r>
            <a:r>
              <a:rPr lang="en-US" b="1" dirty="0" smtClean="0">
                <a:effectLst/>
                <a:hlinkClick r:id="rId34"/>
              </a:rPr>
              <a:t> </a:t>
            </a:r>
            <a:r>
              <a:rPr lang="en-US" b="1" dirty="0" err="1" smtClean="0">
                <a:effectLst/>
                <a:hlinkClick r:id="rId34"/>
              </a:rPr>
              <a:t>disebut</a:t>
            </a:r>
            <a:endParaRPr lang="en-US" dirty="0" smtClean="0">
              <a:effectLst/>
              <a:hlinkClick r:id="rId34"/>
            </a:endParaRPr>
          </a:p>
          <a:p>
            <a:r>
              <a:rPr lang="en-US" b="1" dirty="0" err="1" smtClean="0">
                <a:effectLst/>
                <a:hlinkClick r:id="rId35"/>
              </a:rPr>
              <a:t>Struktur</a:t>
            </a:r>
            <a:r>
              <a:rPr lang="en-US" b="1" dirty="0" smtClean="0">
                <a:effectLst/>
                <a:hlinkClick r:id="rId35"/>
              </a:rPr>
              <a:t> novel</a:t>
            </a:r>
            <a:r>
              <a:rPr lang="en-US" dirty="0" smtClean="0">
                <a:effectLst/>
                <a:hlinkClick r:id="rId35"/>
              </a:rPr>
              <a:t> </a:t>
            </a:r>
            <a:r>
              <a:rPr lang="en-US" dirty="0" err="1" smtClean="0">
                <a:effectLst/>
                <a:hlinkClick r:id="rId35"/>
              </a:rPr>
              <a:t>sejarah</a:t>
            </a:r>
            <a:endParaRPr lang="en-US" dirty="0" smtClean="0">
              <a:effectLst/>
              <a:hlinkClick r:id="rId35"/>
            </a:endParaRPr>
          </a:p>
          <a:p>
            <a:r>
              <a:rPr lang="en-US" b="1" dirty="0" err="1" smtClean="0">
                <a:effectLst/>
                <a:hlinkClick r:id="rId36"/>
              </a:rPr>
              <a:t>Nilai-nilai</a:t>
            </a:r>
            <a:r>
              <a:rPr lang="en-US" b="1" dirty="0" smtClean="0">
                <a:effectLst/>
                <a:hlinkClick r:id="rId36"/>
              </a:rPr>
              <a:t> </a:t>
            </a:r>
            <a:r>
              <a:rPr lang="en-US" b="1" dirty="0" err="1" smtClean="0">
                <a:effectLst/>
                <a:hlinkClick r:id="rId36"/>
              </a:rPr>
              <a:t>dalam</a:t>
            </a:r>
            <a:r>
              <a:rPr lang="en-US" b="1" dirty="0" smtClean="0">
                <a:effectLst/>
                <a:hlinkClick r:id="rId36"/>
              </a:rPr>
              <a:t> novel</a:t>
            </a:r>
            <a:r>
              <a:rPr lang="en-US" dirty="0" smtClean="0">
                <a:effectLst/>
                <a:hlinkClick r:id="rId36"/>
              </a:rPr>
              <a:t> </a:t>
            </a:r>
            <a:r>
              <a:rPr lang="en-US" dirty="0" err="1" smtClean="0">
                <a:effectLst/>
                <a:hlinkClick r:id="rId36"/>
              </a:rPr>
              <a:t>sejarah</a:t>
            </a:r>
            <a:endParaRPr lang="en-US" dirty="0" smtClean="0">
              <a:effectLst/>
              <a:hlinkClick r:id="rId36"/>
            </a:endParaRPr>
          </a:p>
          <a:p>
            <a:r>
              <a:rPr lang="en-US" b="1" dirty="0" err="1" smtClean="0">
                <a:effectLst/>
                <a:hlinkClick r:id="rId37"/>
              </a:rPr>
              <a:t>Cerpen</a:t>
            </a:r>
            <a:r>
              <a:rPr lang="en-US" dirty="0" smtClean="0">
                <a:effectLst/>
                <a:hlinkClick r:id="rId37"/>
              </a:rPr>
              <a:t> </a:t>
            </a:r>
            <a:r>
              <a:rPr lang="en-US" dirty="0" err="1" smtClean="0">
                <a:effectLst/>
                <a:hlinkClick r:id="rId37"/>
              </a:rPr>
              <a:t>Sejarah</a:t>
            </a:r>
            <a:endParaRPr lang="en-US" dirty="0" smtClean="0">
              <a:effectLst/>
              <a:hlinkClick r:id="rId37"/>
            </a:endParaRPr>
          </a:p>
          <a:p>
            <a:r>
              <a:rPr lang="en-US" dirty="0" smtClean="0"/>
              <a:t>1</a:t>
            </a:r>
            <a:r>
              <a:rPr lang="en-US" dirty="0" smtClean="0">
                <a:hlinkClick r:id="rId38"/>
              </a:rPr>
              <a:t>2</a:t>
            </a:r>
            <a:r>
              <a:rPr lang="en-US" dirty="0" smtClean="0">
                <a:hlinkClick r:id="rId39"/>
              </a:rPr>
              <a:t>3</a:t>
            </a:r>
            <a:r>
              <a:rPr lang="en-US" dirty="0" smtClean="0">
                <a:hlinkClick r:id="rId40"/>
              </a:rPr>
              <a:t>4</a:t>
            </a:r>
            <a:r>
              <a:rPr lang="en-US" dirty="0" smtClean="0">
                <a:hlinkClick r:id="rId41"/>
              </a:rPr>
              <a:t>5</a:t>
            </a:r>
            <a:r>
              <a:rPr lang="en-US" dirty="0" smtClean="0">
                <a:hlinkClick r:id="rId42"/>
              </a:rPr>
              <a:t>6</a:t>
            </a:r>
            <a:r>
              <a:rPr lang="en-US" dirty="0" smtClean="0">
                <a:hlinkClick r:id="rId43"/>
              </a:rPr>
              <a:t>7</a:t>
            </a:r>
            <a:r>
              <a:rPr lang="en-US" dirty="0" smtClean="0">
                <a:hlinkClick r:id="rId44"/>
              </a:rPr>
              <a:t>8</a:t>
            </a:r>
            <a:r>
              <a:rPr lang="en-US" dirty="0" smtClean="0">
                <a:hlinkClick r:id="rId45"/>
              </a:rPr>
              <a:t>9</a:t>
            </a:r>
            <a:r>
              <a:rPr lang="en-US" dirty="0" smtClean="0">
                <a:hlinkClick r:id="rId46"/>
              </a:rPr>
              <a:t>10</a:t>
            </a:r>
            <a:r>
              <a:rPr lang="en-US" dirty="0" smtClean="0">
                <a:effectLst/>
                <a:hlinkClick r:id="rId47"/>
              </a:rPr>
              <a:t>Next</a:t>
            </a:r>
            <a:endParaRPr lang="en-US" dirty="0" smtClean="0"/>
          </a:p>
          <a:p>
            <a:r>
              <a:rPr lang="en-US" dirty="0" smtClean="0"/>
              <a:t>Results are </a:t>
            </a:r>
            <a:r>
              <a:rPr lang="en-US" dirty="0" err="1" smtClean="0"/>
              <a:t>personalised</a:t>
            </a:r>
            <a:r>
              <a:rPr lang="en-US" dirty="0" smtClean="0"/>
              <a:t>-</a:t>
            </a:r>
            <a:r>
              <a:rPr lang="en-US" dirty="0" smtClean="0">
                <a:hlinkClick r:id="rId48"/>
              </a:rPr>
              <a:t>Try without </a:t>
            </a:r>
            <a:r>
              <a:rPr lang="en-US" dirty="0" err="1" smtClean="0">
                <a:hlinkClick r:id="rId48"/>
              </a:rPr>
              <a:t>personalisation</a:t>
            </a:r>
            <a:endParaRPr lang="en-US" dirty="0" smtClean="0"/>
          </a:p>
          <a:p>
            <a:r>
              <a:rPr lang="en-US" dirty="0" err="1" smtClean="0"/>
              <a:t>Indonesia</a:t>
            </a:r>
            <a:r>
              <a:rPr lang="en-US" dirty="0" err="1" smtClean="0">
                <a:effectLst/>
                <a:hlinkClick r:id="rId49"/>
              </a:rPr>
              <a:t>Romangpolong</a:t>
            </a:r>
            <a:r>
              <a:rPr lang="en-US" dirty="0" smtClean="0">
                <a:effectLst/>
                <a:hlinkClick r:id="rId49"/>
              </a:rPr>
              <a:t>, </a:t>
            </a:r>
            <a:r>
              <a:rPr lang="en-US" dirty="0" err="1" smtClean="0">
                <a:effectLst/>
                <a:hlinkClick r:id="rId49"/>
              </a:rPr>
              <a:t>Gowa</a:t>
            </a:r>
            <a:r>
              <a:rPr lang="en-US" dirty="0" smtClean="0">
                <a:effectLst/>
                <a:hlinkClick r:id="rId49"/>
              </a:rPr>
              <a:t> Regency, South Sulawesi</a:t>
            </a:r>
          </a:p>
          <a:p>
            <a:r>
              <a:rPr lang="en-US" dirty="0" smtClean="0">
                <a:effectLst/>
                <a:hlinkClick r:id="rId49"/>
              </a:rPr>
              <a:t> - Based on your places (Work)</a:t>
            </a:r>
          </a:p>
          <a:p>
            <a:r>
              <a:rPr lang="en-US" dirty="0" smtClean="0"/>
              <a:t> - Update location</a:t>
            </a:r>
          </a:p>
          <a:p>
            <a:r>
              <a:rPr lang="en-US" dirty="0" err="1" smtClean="0">
                <a:hlinkClick r:id="rId50"/>
              </a:rPr>
              <a:t>Help</a:t>
            </a:r>
            <a:r>
              <a:rPr lang="en-US" dirty="0" err="1" smtClean="0">
                <a:hlinkClick r:id="rId49"/>
              </a:rPr>
              <a:t>Send</a:t>
            </a:r>
            <a:r>
              <a:rPr lang="en-US" dirty="0" smtClean="0">
                <a:hlinkClick r:id="rId49"/>
              </a:rPr>
              <a:t> </a:t>
            </a:r>
            <a:r>
              <a:rPr lang="en-US" dirty="0" err="1" smtClean="0">
                <a:hlinkClick r:id="rId49"/>
              </a:rPr>
              <a:t>feedback</a:t>
            </a:r>
            <a:r>
              <a:rPr lang="en-US" dirty="0" err="1" smtClean="0">
                <a:hlinkClick r:id="rId51"/>
              </a:rPr>
              <a:t>Privacy</a:t>
            </a:r>
            <a:r>
              <a:rPr lang="en-US" dirty="0" err="1" smtClean="0">
                <a:hlinkClick r:id="rId52"/>
              </a:rPr>
              <a:t>Terms</a:t>
            </a:r>
            <a:endParaRPr lang="en-US" dirty="0" smtClean="0"/>
          </a:p>
          <a:p>
            <a:r>
              <a:rPr lang="en-US" dirty="0" smtClean="0">
                <a:effectLst/>
              </a:rPr>
              <a:t>AI overview is ready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EB9A-D207-4845-8184-DEB18DC469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4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www.google.com/search?q=Historiografi+menurut+Kerlinger+&amp;client=firefox-b-d&amp;sca_esv=5734fedee28d1695&amp;sxsrf=AE3TifMtQ5UMyJyC_KXaGg_aMZIH__kLGg%3A1749934520507&amp;ei=uOFNaMreHq2N4-EPzvKa2Aw&amp;ved=0ahUKEwjKmuaL5vGNAxWtxjgGHU65BssQ4dUDCBA&amp;uact=5&amp;oq=Historiografi+menurut+Kerlinger+&amp;gs_lp=Egxnd3Mtd2l6LXNlcnAiIEhpc3RvcmlvZ3JhZmkgbWVudXJ1dCBLZXJsaW5nZXIgMgUQIRigATIFECEYoAEyBRAhGKABSOyOAVDvB1iEiQFwAngBkAEAmAGYAaABjRqqAQQwLjI2uAEDyAEA-AEBmAIaoALdGcICChAAGLADGNYEGEfCAgcQIxiwAhgnwgIFEAAY7wXCAggQABiABBiiBJgDAIgGAZAGCJIHBDIuMjSgB7RjsgcEMC4yNLgHxBnCBwgyLTIzLjIuMcgHmAE&amp;sclient=gws-wiz-ser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D7271-981D-41C1-A410-E233692F02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21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https://archive.org/details/dli.scoerat.660ahistoryofmuslimhistoriographysecondrevisededition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EB9A-D207-4845-8184-DEB18DC469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61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5 Rosenthal. Islamic Historiography. </a:t>
            </a:r>
            <a:r>
              <a:rPr lang="en-US" dirty="0" err="1" smtClean="0"/>
              <a:t>dalam</a:t>
            </a:r>
            <a:r>
              <a:rPr lang="en-US" dirty="0" smtClean="0"/>
              <a:t> David L. Sills (ed.), International Encyclopedia of Social Sciences. Vol. V (New York: The Macmillan Company &amp; The Free Press, 1972). 407. 6 </a:t>
            </a:r>
            <a:r>
              <a:rPr lang="en-US" dirty="0" err="1" smtClean="0"/>
              <a:t>Ajid</a:t>
            </a:r>
            <a:r>
              <a:rPr lang="en-US" dirty="0" smtClean="0"/>
              <a:t> </a:t>
            </a:r>
            <a:r>
              <a:rPr lang="en-US" dirty="0" err="1" smtClean="0"/>
              <a:t>Thohir</a:t>
            </a:r>
            <a:r>
              <a:rPr lang="en-US" dirty="0" smtClean="0"/>
              <a:t>. “HISTORIOGRAFI ISLAM: Bio-</a:t>
            </a:r>
            <a:r>
              <a:rPr lang="en-US" dirty="0" err="1" smtClean="0"/>
              <a:t>Biografi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Mazhab</a:t>
            </a:r>
            <a:r>
              <a:rPr lang="en-US" dirty="0" smtClean="0"/>
              <a:t> </a:t>
            </a:r>
            <a:r>
              <a:rPr lang="en-US" dirty="0" err="1" smtClean="0"/>
              <a:t>Fikih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Tasawuf”.430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098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72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Herodotus: </a:t>
            </a:r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 err="1" smtClean="0"/>
              <a:t>Yunani</a:t>
            </a:r>
            <a:r>
              <a:rPr lang="en-US" dirty="0" smtClean="0"/>
              <a:t> </a:t>
            </a:r>
            <a:r>
              <a:rPr lang="en-US" dirty="0" err="1" smtClean="0"/>
              <a:t>kuno</a:t>
            </a:r>
            <a:r>
              <a:rPr lang="en-US" dirty="0" smtClean="0"/>
              <a:t> yang </a:t>
            </a:r>
            <a:r>
              <a:rPr lang="en-US" dirty="0" err="1" smtClean="0"/>
              <a:t>lahir</a:t>
            </a:r>
            <a:r>
              <a:rPr lang="en-US" dirty="0" smtClean="0"/>
              <a:t> Di </a:t>
            </a:r>
            <a:r>
              <a:rPr lang="en-US" dirty="0" err="1" smtClean="0"/>
              <a:t>Halikarnasos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karia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hidup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abad</a:t>
            </a:r>
            <a:r>
              <a:rPr lang="en-US" baseline="0" dirty="0" smtClean="0"/>
              <a:t> 5 SM. </a:t>
            </a:r>
            <a:r>
              <a:rPr lang="en-US" baseline="0" dirty="0" err="1" smtClean="0"/>
              <a:t>Dia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dujuluki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bapk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sejarah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karena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menulis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karya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berjudul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Historie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tentang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Yunani</a:t>
            </a:r>
            <a:r>
              <a:rPr lang="en-US" baseline="0" dirty="0" smtClean="0"/>
              <a:t>-Persia </a:t>
            </a:r>
            <a:r>
              <a:rPr lang="en-US" baseline="0" dirty="0" err="1" smtClean="0"/>
              <a:t>pada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tahun</a:t>
            </a:r>
            <a:r>
              <a:rPr lang="en-US" baseline="0" dirty="0" smtClean="0"/>
              <a:t> 499-479 SM,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ditulis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“The Histories” </a:t>
            </a:r>
            <a:r>
              <a:rPr lang="en-US" baseline="0" dirty="0" err="1" smtClean="0"/>
              <a:t>sekitar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tahun</a:t>
            </a:r>
            <a:r>
              <a:rPr lang="en-US" baseline="0" dirty="0" smtClean="0"/>
              <a:t> 425 SM. </a:t>
            </a:r>
            <a:r>
              <a:rPr lang="en-US" baseline="0" dirty="0" err="1" smtClean="0"/>
              <a:t>Sejaraan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pertama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mengumpulkan</a:t>
            </a:r>
            <a:r>
              <a:rPr lang="en-US" baseline="0" dirty="0" smtClean="0"/>
              <a:t> bahan2nya </a:t>
            </a:r>
            <a:r>
              <a:rPr lang="en-US" baseline="0" dirty="0" err="1" smtClean="0"/>
              <a:t>secara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sistematis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tanpa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dikaitkan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supranatural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analisis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secara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kritis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diakui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historiografi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pertama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Sumber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tulisannya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pengembaraannya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mengunjungi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wilayah</a:t>
            </a:r>
            <a:r>
              <a:rPr lang="en-US" baseline="0" dirty="0" smtClean="0"/>
              <a:t> di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diluar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kekaisaran</a:t>
            </a:r>
            <a:r>
              <a:rPr lang="en-US" baseline="0" dirty="0" smtClean="0"/>
              <a:t> Persia, </a:t>
            </a:r>
            <a:r>
              <a:rPr lang="en-US" baseline="0" dirty="0" err="1" smtClean="0"/>
              <a:t>Mesir</a:t>
            </a:r>
            <a:r>
              <a:rPr lang="en-US" baseline="0" dirty="0" smtClean="0"/>
              <a:t> , Lidia, </a:t>
            </a:r>
            <a:r>
              <a:rPr lang="en-US" baseline="0" dirty="0" err="1" smtClean="0"/>
              <a:t>Libia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Suriah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Babilonia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Frigia</a:t>
            </a:r>
            <a:r>
              <a:rPr lang="en-US" baseline="0" dirty="0" smtClean="0"/>
              <a:t>, Byzantium, </a:t>
            </a:r>
            <a:r>
              <a:rPr lang="en-US" baseline="0" dirty="0" err="1" smtClean="0"/>
              <a:t>Trakia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Makedonia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Skitia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dll</a:t>
            </a:r>
            <a:r>
              <a:rPr lang="en-US" baseline="0" dirty="0" smtClean="0"/>
              <a:t>. 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erjalanannya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mengumpulkan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informasidari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sumber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baik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pengamatan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langsung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maupun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cerita</a:t>
            </a:r>
            <a:r>
              <a:rPr lang="en-US" baseline="0" dirty="0" smtClean="0"/>
              <a:t> orang2. </a:t>
            </a:r>
            <a:r>
              <a:rPr lang="en-US" baseline="0" dirty="0" err="1" smtClean="0"/>
              <a:t>Terdiri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9 </a:t>
            </a:r>
            <a:r>
              <a:rPr lang="en-US" baseline="0" dirty="0" err="1" smtClean="0"/>
              <a:t>buku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buku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juga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menyisipkan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tentang</a:t>
            </a:r>
            <a:r>
              <a:rPr lang="en-US" baseline="0" dirty="0" smtClean="0"/>
              <a:t> , </a:t>
            </a:r>
            <a:r>
              <a:rPr lang="en-US" baseline="0" dirty="0" err="1" smtClean="0"/>
              <a:t>geografi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etnogtrafi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budaya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mitologi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sejarah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bangsa</a:t>
            </a:r>
            <a:r>
              <a:rPr lang="en-US" baseline="0" dirty="0" smtClean="0"/>
              <a:t>. Histories </a:t>
            </a:r>
            <a:r>
              <a:rPr lang="en-US" baseline="0" dirty="0" err="1" smtClean="0"/>
              <a:t>ditulis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naratif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menarik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hidup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menggunakan</a:t>
            </a:r>
            <a:r>
              <a:rPr lang="en-US" baseline="0" dirty="0" smtClean="0"/>
              <a:t> dialog, </a:t>
            </a:r>
            <a:r>
              <a:rPr lang="en-US" baseline="0" dirty="0" err="1" smtClean="0"/>
              <a:t>anekdot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cerita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rakyat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legenda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perbandingan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menggambarkan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karakter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motif </a:t>
            </a:r>
            <a:r>
              <a:rPr lang="en-US" baseline="0" dirty="0" err="1" smtClean="0"/>
              <a:t>dari</a:t>
            </a:r>
            <a:r>
              <a:rPr lang="en-US" baseline="0" dirty="0" smtClean="0"/>
              <a:t> tokoh2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sejarah</a:t>
            </a:r>
            <a:r>
              <a:rPr lang="en-US" baseline="0" dirty="0" smtClean="0"/>
              <a:t>. Dan </a:t>
            </a:r>
            <a:r>
              <a:rPr lang="en-US" baseline="0" dirty="0" err="1" smtClean="0"/>
              <a:t>juga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memberikan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pendapat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penilaian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pribadinya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tentang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peristiwa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sumber</a:t>
            </a:r>
            <a:r>
              <a:rPr lang="en-US" baseline="0" dirty="0" smtClean="0"/>
              <a:t>.  </a:t>
            </a:r>
            <a:r>
              <a:rPr lang="en-US" baseline="0" dirty="0" err="1" smtClean="0"/>
              <a:t>Namun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juga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berusaha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bersikap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objektif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kritis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menyajikan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berbagai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versi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atau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sudut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pandang</a:t>
            </a:r>
            <a:r>
              <a:rPr lang="en-US" baseline="0" dirty="0" smtClean="0"/>
              <a:t> yang </a:t>
            </a:r>
            <a:r>
              <a:rPr lang="en-US" baseline="0" dirty="0" err="1" smtClean="0"/>
              <a:t>berbeda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membiarkan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pembacanya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untuk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menentukan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sendiri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kebenarannya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67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Abad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tiga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keenam</a:t>
            </a:r>
            <a:r>
              <a:rPr lang="en-US" dirty="0" smtClean="0"/>
              <a:t> </a:t>
            </a:r>
            <a:r>
              <a:rPr lang="en-US" dirty="0" err="1" smtClean="0"/>
              <a:t>Hijriyah</a:t>
            </a:r>
            <a:r>
              <a:rPr lang="en-US" dirty="0" smtClean="0"/>
              <a:t> (</a:t>
            </a:r>
            <a:r>
              <a:rPr lang="en-US" dirty="0" err="1" smtClean="0"/>
              <a:t>Munir</a:t>
            </a:r>
            <a:r>
              <a:rPr lang="en-US" dirty="0" smtClean="0"/>
              <a:t>)</a:t>
            </a:r>
          </a:p>
          <a:p>
            <a:r>
              <a:rPr lang="en-US" dirty="0" smtClean="0"/>
              <a:t>h. 11- </a:t>
            </a:r>
            <a:r>
              <a:rPr lang="en-US" dirty="0" err="1" smtClean="0"/>
              <a:t>dinasti-dinasti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32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Munir</a:t>
            </a:r>
            <a:r>
              <a:rPr lang="en-US" dirty="0" smtClean="0"/>
              <a:t>, h.11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98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Munir</a:t>
            </a:r>
            <a:r>
              <a:rPr lang="en-US" dirty="0" smtClean="0"/>
              <a:t>, h. 12:Historiografi</a:t>
            </a:r>
            <a:r>
              <a:rPr lang="en-US" baseline="0" dirty="0" smtClean="0"/>
              <a:t> Islam </a:t>
            </a:r>
            <a:r>
              <a:rPr lang="en-US" baseline="0" dirty="0" err="1" smtClean="0"/>
              <a:t>berkembang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menjadi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34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Munir</a:t>
            </a:r>
            <a:r>
              <a:rPr lang="en-US" dirty="0" smtClean="0"/>
              <a:t>, h. 12, 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06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h. 19 </a:t>
            </a:r>
            <a:r>
              <a:rPr lang="en-US" smtClean="0"/>
              <a:t>Muin</a:t>
            </a:r>
            <a:r>
              <a:rPr lang="en-US" dirty="0" smtClean="0"/>
              <a:t> :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,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biografi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perubahan</a:t>
            </a:r>
            <a:r>
              <a:rPr lang="en-US" baseline="0" dirty="0" smtClean="0"/>
              <a:t> 2 </a:t>
            </a:r>
            <a:r>
              <a:rPr lang="en-US" baseline="0" dirty="0" err="1" smtClean="0"/>
              <a:t>politik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3189A-EEB6-40FF-9665-A11EAB35235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558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Marshall Goodwin Simms Hodgson (11 April 1922 -- 10 </a:t>
            </a:r>
            <a:r>
              <a:rPr lang="en-US" dirty="0" err="1" smtClean="0"/>
              <a:t>Juni</a:t>
            </a:r>
            <a:r>
              <a:rPr lang="en-US" dirty="0" smtClean="0"/>
              <a:t> 1968)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seorang</a:t>
            </a:r>
            <a:r>
              <a:rPr lang="en-US" dirty="0" smtClean="0"/>
              <a:t> </a:t>
            </a:r>
            <a:r>
              <a:rPr lang="en-US" dirty="0" err="1" smtClean="0"/>
              <a:t>akademisi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 yang </a:t>
            </a:r>
            <a:r>
              <a:rPr lang="en-US" dirty="0" err="1" smtClean="0"/>
              <a:t>mengkhususkan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Islam di University of </a:t>
            </a:r>
            <a:r>
              <a:rPr lang="en-US" dirty="0" err="1" smtClean="0"/>
              <a:t>ChicagoKonten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tayang</a:t>
            </a:r>
            <a:r>
              <a:rPr lang="en-US" dirty="0" smtClean="0"/>
              <a:t> di Kompasiana.com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judul</a:t>
            </a:r>
            <a:r>
              <a:rPr lang="en-US" dirty="0" smtClean="0"/>
              <a:t> "</a:t>
            </a:r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Marshall G.S. </a:t>
            </a:r>
            <a:r>
              <a:rPr lang="en-US" dirty="0" err="1" smtClean="0"/>
              <a:t>Hudgson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Merekam</a:t>
            </a:r>
            <a:r>
              <a:rPr lang="en-US" dirty="0" smtClean="0"/>
              <a:t> </a:t>
            </a:r>
            <a:r>
              <a:rPr lang="en-US" dirty="0" err="1" smtClean="0"/>
              <a:t>Perjalanan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Peradaban</a:t>
            </a:r>
            <a:r>
              <a:rPr lang="en-US" dirty="0" smtClean="0"/>
              <a:t> Islam",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baca:https</a:t>
            </a:r>
            <a:r>
              <a:rPr lang="en-US" dirty="0" smtClean="0"/>
              <a:t>://www.kompasiana.com/ardhikarasya3545/648bbdc908a8b524a7416a52/pengaruh-pemikiran-marshall-g-s-hudgson-dalam-merekam-perjalanan-sejarah-peradaban-islamKreator: </a:t>
            </a:r>
            <a:r>
              <a:rPr lang="en-US" dirty="0" err="1" smtClean="0"/>
              <a:t>Ardhika</a:t>
            </a:r>
            <a:r>
              <a:rPr lang="en-US" dirty="0" smtClean="0"/>
              <a:t> </a:t>
            </a:r>
            <a:r>
              <a:rPr lang="en-US" dirty="0" err="1" smtClean="0"/>
              <a:t>RasyaKompasiana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platform blog. </a:t>
            </a:r>
            <a:r>
              <a:rPr lang="en-US" dirty="0" err="1" smtClean="0"/>
              <a:t>Konten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bloger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mewakili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redaksi</a:t>
            </a:r>
            <a:r>
              <a:rPr lang="en-US" dirty="0" smtClean="0"/>
              <a:t> </a:t>
            </a:r>
            <a:r>
              <a:rPr lang="en-US" dirty="0" err="1" smtClean="0"/>
              <a:t>Kompas.Tulis</a:t>
            </a:r>
            <a:r>
              <a:rPr lang="en-US" dirty="0" smtClean="0"/>
              <a:t> </a:t>
            </a:r>
            <a:r>
              <a:rPr lang="en-US" dirty="0" err="1" smtClean="0"/>
              <a:t>opini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seputar</a:t>
            </a:r>
            <a:r>
              <a:rPr lang="en-US" dirty="0" smtClean="0"/>
              <a:t> </a:t>
            </a:r>
            <a:r>
              <a:rPr lang="en-US" dirty="0" err="1" smtClean="0"/>
              <a:t>isu</a:t>
            </a:r>
            <a:r>
              <a:rPr lang="en-US" dirty="0" smtClean="0"/>
              <a:t> </a:t>
            </a:r>
            <a:r>
              <a:rPr lang="en-US" dirty="0" err="1" smtClean="0"/>
              <a:t>terkini</a:t>
            </a:r>
            <a:r>
              <a:rPr lang="en-US" dirty="0" smtClean="0"/>
              <a:t> di Kompasiana.com</a:t>
            </a:r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karyanya</a:t>
            </a:r>
            <a:r>
              <a:rPr lang="en-US" dirty="0" smtClean="0"/>
              <a:t>, Hodgson </a:t>
            </a:r>
            <a:r>
              <a:rPr lang="en-US" dirty="0" err="1" smtClean="0"/>
              <a:t>membuktikan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Islam </a:t>
            </a:r>
            <a:r>
              <a:rPr lang="en-US" dirty="0" err="1" smtClean="0"/>
              <a:t>berhasil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fondasi</a:t>
            </a:r>
            <a:r>
              <a:rPr lang="en-US" dirty="0" smtClean="0"/>
              <a:t> </a:t>
            </a:r>
            <a:r>
              <a:rPr lang="en-US" dirty="0" err="1" smtClean="0"/>
              <a:t>peradaban</a:t>
            </a:r>
            <a:r>
              <a:rPr lang="en-US" dirty="0" smtClean="0"/>
              <a:t> </a:t>
            </a:r>
            <a:r>
              <a:rPr lang="en-US" dirty="0" err="1" smtClean="0"/>
              <a:t>kemanusiaan</a:t>
            </a:r>
            <a:r>
              <a:rPr lang="en-US" dirty="0" smtClean="0"/>
              <a:t> global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puncak</a:t>
            </a:r>
            <a:r>
              <a:rPr lang="en-US" dirty="0" smtClean="0"/>
              <a:t> </a:t>
            </a:r>
            <a:r>
              <a:rPr lang="en-US" dirty="0" err="1" smtClean="0"/>
              <a:t>Zaman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umat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yang </a:t>
            </a:r>
            <a:r>
              <a:rPr lang="en-US" dirty="0" err="1" smtClean="0"/>
              <a:t>sangat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peradaban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 </a:t>
            </a:r>
            <a:r>
              <a:rPr lang="en-US" dirty="0" err="1" smtClean="0"/>
              <a:t>Menurut</a:t>
            </a:r>
            <a:r>
              <a:rPr lang="en-US" dirty="0" smtClean="0"/>
              <a:t> Hodgson,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Islam </a:t>
            </a:r>
            <a:r>
              <a:rPr lang="en-US" dirty="0" err="1" smtClean="0"/>
              <a:t>adalah</a:t>
            </a:r>
            <a:r>
              <a:rPr lang="en-US" dirty="0" smtClean="0"/>
              <a:t> yang paling </a:t>
            </a:r>
            <a:r>
              <a:rPr lang="en-US" dirty="0" err="1" smtClean="0"/>
              <a:t>mendekati</a:t>
            </a:r>
            <a:r>
              <a:rPr lang="en-US" dirty="0" smtClean="0"/>
              <a:t> </a:t>
            </a:r>
            <a:r>
              <a:rPr lang="en-US" dirty="0" err="1" smtClean="0"/>
              <a:t>kesuksesan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dunia</a:t>
            </a:r>
            <a:r>
              <a:rPr lang="en-US" dirty="0" smtClean="0"/>
              <a:t>. 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yang </a:t>
            </a:r>
            <a:r>
              <a:rPr lang="en-US" dirty="0" err="1" smtClean="0"/>
              <a:t>dibentuk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Islam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prinsip</a:t>
            </a:r>
            <a:r>
              <a:rPr lang="en-US" dirty="0" smtClean="0"/>
              <a:t> </a:t>
            </a:r>
            <a:r>
              <a:rPr lang="en-US" dirty="0" err="1" smtClean="0"/>
              <a:t>madaniyah</a:t>
            </a:r>
            <a:r>
              <a:rPr lang="en-US" dirty="0" smtClean="0"/>
              <a:t>, </a:t>
            </a:r>
            <a:r>
              <a:rPr lang="en-US" dirty="0" err="1" smtClean="0"/>
              <a:t>keadaban</a:t>
            </a:r>
            <a:r>
              <a:rPr lang="en-US" dirty="0" smtClean="0"/>
              <a:t>, </a:t>
            </a:r>
            <a:r>
              <a:rPr lang="en-US" dirty="0" err="1" smtClean="0"/>
              <a:t>berpusat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supremasi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.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yang </a:t>
            </a:r>
            <a:r>
              <a:rPr lang="en-US" dirty="0" err="1" smtClean="0"/>
              <a:t>oleh</a:t>
            </a:r>
            <a:r>
              <a:rPr lang="en-US" dirty="0" smtClean="0"/>
              <a:t> Robert N. </a:t>
            </a:r>
            <a:r>
              <a:rPr lang="en-US" dirty="0" err="1" smtClean="0"/>
              <a:t>Bellah</a:t>
            </a:r>
            <a:r>
              <a:rPr lang="en-US" dirty="0" smtClean="0"/>
              <a:t>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sangat</a:t>
            </a:r>
            <a:r>
              <a:rPr lang="en-US" dirty="0" smtClean="0"/>
              <a:t> modern,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maju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zamannya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bertahan</a:t>
            </a:r>
            <a:r>
              <a:rPr lang="en-US" dirty="0" smtClean="0"/>
              <a:t> lama,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model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r>
              <a:rPr lang="en-US" dirty="0" smtClean="0"/>
              <a:t> yang </a:t>
            </a:r>
            <a:r>
              <a:rPr lang="en-US" dirty="0" err="1" smtClean="0"/>
              <a:t>adil</a:t>
            </a:r>
            <a:r>
              <a:rPr lang="en-US" dirty="0" smtClean="0"/>
              <a:t>, </a:t>
            </a:r>
            <a:r>
              <a:rPr lang="en-US" dirty="0" err="1" smtClean="0"/>
              <a:t>terbuka</a:t>
            </a:r>
            <a:r>
              <a:rPr lang="en-US" dirty="0" smtClean="0"/>
              <a:t>, </a:t>
            </a:r>
            <a:r>
              <a:rPr lang="en-US" dirty="0" err="1" smtClean="0"/>
              <a:t>egaliter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partisipatif.Konten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tayang</a:t>
            </a:r>
            <a:r>
              <a:rPr lang="en-US" dirty="0" smtClean="0"/>
              <a:t> di Kompasiana.com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judul</a:t>
            </a:r>
            <a:r>
              <a:rPr lang="en-US" dirty="0" smtClean="0"/>
              <a:t> "</a:t>
            </a:r>
            <a:r>
              <a:rPr lang="en-US" dirty="0" err="1" smtClean="0"/>
              <a:t>Pengaruh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 Marshall G.S. </a:t>
            </a:r>
            <a:r>
              <a:rPr lang="en-US" dirty="0" err="1" smtClean="0"/>
              <a:t>Hudgson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Merekam</a:t>
            </a:r>
            <a:r>
              <a:rPr lang="en-US" dirty="0" smtClean="0"/>
              <a:t> </a:t>
            </a:r>
            <a:r>
              <a:rPr lang="en-US" dirty="0" err="1" smtClean="0"/>
              <a:t>Perjalanan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Peradaban</a:t>
            </a:r>
            <a:r>
              <a:rPr lang="en-US" dirty="0" smtClean="0"/>
              <a:t> Islam", </a:t>
            </a:r>
            <a:r>
              <a:rPr lang="en-US" dirty="0" err="1" smtClean="0"/>
              <a:t>Klik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baca:https</a:t>
            </a:r>
            <a:r>
              <a:rPr lang="en-US" dirty="0" smtClean="0"/>
              <a:t>://www.kompasiana.com/ardhikarasya3545/648bbdc908a8b524a7416a52/pengaruh-pemikiran-marshall-g-s-hudgson-dalam-merekam-perjalanan-sejarah-peradaban-islamKreator: </a:t>
            </a:r>
            <a:r>
              <a:rPr lang="en-US" dirty="0" err="1" smtClean="0"/>
              <a:t>Ardhika</a:t>
            </a:r>
            <a:r>
              <a:rPr lang="en-US" dirty="0" smtClean="0"/>
              <a:t> </a:t>
            </a:r>
            <a:r>
              <a:rPr lang="en-US" dirty="0" err="1" smtClean="0"/>
              <a:t>RasyaKompasiana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platform blog. </a:t>
            </a:r>
            <a:r>
              <a:rPr lang="en-US" dirty="0" err="1" smtClean="0"/>
              <a:t>Konten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bloger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mewakili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redaksi</a:t>
            </a:r>
            <a:r>
              <a:rPr lang="en-US" dirty="0" smtClean="0"/>
              <a:t> </a:t>
            </a:r>
            <a:r>
              <a:rPr lang="en-US" dirty="0" err="1" smtClean="0"/>
              <a:t>Kompas.Tulis</a:t>
            </a:r>
            <a:r>
              <a:rPr lang="en-US" dirty="0" smtClean="0"/>
              <a:t> </a:t>
            </a:r>
            <a:r>
              <a:rPr lang="en-US" dirty="0" err="1" smtClean="0"/>
              <a:t>opini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seputar</a:t>
            </a:r>
            <a:r>
              <a:rPr lang="en-US" dirty="0" smtClean="0"/>
              <a:t> </a:t>
            </a:r>
            <a:r>
              <a:rPr lang="en-US" dirty="0" err="1" smtClean="0"/>
              <a:t>isu</a:t>
            </a:r>
            <a:r>
              <a:rPr lang="en-US" dirty="0" smtClean="0"/>
              <a:t> </a:t>
            </a:r>
            <a:r>
              <a:rPr lang="en-US" dirty="0" err="1" smtClean="0"/>
              <a:t>terkini</a:t>
            </a:r>
            <a:r>
              <a:rPr lang="en-US" dirty="0" smtClean="0"/>
              <a:t> di Kompasiana.com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BEB9A-D207-4845-8184-DEB18DC469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02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Bab I </a:t>
            </a:r>
            <a:r>
              <a:rPr lang="en-US" dirty="0" err="1" smtClean="0"/>
              <a:t>Muqaddimah</a:t>
            </a:r>
            <a:r>
              <a:rPr lang="en-US" dirty="0" smtClean="0"/>
              <a:t>, h.1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D7271-981D-41C1-A410-E233692F023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98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h.2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D7271-981D-41C1-A410-E233692F023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90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D7271-981D-41C1-A410-E233692F023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94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696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68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99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45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83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006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40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47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02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2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68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DB819-F4CC-4AB3-9B26-AF20EA18535B}" type="datetimeFigureOut">
              <a:rPr lang="en-US" smtClean="0"/>
              <a:t>5/23/2026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F91C5-3975-4DA4-B243-62C188758E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2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Historiografi</a:t>
            </a:r>
            <a:r>
              <a:rPr lang="en-US" dirty="0" smtClean="0"/>
              <a:t> Islam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Di </a:t>
            </a:r>
            <a:r>
              <a:rPr lang="en-US" dirty="0" err="1">
                <a:solidFill>
                  <a:schemeClr val="tx1"/>
                </a:solidFill>
              </a:rPr>
              <a:t>susun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oleh</a:t>
            </a:r>
            <a:r>
              <a:rPr lang="en-US" dirty="0">
                <a:solidFill>
                  <a:schemeClr val="tx1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Dewi </a:t>
            </a:r>
            <a:r>
              <a:rPr lang="en-US" dirty="0">
                <a:solidFill>
                  <a:schemeClr val="tx1"/>
                </a:solidFill>
              </a:rPr>
              <a:t>Anggariani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r>
              <a:rPr lang="en-US" dirty="0" err="1">
                <a:solidFill>
                  <a:schemeClr val="tx1"/>
                </a:solidFill>
              </a:rPr>
              <a:t>Sebagai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kuliah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Historiografi</a:t>
            </a:r>
            <a:r>
              <a:rPr lang="en-US" dirty="0">
                <a:solidFill>
                  <a:schemeClr val="tx1"/>
                </a:solidFill>
              </a:rPr>
              <a:t> Islam </a:t>
            </a:r>
            <a:r>
              <a:rPr lang="en-US" dirty="0" err="1">
                <a:solidFill>
                  <a:schemeClr val="tx1"/>
                </a:solidFill>
              </a:rPr>
              <a:t>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Pasca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Sarjana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UIN </a:t>
            </a:r>
            <a:r>
              <a:rPr lang="en-US" dirty="0" err="1">
                <a:solidFill>
                  <a:schemeClr val="tx1"/>
                </a:solidFill>
              </a:rPr>
              <a:t>Alauddin</a:t>
            </a:r>
            <a:r>
              <a:rPr lang="en-US" dirty="0">
                <a:solidFill>
                  <a:schemeClr val="tx1"/>
                </a:solidFill>
              </a:rPr>
              <a:t> Makassar Prodi </a:t>
            </a:r>
            <a:r>
              <a:rPr lang="en-US" dirty="0" err="1">
                <a:solidFill>
                  <a:schemeClr val="tx1"/>
                </a:solidFill>
              </a:rPr>
              <a:t>Dirasah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Islamiyah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konsentrasi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Sejarah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Peradaban</a:t>
            </a:r>
            <a:r>
              <a:rPr lang="en-US" dirty="0">
                <a:solidFill>
                  <a:schemeClr val="tx1"/>
                </a:solidFill>
              </a:rPr>
              <a:t> Islam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2026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3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Ada </a:t>
            </a:r>
            <a:r>
              <a:rPr lang="en-US" sz="2800" dirty="0"/>
              <a:t>lima </a:t>
            </a:r>
            <a:r>
              <a:rPr lang="en-US" sz="2800" dirty="0" err="1"/>
              <a:t>langkah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penelitian</a:t>
            </a:r>
            <a:r>
              <a:rPr lang="en-US" sz="2800" dirty="0"/>
              <a:t> </a:t>
            </a:r>
            <a:r>
              <a:rPr lang="en-US" sz="2800" dirty="0" err="1"/>
              <a:t>sejarah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Pemilihan</a:t>
            </a:r>
            <a:r>
              <a:rPr lang="en-US" dirty="0" smtClean="0"/>
              <a:t> </a:t>
            </a:r>
            <a:r>
              <a:rPr lang="en-US" dirty="0" err="1"/>
              <a:t>topik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 err="1"/>
              <a:t>heuristik</a:t>
            </a:r>
            <a:r>
              <a:rPr lang="en-US" dirty="0"/>
              <a:t> (</a:t>
            </a:r>
            <a:r>
              <a:rPr lang="en-US" dirty="0" err="1"/>
              <a:t>pengumpulan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 smtClean="0"/>
              <a:t>),</a:t>
            </a:r>
          </a:p>
          <a:p>
            <a:r>
              <a:rPr lang="en-US" dirty="0" smtClean="0"/>
              <a:t> </a:t>
            </a:r>
            <a:r>
              <a:rPr lang="en-US" dirty="0" err="1"/>
              <a:t>verifikasi</a:t>
            </a:r>
            <a:r>
              <a:rPr lang="en-US" dirty="0"/>
              <a:t> (</a:t>
            </a:r>
            <a:r>
              <a:rPr lang="en-US" dirty="0" err="1"/>
              <a:t>kritik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 smtClean="0"/>
              <a:t>),</a:t>
            </a:r>
          </a:p>
          <a:p>
            <a:r>
              <a:rPr lang="en-US" dirty="0" smtClean="0"/>
              <a:t> </a:t>
            </a:r>
            <a:r>
              <a:rPr lang="en-US" dirty="0" err="1"/>
              <a:t>interpretasi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(</a:t>
            </a:r>
            <a:r>
              <a:rPr lang="en-US" dirty="0" err="1"/>
              <a:t>penulisan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05855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Historiografi</a:t>
            </a:r>
            <a:r>
              <a:rPr lang="en-US" b="1" dirty="0" smtClean="0"/>
              <a:t> (</a:t>
            </a:r>
            <a:r>
              <a:rPr lang="en-US" b="1" dirty="0" err="1" smtClean="0"/>
              <a:t>Yunani</a:t>
            </a:r>
            <a:r>
              <a:rPr lang="en-US" b="1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017137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507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Historiografi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Kata “</a:t>
            </a:r>
            <a:r>
              <a:rPr lang="en-US" dirty="0" err="1"/>
              <a:t>historiografi</a:t>
            </a:r>
            <a:r>
              <a:rPr lang="en-US" dirty="0"/>
              <a:t>”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b="1" dirty="0" err="1" smtClean="0"/>
              <a:t>penulisan</a:t>
            </a:r>
            <a:r>
              <a:rPr lang="en-US" b="1" dirty="0" smtClean="0"/>
              <a:t> </a:t>
            </a:r>
            <a:r>
              <a:rPr lang="en-US" b="1" dirty="0" err="1" smtClean="0"/>
              <a:t>sejarah</a:t>
            </a:r>
            <a:r>
              <a:rPr lang="en-US" b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historical writing</a:t>
            </a:r>
            <a:r>
              <a:rPr lang="en-US" dirty="0" smtClean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sejarah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penulisan</a:t>
            </a:r>
            <a:r>
              <a:rPr lang="en-US" b="1" dirty="0"/>
              <a:t> </a:t>
            </a:r>
            <a:r>
              <a:rPr lang="en-US" b="1" dirty="0" err="1"/>
              <a:t>sejarah</a:t>
            </a:r>
            <a:r>
              <a:rPr lang="en-US" b="1" dirty="0"/>
              <a:t> </a:t>
            </a:r>
            <a:r>
              <a:rPr lang="en-US" dirty="0"/>
              <a:t>(</a:t>
            </a:r>
            <a:r>
              <a:rPr lang="en-US" i="1" dirty="0" smtClean="0"/>
              <a:t>history of </a:t>
            </a:r>
            <a:r>
              <a:rPr lang="en-US" i="1" dirty="0"/>
              <a:t>historical writing). </a:t>
            </a:r>
            <a:endParaRPr lang="en-US" i="1" dirty="0" smtClean="0"/>
          </a:p>
          <a:p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dikaji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intrinsik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ekstrinsik</a:t>
            </a:r>
            <a:r>
              <a:rPr lang="en-US" dirty="0" smtClean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</a:p>
          <a:p>
            <a:r>
              <a:rPr lang="en-US" dirty="0" smtClean="0"/>
              <a:t>Kata </a:t>
            </a:r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proses </a:t>
            </a:r>
            <a:r>
              <a:rPr lang="en-US" dirty="0" err="1"/>
              <a:t>rekonstruksi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 smtClean="0"/>
              <a:t>lampau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Hal </a:t>
            </a:r>
            <a:r>
              <a:rPr lang="en-US" dirty="0"/>
              <a:t>yang paling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 smtClean="0"/>
              <a:t>ialah</a:t>
            </a:r>
            <a:r>
              <a:rPr lang="en-US" dirty="0" smtClean="0"/>
              <a:t> </a:t>
            </a:r>
            <a:r>
              <a:rPr lang="en-US" dirty="0" err="1" smtClean="0"/>
              <a:t>pengujian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b="1" i="1" dirty="0"/>
              <a:t>the principles on </a:t>
            </a:r>
            <a:r>
              <a:rPr lang="en-US" b="1" i="1" dirty="0" smtClean="0"/>
              <a:t>methodology of </a:t>
            </a:r>
            <a:r>
              <a:rPr lang="en-US" b="1" i="1" dirty="0"/>
              <a:t>historical study</a:t>
            </a:r>
            <a:r>
              <a:rPr lang="en-US" dirty="0"/>
              <a:t>, </a:t>
            </a:r>
            <a:endParaRPr lang="en-US" b="1" dirty="0" smtClean="0"/>
          </a:p>
          <a:p>
            <a:r>
              <a:rPr lang="en-US" dirty="0" err="1" smtClean="0"/>
              <a:t>mengkaji</a:t>
            </a:r>
            <a:r>
              <a:rPr lang="en-US" dirty="0" smtClean="0"/>
              <a:t>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r>
              <a:rPr lang="en-US" b="1" dirty="0" err="1" smtClean="0"/>
              <a:t>sejarawan</a:t>
            </a:r>
            <a:r>
              <a:rPr lang="en-US" b="1" dirty="0" smtClean="0"/>
              <a:t> </a:t>
            </a:r>
            <a:r>
              <a:rPr lang="en-US" b="1" dirty="0" err="1" smtClean="0"/>
              <a:t>dalam</a:t>
            </a:r>
            <a:r>
              <a:rPr lang="en-US" b="1" dirty="0" smtClean="0"/>
              <a:t> </a:t>
            </a:r>
            <a:r>
              <a:rPr lang="en-US" b="1" dirty="0" err="1"/>
              <a:t>bangunan</a:t>
            </a:r>
            <a:r>
              <a:rPr lang="en-US" b="1" dirty="0"/>
              <a:t> </a:t>
            </a:r>
            <a:r>
              <a:rPr lang="en-US" b="1" dirty="0" err="1"/>
              <a:t>sejarah</a:t>
            </a:r>
            <a:r>
              <a:rPr lang="en-US" b="1" dirty="0"/>
              <a:t> yang </a:t>
            </a:r>
            <a:r>
              <a:rPr lang="en-US" b="1" dirty="0" err="1"/>
              <a:t>ditulisnya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sebatas</a:t>
            </a:r>
            <a:r>
              <a:rPr lang="en-US" dirty="0"/>
              <a:t> </a:t>
            </a:r>
            <a:r>
              <a:rPr lang="en-US" dirty="0" err="1" smtClean="0"/>
              <a:t>kebenaran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dinamika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1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Historiografi</a:t>
            </a:r>
            <a:r>
              <a:rPr lang="en-US" b="1" dirty="0"/>
              <a:t> </a:t>
            </a:r>
            <a:r>
              <a:rPr lang="en-US" b="1" dirty="0" err="1"/>
              <a:t>Sebagai</a:t>
            </a:r>
            <a:r>
              <a:rPr lang="en-US" b="1" dirty="0"/>
              <a:t> </a:t>
            </a:r>
            <a:r>
              <a:rPr lang="en-US" b="1" dirty="0" err="1"/>
              <a:t>Ilmu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Historiografi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sekadar</a:t>
            </a:r>
            <a:r>
              <a:rPr lang="en-US" dirty="0"/>
              <a:t> </a:t>
            </a:r>
            <a:r>
              <a:rPr lang="en-US" dirty="0" err="1"/>
              <a:t>menuliskan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ditafsirkan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, </a:t>
            </a:r>
            <a:r>
              <a:rPr lang="en-US" dirty="0" err="1"/>
              <a:t>metodologi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perspektif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. </a:t>
            </a:r>
          </a:p>
          <a:p>
            <a:pPr marL="0" lv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53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Historiografi</a:t>
            </a:r>
            <a:r>
              <a:rPr lang="en-US" dirty="0"/>
              <a:t>,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Kerlinger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Historiografi</a:t>
            </a:r>
            <a:r>
              <a:rPr lang="en-US" dirty="0" smtClean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proses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ciri-ciri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tulis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Jadi</a:t>
            </a:r>
            <a:r>
              <a:rPr lang="en-US" dirty="0"/>
              <a:t>, </a:t>
            </a:r>
            <a:r>
              <a:rPr lang="en-US" dirty="0" err="1"/>
              <a:t>historiografi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(</a:t>
            </a:r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proses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>
                <a:solidFill>
                  <a:srgbClr val="002060"/>
                </a:solidFill>
              </a:rPr>
              <a:t>dihasilkan</a:t>
            </a:r>
            <a:r>
              <a:rPr lang="en-US" dirty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3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err="1" smtClean="0"/>
              <a:t>Historiografi</a:t>
            </a:r>
            <a:r>
              <a:rPr lang="en-US" sz="3600" dirty="0" smtClean="0"/>
              <a:t> </a:t>
            </a:r>
            <a:r>
              <a:rPr lang="en-US" sz="3600" dirty="0" err="1"/>
              <a:t>meletakkan</a:t>
            </a:r>
            <a:r>
              <a:rPr lang="en-US" sz="3600" dirty="0"/>
              <a:t> </a:t>
            </a:r>
            <a:r>
              <a:rPr lang="en-US" sz="3600" dirty="0" err="1"/>
              <a:t>kajian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sejarah</a:t>
            </a:r>
            <a:r>
              <a:rPr lang="en-US" sz="3600" dirty="0"/>
              <a:t> yang </a:t>
            </a:r>
            <a:r>
              <a:rPr lang="en-US" sz="3600" dirty="0" err="1" smtClean="0"/>
              <a:t>diproduksi</a:t>
            </a:r>
            <a:r>
              <a:rPr lang="en-US" sz="3600" dirty="0" smtClean="0"/>
              <a:t>, </a:t>
            </a:r>
            <a:r>
              <a:rPr lang="en-US" sz="3600" dirty="0" err="1" smtClean="0"/>
              <a:t>terkait</a:t>
            </a:r>
            <a:r>
              <a:rPr lang="en-US" sz="3600" dirty="0" smtClean="0"/>
              <a:t> </a:t>
            </a:r>
            <a:r>
              <a:rPr lang="en-US" sz="3600" dirty="0" err="1" smtClean="0"/>
              <a:t>Metode</a:t>
            </a:r>
            <a:r>
              <a:rPr lang="en-US" sz="3600" dirty="0" smtClean="0"/>
              <a:t> </a:t>
            </a:r>
            <a:r>
              <a:rPr lang="en-US" sz="3600" dirty="0" err="1"/>
              <a:t>sejarah</a:t>
            </a:r>
            <a:r>
              <a:rPr lang="en-US" dirty="0" smtClean="0"/>
              <a:t>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merekonstruksi</a:t>
            </a:r>
            <a:r>
              <a:rPr lang="en-US" dirty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mengklasifikasi</a:t>
            </a:r>
            <a:r>
              <a:rPr lang="en-US" dirty="0"/>
              <a:t> </a:t>
            </a:r>
            <a:r>
              <a:rPr lang="en-US" dirty="0" err="1"/>
              <a:t>imajinasi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sejarawan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pembongkaran</a:t>
            </a:r>
            <a:r>
              <a:rPr lang="en-US" dirty="0" smtClean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 err="1"/>
              <a:t>terdahulu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err="1" smtClean="0"/>
              <a:t>menelaah</a:t>
            </a:r>
            <a:r>
              <a:rPr lang="en-US" dirty="0" smtClean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dimiliki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terdahulu</a:t>
            </a:r>
            <a:r>
              <a:rPr lang="en-US" dirty="0"/>
              <a:t>,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didapatkan</a:t>
            </a:r>
            <a:r>
              <a:rPr lang="en-US" dirty="0"/>
              <a:t>, </a:t>
            </a:r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yang </a:t>
            </a:r>
            <a:r>
              <a:rPr lang="en-US" dirty="0" err="1"/>
              <a:t>faktual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fiksi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Menggali</a:t>
            </a:r>
            <a:r>
              <a:rPr lang="en-US" dirty="0" smtClean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tematis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terdahulu</a:t>
            </a:r>
            <a:r>
              <a:rPr lang="en-US" dirty="0" smtClean="0"/>
              <a:t>,</a:t>
            </a:r>
          </a:p>
          <a:p>
            <a:r>
              <a:rPr lang="en-US" dirty="0" err="1" smtClean="0"/>
              <a:t>Mengapa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kecenderungan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tema-tema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terkadang</a:t>
            </a:r>
            <a:r>
              <a:rPr lang="en-US" dirty="0"/>
              <a:t> </a:t>
            </a:r>
            <a:r>
              <a:rPr lang="en-US" dirty="0" err="1"/>
              <a:t>meninggalkan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, </a:t>
            </a:r>
            <a:r>
              <a:rPr lang="en-US" dirty="0" err="1"/>
              <a:t>adakah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/>
              <a:t>di </a:t>
            </a:r>
            <a:r>
              <a:rPr lang="en-US" dirty="0" err="1"/>
              <a:t>baliknya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yang </a:t>
            </a:r>
            <a:r>
              <a:rPr lang="en-US" dirty="0" err="1"/>
              <a:t>dimaksud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unsur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ekstrinsik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sejarah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803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Franz Rosenthal (</a:t>
            </a:r>
            <a:r>
              <a:rPr lang="en-US" i="1" dirty="0"/>
              <a:t>A History of Muslim </a:t>
            </a:r>
            <a:r>
              <a:rPr lang="en-US" i="1" dirty="0" smtClean="0"/>
              <a:t>Historiography) </a:t>
            </a:r>
            <a:r>
              <a:rPr lang="en-US" i="1" dirty="0"/>
              <a:t/>
            </a:r>
            <a:br>
              <a:rPr lang="en-US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menelusuri</a:t>
            </a:r>
            <a:r>
              <a:rPr lang="en-US" dirty="0"/>
              <a:t> </a:t>
            </a:r>
            <a:r>
              <a:rPr lang="en-US" dirty="0" err="1"/>
              <a:t>kreativitas</a:t>
            </a:r>
            <a:r>
              <a:rPr lang="en-US" dirty="0"/>
              <a:t> </a:t>
            </a:r>
            <a:r>
              <a:rPr lang="en-US" dirty="0" err="1" smtClean="0"/>
              <a:t>sarjana</a:t>
            </a:r>
            <a:r>
              <a:rPr lang="en-US" dirty="0" smtClean="0"/>
              <a:t> </a:t>
            </a:r>
            <a:r>
              <a:rPr lang="en-US" dirty="0" err="1" smtClean="0"/>
              <a:t>muslim</a:t>
            </a:r>
            <a:r>
              <a:rPr lang="en-US" dirty="0" smtClean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Islam. </a:t>
            </a:r>
            <a:endParaRPr lang="en-US" dirty="0" smtClean="0"/>
          </a:p>
          <a:p>
            <a:r>
              <a:rPr lang="en-US" dirty="0" err="1" smtClean="0"/>
              <a:t>Perbincangan</a:t>
            </a:r>
            <a:r>
              <a:rPr lang="en-US" dirty="0" smtClean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 smtClean="0"/>
              <a:t>,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pemikiran</a:t>
            </a:r>
            <a:r>
              <a:rPr lang="en-US" dirty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yang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401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Genre</a:t>
            </a:r>
            <a:r>
              <a:rPr lang="en-US" dirty="0" smtClean="0"/>
              <a:t> </a:t>
            </a:r>
            <a:r>
              <a:rPr lang="en-US" dirty="0" err="1" smtClean="0"/>
              <a:t>Historiografi</a:t>
            </a:r>
            <a:r>
              <a:rPr lang="en-US" dirty="0" smtClean="0"/>
              <a:t> </a:t>
            </a:r>
            <a:r>
              <a:rPr lang="en-US" dirty="0"/>
              <a:t>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b="1" dirty="0" err="1"/>
              <a:t>variasi</a:t>
            </a:r>
            <a:r>
              <a:rPr lang="en-US" b="1" dirty="0"/>
              <a:t>, model, </a:t>
            </a:r>
            <a:r>
              <a:rPr lang="en-US" b="1" dirty="0" err="1"/>
              <a:t>tipe</a:t>
            </a:r>
            <a:r>
              <a:rPr lang="en-US" b="1" dirty="0"/>
              <a:t>, </a:t>
            </a:r>
            <a:r>
              <a:rPr lang="en-US" b="1" dirty="0" err="1"/>
              <a:t>wujud</a:t>
            </a:r>
            <a:r>
              <a:rPr lang="en-US" b="1" dirty="0"/>
              <a:t>, </a:t>
            </a:r>
            <a:r>
              <a:rPr lang="en-US" b="1" dirty="0" err="1"/>
              <a:t>bentuk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karakter</a:t>
            </a:r>
            <a:r>
              <a:rPr lang="en-US" b="1" dirty="0"/>
              <a:t> </a:t>
            </a:r>
            <a:r>
              <a:rPr lang="en-US" b="1" dirty="0" err="1"/>
              <a:t>isinya</a:t>
            </a:r>
            <a:r>
              <a:rPr lang="en-US" b="1" dirty="0"/>
              <a:t> yang </a:t>
            </a:r>
            <a:r>
              <a:rPr lang="en-US" b="1" dirty="0" err="1"/>
              <a:t>berbeda-beda</a:t>
            </a:r>
            <a:r>
              <a:rPr lang="en-US" b="1" dirty="0"/>
              <a:t>. </a:t>
            </a:r>
            <a:endParaRPr lang="en-US" b="1" dirty="0" smtClean="0"/>
          </a:p>
          <a:p>
            <a:r>
              <a:rPr lang="en-US" dirty="0" err="1" smtClean="0"/>
              <a:t>Disebabkan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berbagai</a:t>
            </a:r>
            <a:r>
              <a:rPr lang="en-US" dirty="0">
                <a:solidFill>
                  <a:srgbClr val="FF0000"/>
                </a:solidFill>
              </a:rPr>
              <a:t> motif</a:t>
            </a:r>
            <a:r>
              <a:rPr lang="en-US" dirty="0"/>
              <a:t>, </a:t>
            </a:r>
            <a:r>
              <a:rPr lang="en-US" dirty="0" err="1">
                <a:solidFill>
                  <a:srgbClr val="FF0000"/>
                </a:solidFill>
              </a:rPr>
              <a:t>latar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belakang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sosio-kultural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</a:rPr>
              <a:t>struktur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ideologi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Kemunculan</a:t>
            </a:r>
            <a:r>
              <a:rPr lang="en-US" dirty="0" smtClean="0"/>
              <a:t>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>
                <a:solidFill>
                  <a:srgbClr val="0070C0"/>
                </a:solidFill>
              </a:rPr>
              <a:t>kondisi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>
                <a:solidFill>
                  <a:srgbClr val="00B050"/>
                </a:solidFill>
              </a:rPr>
              <a:t>situasi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tertentu</a:t>
            </a:r>
            <a:r>
              <a:rPr lang="en-US" dirty="0"/>
              <a:t>, </a:t>
            </a:r>
            <a:r>
              <a:rPr lang="en-US" dirty="0" err="1">
                <a:solidFill>
                  <a:srgbClr val="7030A0"/>
                </a:solidFill>
              </a:rPr>
              <a:t>isu-isu</a:t>
            </a:r>
            <a:r>
              <a:rPr lang="en-US" dirty="0">
                <a:solidFill>
                  <a:srgbClr val="7030A0"/>
                </a:solidFill>
              </a:rPr>
              <a:t> yang </a:t>
            </a:r>
            <a:r>
              <a:rPr lang="en-US" dirty="0" err="1">
                <a:solidFill>
                  <a:srgbClr val="7030A0"/>
                </a:solidFill>
              </a:rPr>
              <a:t>mendominasi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kualitas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intelektualitas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sejarawan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karyanya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3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Historiografi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39624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b="1" dirty="0" err="1"/>
              <a:t>perkembangan</a:t>
            </a:r>
            <a:r>
              <a:rPr lang="en-US" b="1" dirty="0"/>
              <a:t> </a:t>
            </a:r>
            <a:r>
              <a:rPr lang="en-US" b="1" dirty="0" err="1"/>
              <a:t>konsep</a:t>
            </a:r>
            <a:r>
              <a:rPr lang="en-US" b="1" dirty="0"/>
              <a:t> </a:t>
            </a:r>
            <a:r>
              <a:rPr lang="en-US" b="1" dirty="0" err="1"/>
              <a:t>sejarah</a:t>
            </a:r>
            <a:r>
              <a:rPr lang="en-US" b="1" dirty="0"/>
              <a:t>, </a:t>
            </a:r>
            <a:r>
              <a:rPr lang="en-US" b="1" dirty="0" err="1"/>
              <a:t>baik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pemikiran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ilmiah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dilakukan</a:t>
            </a:r>
            <a:r>
              <a:rPr lang="en-US" dirty="0"/>
              <a:t>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Uraian</a:t>
            </a:r>
            <a:r>
              <a:rPr lang="en-US" dirty="0" smtClean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b="1" dirty="0" err="1"/>
              <a:t>pertumbuhan</a:t>
            </a:r>
            <a:r>
              <a:rPr lang="en-US" b="1" dirty="0"/>
              <a:t>, </a:t>
            </a:r>
            <a:r>
              <a:rPr lang="en-US" b="1" dirty="0" err="1"/>
              <a:t>perkembangan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kemunduran</a:t>
            </a:r>
            <a:r>
              <a:rPr lang="en-US" b="1" dirty="0"/>
              <a:t> </a:t>
            </a:r>
            <a:r>
              <a:rPr lang="en-US" b="1" dirty="0" err="1"/>
              <a:t>bentuk-bentuk</a:t>
            </a:r>
            <a:r>
              <a:rPr lang="en-US" b="1" dirty="0"/>
              <a:t> </a:t>
            </a:r>
            <a:r>
              <a:rPr lang="en-US" b="1" dirty="0" err="1"/>
              <a:t>ekspresi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 smtClean="0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penyajian</a:t>
            </a:r>
            <a:r>
              <a:rPr lang="en-US" dirty="0"/>
              <a:t> </a:t>
            </a:r>
            <a:r>
              <a:rPr lang="en-US" dirty="0" err="1"/>
              <a:t>bahan-bahan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tentang</a:t>
            </a:r>
            <a:r>
              <a:rPr lang="en-US" dirty="0" smtClean="0"/>
              <a:t> </a:t>
            </a:r>
            <a:r>
              <a:rPr lang="en-US" b="1" dirty="0" err="1"/>
              <a:t>cara</a:t>
            </a:r>
            <a:r>
              <a:rPr lang="en-US" b="1" dirty="0"/>
              <a:t> </a:t>
            </a:r>
            <a:r>
              <a:rPr lang="en-US" b="1" dirty="0" err="1"/>
              <a:t>pandang</a:t>
            </a:r>
            <a:r>
              <a:rPr lang="en-US" b="1" dirty="0"/>
              <a:t>, </a:t>
            </a:r>
            <a:r>
              <a:rPr lang="en-US" b="1" dirty="0" err="1"/>
              <a:t>perspektif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asumsi</a:t>
            </a:r>
            <a:r>
              <a:rPr lang="en-US" b="1" dirty="0"/>
              <a:t> yang </a:t>
            </a:r>
            <a:r>
              <a:rPr lang="en-US" b="1" dirty="0" err="1"/>
              <a:t>membentuk</a:t>
            </a:r>
            <a:r>
              <a:rPr lang="en-US" b="1" dirty="0"/>
              <a:t> </a:t>
            </a:r>
            <a:r>
              <a:rPr lang="en-US" b="1" dirty="0" err="1"/>
              <a:t>penulisan</a:t>
            </a:r>
            <a:r>
              <a:rPr lang="en-US" b="1" dirty="0"/>
              <a:t> </a:t>
            </a:r>
            <a:r>
              <a:rPr lang="en-US" b="1" dirty="0" err="1"/>
              <a:t>sejarah</a:t>
            </a:r>
            <a:r>
              <a:rPr lang="en-US" b="1" dirty="0"/>
              <a:t> </a:t>
            </a:r>
            <a:r>
              <a:rPr lang="en-US" b="1" dirty="0" err="1"/>
              <a:t>tersebut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, </a:t>
            </a:r>
            <a:r>
              <a:rPr lang="en-US" dirty="0" err="1"/>
              <a:t>sosial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politiknya</a:t>
            </a:r>
            <a:r>
              <a:rPr lang="en-US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4765480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historiografi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mencakup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kritis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sumber-sumber</a:t>
            </a:r>
            <a:r>
              <a:rPr lang="en-US" sz="2400" dirty="0"/>
              <a:t> </a:t>
            </a:r>
            <a:r>
              <a:rPr lang="en-US" sz="2400" dirty="0" err="1"/>
              <a:t>sejarah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penilaian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kebenaran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validitas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yang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bahan-bahan</a:t>
            </a:r>
            <a:r>
              <a:rPr lang="en-US" sz="2400" dirty="0"/>
              <a:t> </a:t>
            </a:r>
            <a:r>
              <a:rPr lang="en-US" sz="2400" dirty="0" err="1"/>
              <a:t>sejarah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17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Manfaat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Historiografi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memudahkan</a:t>
            </a:r>
            <a:r>
              <a:rPr lang="en-US" dirty="0" smtClean="0"/>
              <a:t> </a:t>
            </a:r>
            <a:r>
              <a:rPr lang="en-US" b="1" dirty="0" err="1"/>
              <a:t>pengidentifikasian</a:t>
            </a:r>
            <a:r>
              <a:rPr lang="en-US" b="1" dirty="0"/>
              <a:t> </a:t>
            </a:r>
            <a:r>
              <a:rPr lang="en-US" b="1" dirty="0" err="1"/>
              <a:t>isi</a:t>
            </a:r>
            <a:r>
              <a:rPr lang="en-US" b="1" dirty="0"/>
              <a:t> </a:t>
            </a:r>
            <a:r>
              <a:rPr lang="en-US" b="1" dirty="0" err="1"/>
              <a:t>filosofis</a:t>
            </a:r>
            <a:r>
              <a:rPr lang="en-US" b="1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teoritis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b="1" dirty="0" err="1"/>
              <a:t>pandangan</a:t>
            </a:r>
            <a:r>
              <a:rPr lang="en-US" b="1" dirty="0"/>
              <a:t> </a:t>
            </a:r>
            <a:r>
              <a:rPr lang="en-US" b="1" dirty="0" err="1"/>
              <a:t>hidup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masing-masing</a:t>
            </a:r>
            <a:r>
              <a:rPr lang="en-US" b="1" dirty="0"/>
              <a:t> </a:t>
            </a:r>
            <a:r>
              <a:rPr lang="en-US" b="1" dirty="0" err="1"/>
              <a:t>sejarawan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dikarenakan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b="1" dirty="0" err="1"/>
              <a:t>karakter</a:t>
            </a:r>
            <a:r>
              <a:rPr lang="en-US" b="1" dirty="0"/>
              <a:t> yang </a:t>
            </a:r>
            <a:r>
              <a:rPr lang="en-US" b="1" dirty="0" err="1"/>
              <a:t>berbedabeda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, </a:t>
            </a:r>
            <a:r>
              <a:rPr lang="en-US" dirty="0" err="1"/>
              <a:t>zaman</a:t>
            </a:r>
            <a:r>
              <a:rPr lang="en-US" dirty="0"/>
              <a:t>, </a:t>
            </a:r>
            <a:r>
              <a:rPr lang="en-US" dirty="0" err="1"/>
              <a:t>kepribadian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komunitas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penulisnya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/>
              <a:t>historiografi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faktual</a:t>
            </a:r>
            <a:r>
              <a:rPr lang="en-US" dirty="0"/>
              <a:t> yang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proses </a:t>
            </a:r>
            <a:r>
              <a:rPr lang="en-US" dirty="0" err="1"/>
              <a:t>sejarah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berfokus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b="1" dirty="0" err="1"/>
              <a:t>pemahaman</a:t>
            </a:r>
            <a:r>
              <a:rPr lang="en-US" b="1" dirty="0"/>
              <a:t> </a:t>
            </a:r>
            <a:r>
              <a:rPr lang="en-US" b="1" dirty="0" err="1"/>
              <a:t>pikiran-pikiran</a:t>
            </a:r>
            <a:r>
              <a:rPr lang="en-US" b="1" dirty="0"/>
              <a:t> </a:t>
            </a:r>
            <a:r>
              <a:rPr lang="en-US" b="1" dirty="0" err="1"/>
              <a:t>historis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diungkapkan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Diharapkan</a:t>
            </a:r>
            <a:r>
              <a:rPr lang="en-US" dirty="0" smtClean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>
                <a:solidFill>
                  <a:srgbClr val="00B050"/>
                </a:solidFill>
              </a:rPr>
              <a:t>hasil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studi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>
                <a:solidFill>
                  <a:srgbClr val="00B050"/>
                </a:solidFill>
              </a:rPr>
              <a:t>historiografi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tinjauan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memperhatikan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setiap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karya</a:t>
            </a:r>
            <a:r>
              <a:rPr lang="en-US" b="1" dirty="0">
                <a:solidFill>
                  <a:srgbClr val="FF0000"/>
                </a:solidFill>
              </a:rPr>
              <a:t> yang </a:t>
            </a:r>
            <a:r>
              <a:rPr lang="en-US" b="1" dirty="0" err="1">
                <a:solidFill>
                  <a:srgbClr val="FF0000"/>
                </a:solidFill>
              </a:rPr>
              <a:t>mereka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teliti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3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Historiografi</a:t>
            </a:r>
            <a:r>
              <a:rPr lang="en-US" dirty="0"/>
              <a:t> Islam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Merujuk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di </a:t>
            </a:r>
            <a:r>
              <a:rPr lang="en-US" dirty="0" err="1"/>
              <a:t>kalangan</a:t>
            </a:r>
            <a:r>
              <a:rPr lang="en-US" dirty="0"/>
              <a:t> </a:t>
            </a:r>
            <a:r>
              <a:rPr lang="en-US" dirty="0" err="1"/>
              <a:t>umat</a:t>
            </a:r>
            <a:r>
              <a:rPr lang="en-US" dirty="0"/>
              <a:t> Islam. </a:t>
            </a:r>
            <a:endParaRPr lang="en-US" dirty="0" smtClean="0"/>
          </a:p>
          <a:p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Islam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,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/>
              <a:t>menilai</a:t>
            </a:r>
            <a:r>
              <a:rPr lang="en-US" b="1" dirty="0"/>
              <a:t> </a:t>
            </a:r>
            <a:r>
              <a:rPr lang="en-US" b="1" dirty="0" err="1"/>
              <a:t>perubahan</a:t>
            </a:r>
            <a:r>
              <a:rPr lang="en-US" b="1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mempertimbangkan</a:t>
            </a:r>
            <a:r>
              <a:rPr lang="en-US" dirty="0"/>
              <a:t> </a:t>
            </a:r>
            <a:r>
              <a:rPr lang="en-US" b="1" dirty="0" err="1"/>
              <a:t>perkembangan</a:t>
            </a:r>
            <a:r>
              <a:rPr lang="en-US" b="1" dirty="0"/>
              <a:t>, </a:t>
            </a:r>
            <a:r>
              <a:rPr lang="en-US" b="1" dirty="0" err="1"/>
              <a:t>kebangkitan</a:t>
            </a:r>
            <a:r>
              <a:rPr lang="en-US" b="1" dirty="0"/>
              <a:t>, </a:t>
            </a:r>
            <a:r>
              <a:rPr lang="en-US" b="1" dirty="0" err="1"/>
              <a:t>kejatuhan</a:t>
            </a:r>
            <a:r>
              <a:rPr lang="en-US" b="1" dirty="0"/>
              <a:t>, </a:t>
            </a:r>
            <a:r>
              <a:rPr lang="en-US" b="1" dirty="0" err="1"/>
              <a:t>pertumbuhan</a:t>
            </a:r>
            <a:r>
              <a:rPr lang="en-US" b="1" dirty="0"/>
              <a:t>, </a:t>
            </a:r>
            <a:r>
              <a:rPr lang="en-US" b="1" dirty="0" err="1"/>
              <a:t>keruntuhan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kesuburan</a:t>
            </a:r>
            <a:r>
              <a:rPr lang="en-US" b="1" dirty="0"/>
              <a:t> </a:t>
            </a:r>
            <a:r>
              <a:rPr lang="en-US" b="1" dirty="0" err="1"/>
              <a:t>hal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peristiwa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Hal </a:t>
            </a:r>
            <a:r>
              <a:rPr lang="en-US" dirty="0"/>
              <a:t>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yang </a:t>
            </a:r>
            <a:r>
              <a:rPr lang="en-US" dirty="0" err="1"/>
              <a:t>tinggi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67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(7-10M)</a:t>
            </a:r>
          </a:p>
          <a:p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(11-15M)</a:t>
            </a:r>
          </a:p>
          <a:p>
            <a:r>
              <a:rPr lang="en-US" dirty="0" err="1" smtClean="0"/>
              <a:t>Tahap</a:t>
            </a:r>
            <a:r>
              <a:rPr lang="en-US" dirty="0" smtClean="0"/>
              <a:t> Modern </a:t>
            </a:r>
            <a:r>
              <a:rPr lang="en-US" dirty="0" err="1" smtClean="0"/>
              <a:t>Awal</a:t>
            </a:r>
            <a:r>
              <a:rPr lang="en-US" dirty="0" smtClean="0"/>
              <a:t> (16-19M)</a:t>
            </a:r>
          </a:p>
          <a:p>
            <a:r>
              <a:rPr lang="en-US" dirty="0" err="1" smtClean="0"/>
              <a:t>Tahap</a:t>
            </a:r>
            <a:r>
              <a:rPr lang="en-US" dirty="0" smtClean="0"/>
              <a:t> Modern (20 M – </a:t>
            </a:r>
            <a:r>
              <a:rPr lang="en-US" dirty="0" err="1" smtClean="0"/>
              <a:t>sekarang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6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(7-10 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Menuliskan</a:t>
            </a:r>
            <a:r>
              <a:rPr lang="en-US" dirty="0" smtClean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narasi</a:t>
            </a:r>
            <a:r>
              <a:rPr lang="en-US" dirty="0"/>
              <a:t> yang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teratur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Karya-karya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menceritakan</a:t>
            </a:r>
            <a:r>
              <a:rPr lang="en-US" dirty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</a:t>
            </a:r>
            <a:r>
              <a:rPr lang="en-US" dirty="0" err="1" smtClean="0"/>
              <a:t>peristiwa</a:t>
            </a:r>
            <a:r>
              <a:rPr lang="en-US" dirty="0" smtClean="0"/>
              <a:t> </a:t>
            </a:r>
            <a:r>
              <a:rPr lang="en-US" dirty="0" err="1"/>
              <a:t>penting</a:t>
            </a:r>
            <a:r>
              <a:rPr lang="en-US" dirty="0"/>
              <a:t>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peperangan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Muhammad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Khulafaur</a:t>
            </a:r>
            <a:r>
              <a:rPr lang="en-US" dirty="0"/>
              <a:t> </a:t>
            </a:r>
            <a:r>
              <a:rPr lang="en-US" dirty="0" err="1"/>
              <a:t>Rasyidin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Ishaq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Sirat</a:t>
            </a:r>
            <a:r>
              <a:rPr lang="en-US" dirty="0"/>
              <a:t> </a:t>
            </a:r>
            <a:r>
              <a:rPr lang="en-US" dirty="0" err="1"/>
              <a:t>Rasul</a:t>
            </a:r>
            <a:r>
              <a:rPr lang="en-US" dirty="0"/>
              <a:t> Allah (</a:t>
            </a:r>
            <a:r>
              <a:rPr lang="en-US" i="1" dirty="0"/>
              <a:t>The Life of Muhammad</a:t>
            </a:r>
            <a:r>
              <a:rPr lang="en-US" dirty="0"/>
              <a:t>) yang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narasi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Muhammad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kronologis</a:t>
            </a:r>
            <a:r>
              <a:rPr lang="en-US" dirty="0"/>
              <a:t>.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kisah</a:t>
            </a:r>
            <a:r>
              <a:rPr lang="en-US" dirty="0"/>
              <a:t> </a:t>
            </a:r>
            <a:r>
              <a:rPr lang="en-US" dirty="0" err="1"/>
              <a:t>perjuangan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Muhammad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menyebarkan</a:t>
            </a:r>
            <a:r>
              <a:rPr lang="en-US" dirty="0"/>
              <a:t> agama Islam,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membahas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Al-</a:t>
            </a:r>
            <a:r>
              <a:rPr lang="en-US" dirty="0" err="1" smtClean="0">
                <a:solidFill>
                  <a:srgbClr val="FF0000"/>
                </a:solidFill>
              </a:rPr>
              <a:t>Tabari</a:t>
            </a:r>
            <a:r>
              <a:rPr lang="en-US" dirty="0" smtClean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yang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Islam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narasi</a:t>
            </a:r>
            <a:r>
              <a:rPr lang="en-US" dirty="0"/>
              <a:t>. </a:t>
            </a:r>
            <a:r>
              <a:rPr lang="en-US" dirty="0" err="1"/>
              <a:t>Karyanya</a:t>
            </a:r>
            <a:r>
              <a:rPr lang="en-US" dirty="0"/>
              <a:t> yang </a:t>
            </a:r>
            <a:r>
              <a:rPr lang="en-US" dirty="0" err="1"/>
              <a:t>terkenal</a:t>
            </a:r>
            <a:r>
              <a:rPr lang="en-US" dirty="0"/>
              <a:t>, </a:t>
            </a:r>
            <a:r>
              <a:rPr lang="en-US" i="1" dirty="0" err="1">
                <a:solidFill>
                  <a:srgbClr val="FF0000"/>
                </a:solidFill>
              </a:rPr>
              <a:t>Tarikh</a:t>
            </a:r>
            <a:r>
              <a:rPr lang="en-US" i="1" dirty="0">
                <a:solidFill>
                  <a:srgbClr val="FF0000"/>
                </a:solidFill>
              </a:rPr>
              <a:t> al-</a:t>
            </a:r>
            <a:r>
              <a:rPr lang="en-US" i="1" dirty="0" err="1">
                <a:solidFill>
                  <a:srgbClr val="FF0000"/>
                </a:solidFill>
              </a:rPr>
              <a:t>Rusul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wa</a:t>
            </a:r>
            <a:r>
              <a:rPr lang="en-US" i="1" dirty="0">
                <a:solidFill>
                  <a:srgbClr val="FF0000"/>
                </a:solidFill>
              </a:rPr>
              <a:t> al-</a:t>
            </a:r>
            <a:r>
              <a:rPr lang="en-US" i="1" dirty="0" err="1">
                <a:solidFill>
                  <a:srgbClr val="FF0000"/>
                </a:solidFill>
              </a:rPr>
              <a:t>Muluk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i="1" dirty="0">
                <a:solidFill>
                  <a:srgbClr val="FF0000"/>
                </a:solidFill>
              </a:rPr>
              <a:t>The History of Prophets and Kings</a:t>
            </a:r>
            <a:r>
              <a:rPr lang="en-US" dirty="0"/>
              <a:t>),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narasi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Islam,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Nabi</a:t>
            </a:r>
            <a:r>
              <a:rPr lang="en-US" dirty="0"/>
              <a:t> Muhammad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Khulafaur</a:t>
            </a:r>
            <a:r>
              <a:rPr lang="en-US" dirty="0"/>
              <a:t> </a:t>
            </a:r>
            <a:r>
              <a:rPr lang="en-US" dirty="0" err="1"/>
              <a:t>Rasyidin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40 </a:t>
            </a:r>
            <a:r>
              <a:rPr lang="en-US" dirty="0" err="1"/>
              <a:t>jilid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</a:t>
            </a:r>
            <a:r>
              <a:rPr lang="en-US" dirty="0" err="1"/>
              <a:t>penciptaan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pemerintahan</a:t>
            </a:r>
            <a:r>
              <a:rPr lang="en-US" dirty="0"/>
              <a:t> </a:t>
            </a:r>
            <a:r>
              <a:rPr lang="en-US" dirty="0" err="1"/>
              <a:t>Khalifah</a:t>
            </a:r>
            <a:r>
              <a:rPr lang="en-US" dirty="0"/>
              <a:t> Al-</a:t>
            </a:r>
            <a:r>
              <a:rPr lang="en-US" dirty="0" err="1"/>
              <a:t>Ma'mun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abad</a:t>
            </a:r>
            <a:r>
              <a:rPr lang="en-US" dirty="0"/>
              <a:t> ke-9 M.</a:t>
            </a:r>
          </a:p>
        </p:txBody>
      </p:sp>
    </p:spTree>
    <p:extLst>
      <p:ext uri="{BB962C8B-B14F-4D97-AF65-F5344CB8AC3E}">
        <p14:creationId xmlns:p14="http://schemas.microsoft.com/office/powerpoint/2010/main" val="64328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Nash al-Qur’an: </a:t>
            </a:r>
            <a:r>
              <a:rPr lang="en-US" dirty="0" err="1" smtClean="0"/>
              <a:t>mis</a:t>
            </a:r>
            <a:r>
              <a:rPr lang="en-US" dirty="0" smtClean="0"/>
              <a:t> </a:t>
            </a:r>
            <a:r>
              <a:rPr lang="en-US" dirty="0" err="1" smtClean="0"/>
              <a:t>kaum</a:t>
            </a:r>
            <a:r>
              <a:rPr lang="en-US" dirty="0" smtClean="0"/>
              <a:t> Ad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Tsamud</a:t>
            </a:r>
            <a:r>
              <a:rPr lang="en-US" dirty="0" smtClean="0"/>
              <a:t> (</a:t>
            </a:r>
            <a:r>
              <a:rPr lang="en-US" dirty="0" err="1" smtClean="0"/>
              <a:t>dalampenafsiran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cerita</a:t>
            </a:r>
            <a:r>
              <a:rPr lang="en-US" dirty="0" smtClean="0"/>
              <a:t> </a:t>
            </a:r>
            <a:r>
              <a:rPr lang="en-US" dirty="0" err="1" smtClean="0"/>
              <a:t>dongen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dimasukkan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orang2 </a:t>
            </a:r>
            <a:r>
              <a:rPr lang="en-US" dirty="0" err="1" smtClean="0"/>
              <a:t>yahudi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Hadis</a:t>
            </a:r>
            <a:r>
              <a:rPr lang="en-US" dirty="0" smtClean="0"/>
              <a:t>- </a:t>
            </a:r>
            <a:r>
              <a:rPr lang="en-US" dirty="0" err="1" smtClean="0"/>
              <a:t>hadis</a:t>
            </a:r>
            <a:r>
              <a:rPr lang="en-US" dirty="0" smtClean="0"/>
              <a:t> ( arsip2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meragukan</a:t>
            </a:r>
            <a:r>
              <a:rPr lang="en-US" dirty="0" smtClean="0"/>
              <a:t>  di </a:t>
            </a:r>
            <a:r>
              <a:rPr lang="en-US" dirty="0" err="1" smtClean="0"/>
              <a:t>ukur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hadis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menguatkan</a:t>
            </a:r>
            <a:r>
              <a:rPr lang="en-US" dirty="0" smtClean="0"/>
              <a:t> </a:t>
            </a:r>
            <a:r>
              <a:rPr lang="en-US" dirty="0" err="1" smtClean="0"/>
              <a:t>kronologisnya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Syair-syair</a:t>
            </a:r>
            <a:r>
              <a:rPr lang="en-US" dirty="0" smtClean="0"/>
              <a:t> Arab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jahiliyah</a:t>
            </a:r>
            <a:r>
              <a:rPr lang="en-US" dirty="0" smtClean="0"/>
              <a:t>, bekas2 </a:t>
            </a:r>
            <a:r>
              <a:rPr lang="en-US" dirty="0" err="1" smtClean="0"/>
              <a:t>peninggalan</a:t>
            </a:r>
            <a:r>
              <a:rPr lang="en-US" dirty="0" smtClean="0"/>
              <a:t> </a:t>
            </a:r>
            <a:r>
              <a:rPr lang="en-US" dirty="0" err="1" smtClean="0"/>
              <a:t>kerajaan</a:t>
            </a:r>
            <a:r>
              <a:rPr lang="en-US" dirty="0" smtClean="0"/>
              <a:t> </a:t>
            </a:r>
            <a:r>
              <a:rPr lang="en-US" dirty="0" err="1" smtClean="0"/>
              <a:t>Himyar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Cerita</a:t>
            </a:r>
            <a:r>
              <a:rPr lang="en-US" dirty="0" smtClean="0"/>
              <a:t> orang2 </a:t>
            </a:r>
            <a:r>
              <a:rPr lang="en-US" dirty="0" err="1" smtClean="0"/>
              <a:t>yahudi</a:t>
            </a:r>
            <a:r>
              <a:rPr lang="en-US" dirty="0" smtClean="0"/>
              <a:t> di Medina, </a:t>
            </a:r>
            <a:r>
              <a:rPr lang="en-US" dirty="0" err="1" smtClean="0"/>
              <a:t>sejarah</a:t>
            </a:r>
            <a:r>
              <a:rPr lang="en-US" dirty="0" smtClean="0"/>
              <a:t> Herodotus</a:t>
            </a:r>
          </a:p>
          <a:p>
            <a:r>
              <a:rPr lang="en-US" dirty="0" err="1" smtClean="0"/>
              <a:t>Bekas-bekas</a:t>
            </a:r>
            <a:r>
              <a:rPr lang="en-US" dirty="0" smtClean="0"/>
              <a:t> yang </a:t>
            </a:r>
            <a:r>
              <a:rPr lang="en-US" dirty="0" err="1" smtClean="0"/>
              <a:t>terdapat</a:t>
            </a:r>
            <a:r>
              <a:rPr lang="en-US" dirty="0" smtClean="0"/>
              <a:t> di </a:t>
            </a:r>
            <a:r>
              <a:rPr lang="en-US" dirty="0" err="1" smtClean="0"/>
              <a:t>batu-batu</a:t>
            </a:r>
            <a:r>
              <a:rPr lang="en-US" dirty="0" smtClean="0"/>
              <a:t> di </a:t>
            </a:r>
            <a:r>
              <a:rPr lang="en-US" dirty="0"/>
              <a:t>A</a:t>
            </a:r>
            <a:r>
              <a:rPr lang="en-US" dirty="0" smtClean="0"/>
              <a:t>rabia </a:t>
            </a:r>
            <a:r>
              <a:rPr lang="en-US" dirty="0" err="1" smtClean="0"/>
              <a:t>dan</a:t>
            </a:r>
            <a:r>
              <a:rPr lang="en-US" dirty="0" smtClean="0"/>
              <a:t> di </a:t>
            </a:r>
            <a:r>
              <a:rPr lang="en-US" dirty="0" err="1" smtClean="0"/>
              <a:t>luar</a:t>
            </a:r>
            <a:r>
              <a:rPr lang="en-US" dirty="0" smtClean="0"/>
              <a:t> Arabia.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9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Pertengahan</a:t>
            </a:r>
            <a:r>
              <a:rPr lang="en-US" dirty="0"/>
              <a:t> (11-15 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metode-metode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lebih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sistematis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kritis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mengumpulkan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sumber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seperti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hadis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sirah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tarikh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menyeluruh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</a:t>
            </a:r>
            <a:r>
              <a:rPr lang="en-US" dirty="0" smtClean="0"/>
              <a:t>.</a:t>
            </a:r>
          </a:p>
          <a:p>
            <a:r>
              <a:rPr lang="en-US" dirty="0" err="1"/>
              <a:t>Karya-karya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Al-Mas'udi,14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Ibn</a:t>
            </a:r>
            <a:r>
              <a:rPr lang="en-US" dirty="0">
                <a:solidFill>
                  <a:srgbClr val="FF0000"/>
                </a:solidFill>
              </a:rPr>
              <a:t> Khaldun</a:t>
            </a:r>
            <a:r>
              <a:rPr lang="en-US" dirty="0"/>
              <a:t>15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Karya-karya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sumbangan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Islam.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b="1" dirty="0" err="1"/>
              <a:t>menyajikan</a:t>
            </a:r>
            <a:r>
              <a:rPr lang="en-US" b="1" dirty="0"/>
              <a:t> </a:t>
            </a:r>
            <a:r>
              <a:rPr lang="en-US" b="1" dirty="0" err="1"/>
              <a:t>fakta-fakta</a:t>
            </a:r>
            <a:r>
              <a:rPr lang="en-US" b="1" dirty="0"/>
              <a:t> </a:t>
            </a:r>
            <a:r>
              <a:rPr lang="en-US" b="1" dirty="0" err="1"/>
              <a:t>sejarah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b="1" dirty="0" err="1"/>
              <a:t>analisis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interpretasi</a:t>
            </a:r>
            <a:r>
              <a:rPr lang="en-US" b="1" dirty="0"/>
              <a:t> </a:t>
            </a:r>
            <a:r>
              <a:rPr lang="en-US" b="1" dirty="0" err="1"/>
              <a:t>terhadap</a:t>
            </a:r>
            <a:r>
              <a:rPr lang="en-US" b="1" dirty="0"/>
              <a:t> data-data </a:t>
            </a:r>
            <a:r>
              <a:rPr lang="en-US" dirty="0"/>
              <a:t>yang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kumpulkan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agama Islam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peradaban</a:t>
            </a:r>
            <a:r>
              <a:rPr lang="en-US" dirty="0"/>
              <a:t> Islam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234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biografi</a:t>
            </a:r>
            <a:r>
              <a:rPr lang="en-US" dirty="0"/>
              <a:t> </a:t>
            </a:r>
            <a:r>
              <a:rPr lang="en-US" dirty="0" err="1" smtClean="0"/>
              <a:t>digabungkan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Menggabungkan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buku2 </a:t>
            </a:r>
            <a:r>
              <a:rPr lang="en-US" dirty="0" err="1" smtClean="0"/>
              <a:t>biografi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Munculnya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dinasti2 </a:t>
            </a:r>
            <a:r>
              <a:rPr lang="en-US" b="1" dirty="0" err="1" smtClean="0">
                <a:solidFill>
                  <a:srgbClr val="FF0000"/>
                </a:solidFill>
              </a:rPr>
              <a:t>lokal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yang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juga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, </a:t>
            </a:r>
            <a:r>
              <a:rPr lang="en-US" dirty="0" err="1" smtClean="0"/>
              <a:t>sehinga</a:t>
            </a:r>
            <a:r>
              <a:rPr lang="en-US" dirty="0" smtClean="0"/>
              <a:t> bad </a:t>
            </a:r>
            <a:r>
              <a:rPr lang="en-US" dirty="0" err="1" smtClean="0"/>
              <a:t>ke</a:t>
            </a:r>
            <a:r>
              <a:rPr lang="en-US" dirty="0" smtClean="0"/>
              <a:t> 5 -6 </a:t>
            </a:r>
            <a:r>
              <a:rPr lang="en-US" dirty="0" err="1" smtClean="0"/>
              <a:t>hijriah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dinasti</a:t>
            </a:r>
            <a:r>
              <a:rPr lang="en-US" dirty="0" smtClean="0"/>
              <a:t>  </a:t>
            </a:r>
            <a:r>
              <a:rPr lang="en-US" dirty="0" err="1" smtClean="0"/>
              <a:t>mendesak</a:t>
            </a:r>
            <a:r>
              <a:rPr lang="en-US" dirty="0" smtClean="0"/>
              <a:t> sejarah2 </a:t>
            </a:r>
            <a:r>
              <a:rPr lang="en-US" dirty="0" err="1" smtClean="0"/>
              <a:t>biasa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ahli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hal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yg</a:t>
            </a:r>
            <a:r>
              <a:rPr lang="en-US" dirty="0" smtClean="0">
                <a:solidFill>
                  <a:srgbClr val="FF0000"/>
                </a:solidFill>
              </a:rPr>
              <a:t> fatal</a:t>
            </a:r>
            <a:r>
              <a:rPr lang="en-US" dirty="0" smtClean="0"/>
              <a:t>, </a:t>
            </a:r>
            <a:r>
              <a:rPr lang="en-US" dirty="0" err="1" smtClean="0"/>
              <a:t>sebab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FF0000"/>
                </a:solidFill>
              </a:rPr>
              <a:t>kebesaran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oknum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 </a:t>
            </a:r>
            <a:r>
              <a:rPr lang="en-US" dirty="0" err="1" smtClean="0"/>
              <a:t>mementingkan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penonjolan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pribadinya</a:t>
            </a:r>
            <a:r>
              <a:rPr lang="en-US" dirty="0" smtClean="0"/>
              <a:t>, </a:t>
            </a:r>
            <a:r>
              <a:rPr lang="en-US" dirty="0" err="1" smtClean="0"/>
              <a:t>apalagibila</a:t>
            </a:r>
            <a:r>
              <a:rPr lang="en-US" dirty="0" smtClean="0"/>
              <a:t> penguasa2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B050"/>
                </a:solidFill>
              </a:rPr>
              <a:t>khalifah2 </a:t>
            </a:r>
            <a:r>
              <a:rPr lang="en-US" dirty="0" err="1" smtClean="0">
                <a:solidFill>
                  <a:srgbClr val="00B050"/>
                </a:solidFill>
              </a:rPr>
              <a:t>ikut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memimpin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penulisan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masanya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akhirnya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sejarah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tipu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daya</a:t>
            </a:r>
            <a:r>
              <a:rPr lang="en-US" dirty="0" smtClean="0"/>
              <a:t>. Gaya </a:t>
            </a:r>
            <a:r>
              <a:rPr lang="en-US" dirty="0" err="1" smtClean="0">
                <a:solidFill>
                  <a:srgbClr val="FF0000"/>
                </a:solidFill>
              </a:rPr>
              <a:t>bahasa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dan</a:t>
            </a:r>
            <a:r>
              <a:rPr lang="en-US" dirty="0" smtClean="0">
                <a:solidFill>
                  <a:srgbClr val="FF0000"/>
                </a:solidFill>
              </a:rPr>
              <a:t> surat2 </a:t>
            </a:r>
            <a:r>
              <a:rPr lang="en-US" dirty="0" err="1" smtClean="0">
                <a:solidFill>
                  <a:srgbClr val="FF0000"/>
                </a:solidFill>
              </a:rPr>
              <a:t>resmimenggantikan</a:t>
            </a:r>
            <a:r>
              <a:rPr lang="en-US" dirty="0" smtClean="0">
                <a:solidFill>
                  <a:srgbClr val="FF0000"/>
                </a:solidFill>
              </a:rPr>
              <a:t> cerita2 </a:t>
            </a:r>
            <a:r>
              <a:rPr lang="en-US" dirty="0" err="1" smtClean="0">
                <a:solidFill>
                  <a:srgbClr val="FF0000"/>
                </a:solidFill>
              </a:rPr>
              <a:t>yg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sederhana</a:t>
            </a:r>
            <a:r>
              <a:rPr lang="en-US" dirty="0" smtClean="0">
                <a:solidFill>
                  <a:srgbClr val="FF0000"/>
                </a:solidFill>
              </a:rPr>
              <a:t>.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13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</a:t>
            </a:r>
            <a:r>
              <a:rPr lang="en-US" dirty="0" err="1"/>
              <a:t>Tahap</a:t>
            </a:r>
            <a:r>
              <a:rPr lang="en-US" dirty="0"/>
              <a:t> Modern </a:t>
            </a:r>
            <a:r>
              <a:rPr lang="en-US" dirty="0" err="1"/>
              <a:t>Awal</a:t>
            </a:r>
            <a:r>
              <a:rPr lang="en-US" dirty="0"/>
              <a:t> (16-19 M)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pesat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Para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sumber-sumber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.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b="1" dirty="0" err="1"/>
              <a:t>berusaha</a:t>
            </a:r>
            <a:r>
              <a:rPr lang="en-US" b="1" dirty="0"/>
              <a:t> </a:t>
            </a:r>
            <a:r>
              <a:rPr lang="en-US" b="1" dirty="0" err="1"/>
              <a:t>untuk</a:t>
            </a:r>
            <a:r>
              <a:rPr lang="en-US" b="1" dirty="0"/>
              <a:t> </a:t>
            </a:r>
            <a:r>
              <a:rPr lang="en-US" b="1" dirty="0" err="1"/>
              <a:t>menemukan</a:t>
            </a:r>
            <a:r>
              <a:rPr lang="en-US" b="1" dirty="0"/>
              <a:t> </a:t>
            </a:r>
            <a:r>
              <a:rPr lang="en-US" b="1" dirty="0" err="1"/>
              <a:t>sumber-sumber</a:t>
            </a:r>
            <a:r>
              <a:rPr lang="en-US" b="1" dirty="0"/>
              <a:t> yang paling </a:t>
            </a:r>
            <a:r>
              <a:rPr lang="en-US" b="1" dirty="0" err="1"/>
              <a:t>otentik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 smtClean="0"/>
              <a:t>akurat</a:t>
            </a:r>
            <a:endParaRPr lang="en-US" b="1" dirty="0" smtClean="0"/>
          </a:p>
          <a:p>
            <a:r>
              <a:rPr lang="en-US" dirty="0" smtClean="0"/>
              <a:t>Para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b="1" dirty="0" err="1"/>
              <a:t>menggali</a:t>
            </a:r>
            <a:r>
              <a:rPr lang="en-US" b="1" dirty="0"/>
              <a:t> </a:t>
            </a:r>
            <a:r>
              <a:rPr lang="en-US" b="1" dirty="0" err="1"/>
              <a:t>kembali</a:t>
            </a:r>
            <a:r>
              <a:rPr lang="en-US" b="1" dirty="0"/>
              <a:t> </a:t>
            </a:r>
            <a:r>
              <a:rPr lang="en-US" b="1" dirty="0" err="1"/>
              <a:t>sumber-sumber</a:t>
            </a:r>
            <a:r>
              <a:rPr lang="en-US" b="1" dirty="0"/>
              <a:t> yang </a:t>
            </a:r>
            <a:r>
              <a:rPr lang="en-US" b="1" dirty="0" err="1"/>
              <a:t>sudah</a:t>
            </a:r>
            <a:r>
              <a:rPr lang="en-US" b="1" dirty="0"/>
              <a:t> </a:t>
            </a:r>
            <a:r>
              <a:rPr lang="en-US" b="1" dirty="0" err="1"/>
              <a:t>ada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menemukan</a:t>
            </a:r>
            <a:r>
              <a:rPr lang="en-US" b="1" dirty="0"/>
              <a:t> </a:t>
            </a:r>
            <a:r>
              <a:rPr lang="en-US" b="1" dirty="0" err="1"/>
              <a:t>fakta-fakta</a:t>
            </a:r>
            <a:r>
              <a:rPr lang="en-US" b="1" dirty="0"/>
              <a:t> </a:t>
            </a:r>
            <a:r>
              <a:rPr lang="en-US" b="1" dirty="0" err="1"/>
              <a:t>baru</a:t>
            </a:r>
            <a:r>
              <a:rPr lang="en-US" b="1" dirty="0"/>
              <a:t> yang </a:t>
            </a:r>
            <a:r>
              <a:rPr lang="en-US" b="1" dirty="0" err="1"/>
              <a:t>belum</a:t>
            </a:r>
            <a:r>
              <a:rPr lang="en-US" b="1" dirty="0"/>
              <a:t> </a:t>
            </a:r>
            <a:r>
              <a:rPr lang="en-US" b="1" dirty="0" err="1"/>
              <a:t>pernah</a:t>
            </a:r>
            <a:r>
              <a:rPr lang="en-US" b="1" dirty="0"/>
              <a:t> </a:t>
            </a:r>
            <a:r>
              <a:rPr lang="en-US" b="1" dirty="0" err="1"/>
              <a:t>ditemukan</a:t>
            </a:r>
            <a:r>
              <a:rPr lang="en-US" b="1" dirty="0"/>
              <a:t> </a:t>
            </a:r>
            <a:r>
              <a:rPr lang="en-US" b="1" dirty="0" err="1"/>
              <a:t>sebelumnya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Karya-karya</a:t>
            </a:r>
            <a:r>
              <a:rPr lang="en-US" dirty="0" smtClean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Muhammad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Abd</a:t>
            </a:r>
            <a:r>
              <a:rPr lang="en-US" dirty="0"/>
              <a:t> </a:t>
            </a:r>
            <a:r>
              <a:rPr lang="en-US" dirty="0" err="1" smtClean="0"/>
              <a:t>alWahhab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Karya-karya</a:t>
            </a:r>
            <a:r>
              <a:rPr lang="en-US" dirty="0"/>
              <a:t> </a:t>
            </a:r>
            <a:r>
              <a:rPr lang="en-US" dirty="0" err="1"/>
              <a:t>beliau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membahas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b="1" dirty="0" err="1"/>
              <a:t>memberikan</a:t>
            </a:r>
            <a:r>
              <a:rPr lang="en-US" b="1" dirty="0"/>
              <a:t> </a:t>
            </a:r>
            <a:r>
              <a:rPr lang="en-US" b="1" dirty="0" err="1"/>
              <a:t>pandangan</a:t>
            </a:r>
            <a:r>
              <a:rPr lang="en-US" b="1" dirty="0"/>
              <a:t> yang </a:t>
            </a:r>
            <a:r>
              <a:rPr lang="en-US" b="1" dirty="0" err="1"/>
              <a:t>kritis</a:t>
            </a:r>
            <a:r>
              <a:rPr lang="en-US" b="1" dirty="0"/>
              <a:t> </a:t>
            </a:r>
            <a:r>
              <a:rPr lang="en-US" b="1" dirty="0" err="1"/>
              <a:t>terhadap</a:t>
            </a:r>
            <a:r>
              <a:rPr lang="en-US" b="1" dirty="0"/>
              <a:t> </a:t>
            </a:r>
            <a:r>
              <a:rPr lang="en-US" b="1" dirty="0" err="1"/>
              <a:t>sumber-sumber</a:t>
            </a:r>
            <a:r>
              <a:rPr lang="en-US" b="1" dirty="0"/>
              <a:t> yang </a:t>
            </a:r>
            <a:r>
              <a:rPr lang="en-US" b="1" dirty="0" err="1"/>
              <a:t>ada</a:t>
            </a:r>
            <a:r>
              <a:rPr lang="en-US" b="1" dirty="0"/>
              <a:t>. </a:t>
            </a:r>
            <a:r>
              <a:rPr lang="en-US" dirty="0" err="1"/>
              <a:t>beliau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b="1" dirty="0" err="1"/>
              <a:t>interpretasi</a:t>
            </a:r>
            <a:r>
              <a:rPr lang="en-US" b="1" dirty="0"/>
              <a:t> yang </a:t>
            </a:r>
            <a:r>
              <a:rPr lang="en-US" b="1" dirty="0" err="1"/>
              <a:t>berbeda</a:t>
            </a:r>
            <a:r>
              <a:rPr lang="en-US" b="1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Islam. </a:t>
            </a:r>
            <a:endParaRPr lang="en-US" dirty="0" smtClean="0"/>
          </a:p>
          <a:p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berhasil</a:t>
            </a:r>
            <a:r>
              <a:rPr lang="en-US" dirty="0"/>
              <a:t>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yang </a:t>
            </a:r>
            <a:r>
              <a:rPr lang="en-US" dirty="0" err="1"/>
              <a:t>mendalam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yang </a:t>
            </a:r>
            <a:r>
              <a:rPr lang="en-US" dirty="0" err="1"/>
              <a:t>kritis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sumbangsih</a:t>
            </a:r>
            <a:r>
              <a:rPr lang="en-US" dirty="0"/>
              <a:t> yang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Islam.</a:t>
            </a:r>
          </a:p>
        </p:txBody>
      </p:sp>
    </p:spTree>
    <p:extLst>
      <p:ext uri="{BB962C8B-B14F-4D97-AF65-F5344CB8AC3E}">
        <p14:creationId xmlns:p14="http://schemas.microsoft.com/office/powerpoint/2010/main" val="160122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/>
              <a:t>Historiografi</a:t>
            </a:r>
            <a:r>
              <a:rPr lang="en-US" sz="3600" dirty="0"/>
              <a:t> Islam </a:t>
            </a:r>
            <a:r>
              <a:rPr lang="en-US" sz="3600" dirty="0" err="1"/>
              <a:t>berkembang</a:t>
            </a:r>
            <a:r>
              <a:rPr lang="en-US" sz="3600" dirty="0"/>
              <a:t>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 smtClean="0"/>
              <a:t>Historiografi</a:t>
            </a:r>
            <a:r>
              <a:rPr lang="en-US" sz="3600" dirty="0" smtClean="0"/>
              <a:t> </a:t>
            </a:r>
            <a:r>
              <a:rPr lang="en-US" sz="3600" dirty="0"/>
              <a:t>Islam Arab dam Islam </a:t>
            </a:r>
            <a:r>
              <a:rPr lang="en-US" sz="3600" dirty="0" smtClean="0"/>
              <a:t>Persia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Historiografi</a:t>
            </a:r>
            <a:r>
              <a:rPr lang="en-US" dirty="0" smtClean="0"/>
              <a:t> </a:t>
            </a:r>
            <a:r>
              <a:rPr lang="en-US" dirty="0"/>
              <a:t>Islam </a:t>
            </a:r>
            <a:r>
              <a:rPr lang="en-US" dirty="0" smtClean="0"/>
              <a:t>Arab </a:t>
            </a:r>
            <a:r>
              <a:rPr lang="en-US" dirty="0" err="1" smtClean="0"/>
              <a:t>mengikuti</a:t>
            </a:r>
            <a:r>
              <a:rPr lang="en-US" dirty="0" smtClean="0"/>
              <a:t> cara2 </a:t>
            </a:r>
            <a:r>
              <a:rPr lang="en-US" dirty="0" err="1" smtClean="0"/>
              <a:t>terdahulu</a:t>
            </a:r>
            <a:r>
              <a:rPr lang="en-US" dirty="0" smtClean="0"/>
              <a:t>, </a:t>
            </a:r>
            <a:r>
              <a:rPr lang="en-US" dirty="0" err="1" smtClean="0"/>
              <a:t>disamping</a:t>
            </a:r>
            <a:r>
              <a:rPr lang="en-US" dirty="0" smtClean="0"/>
              <a:t> </a:t>
            </a:r>
            <a:r>
              <a:rPr lang="en-US" dirty="0" err="1" smtClean="0"/>
              <a:t>adanya</a:t>
            </a:r>
            <a:r>
              <a:rPr lang="en-US" dirty="0" smtClean="0"/>
              <a:t> penyusunan2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menyegarkan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Perubahan</a:t>
            </a:r>
            <a:r>
              <a:rPr lang="en-US" dirty="0" smtClean="0"/>
              <a:t> yang </a:t>
            </a:r>
            <a:r>
              <a:rPr lang="en-US" dirty="0" err="1" smtClean="0"/>
              <a:t>nyata</a:t>
            </a:r>
            <a:r>
              <a:rPr lang="en-US" dirty="0" smtClean="0"/>
              <a:t> 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biografi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, </a:t>
            </a:r>
            <a:r>
              <a:rPr lang="en-US" dirty="0" err="1" smtClean="0"/>
              <a:t>penyusunannya</a:t>
            </a:r>
            <a:r>
              <a:rPr lang="en-US" dirty="0" smtClean="0"/>
              <a:t> </a:t>
            </a:r>
            <a:r>
              <a:rPr lang="en-US" dirty="0" err="1" smtClean="0"/>
              <a:t>mengarah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umum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Faktor</a:t>
            </a:r>
            <a:r>
              <a:rPr lang="en-US" dirty="0" smtClean="0"/>
              <a:t> 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mendasari</a:t>
            </a:r>
            <a:r>
              <a:rPr lang="en-US" dirty="0" smtClean="0"/>
              <a:t> </a:t>
            </a:r>
            <a:r>
              <a:rPr lang="en-US" dirty="0" err="1" smtClean="0"/>
              <a:t>perkembangannya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err="1" smtClean="0"/>
              <a:t>munculnya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sarjana2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disamping</a:t>
            </a:r>
            <a:r>
              <a:rPr lang="en-US" dirty="0" smtClean="0"/>
              <a:t> </a:t>
            </a:r>
            <a:r>
              <a:rPr lang="en-US" b="1" dirty="0" smtClean="0"/>
              <a:t>ahli2 </a:t>
            </a:r>
            <a:r>
              <a:rPr lang="en-US" b="1" dirty="0" err="1" smtClean="0"/>
              <a:t>sejarah</a:t>
            </a:r>
            <a:r>
              <a:rPr lang="en-US" b="1" dirty="0" smtClean="0"/>
              <a:t> </a:t>
            </a:r>
            <a:r>
              <a:rPr lang="en-US" b="1" dirty="0" err="1" smtClean="0"/>
              <a:t>yg</a:t>
            </a:r>
            <a:r>
              <a:rPr lang="en-US" b="1" dirty="0" smtClean="0"/>
              <a:t> </a:t>
            </a:r>
            <a:r>
              <a:rPr lang="en-US" b="1" dirty="0" err="1" smtClean="0"/>
              <a:t>terikat</a:t>
            </a:r>
            <a:r>
              <a:rPr lang="en-US" b="1" dirty="0" smtClean="0"/>
              <a:t> </a:t>
            </a:r>
            <a:r>
              <a:rPr lang="en-US" b="1" dirty="0" err="1" smtClean="0"/>
              <a:t>oleh</a:t>
            </a:r>
            <a:r>
              <a:rPr lang="en-US" b="1" dirty="0" smtClean="0"/>
              <a:t> </a:t>
            </a:r>
            <a:r>
              <a:rPr lang="en-US" b="1" dirty="0" err="1" smtClean="0"/>
              <a:t>ketentuankhalifah</a:t>
            </a:r>
            <a:r>
              <a:rPr lang="en-US" dirty="0" smtClean="0"/>
              <a:t>.  </a:t>
            </a:r>
            <a:r>
              <a:rPr lang="en-US" dirty="0" err="1" smtClean="0"/>
              <a:t>Perpindahan</a:t>
            </a:r>
            <a:r>
              <a:rPr lang="en-US" dirty="0" smtClean="0"/>
              <a:t> </a:t>
            </a:r>
            <a:r>
              <a:rPr lang="en-US" dirty="0" err="1" smtClean="0"/>
              <a:t>pusat</a:t>
            </a:r>
            <a:r>
              <a:rPr lang="en-US" dirty="0" smtClean="0"/>
              <a:t> </a:t>
            </a:r>
            <a:r>
              <a:rPr lang="en-US" dirty="0" err="1" smtClean="0"/>
              <a:t>hstoriografi</a:t>
            </a:r>
            <a:r>
              <a:rPr lang="en-US" dirty="0" smtClean="0"/>
              <a:t> Islam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Irak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syria</a:t>
            </a:r>
            <a:r>
              <a:rPr lang="en-US" dirty="0" smtClean="0"/>
              <a:t>,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Mesir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55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d. </a:t>
            </a:r>
            <a:r>
              <a:rPr lang="en-US" b="1" dirty="0" err="1"/>
              <a:t>Tahap</a:t>
            </a:r>
            <a:r>
              <a:rPr lang="en-US" b="1" dirty="0"/>
              <a:t> Modern (20 M – </a:t>
            </a:r>
            <a:r>
              <a:rPr lang="en-US" b="1" dirty="0" err="1"/>
              <a:t>sekarang</a:t>
            </a:r>
            <a:r>
              <a:rPr lang="en-US" b="1" dirty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/>
              <a:t>Islam modern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multidisiplin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Islam. </a:t>
            </a:r>
            <a:endParaRPr lang="en-US" dirty="0" smtClean="0"/>
          </a:p>
          <a:p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/>
              <a:t>memadukan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disiplin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 err="1"/>
              <a:t>arkeologi</a:t>
            </a:r>
            <a:r>
              <a:rPr lang="en-US" b="1" dirty="0"/>
              <a:t>, </a:t>
            </a:r>
            <a:r>
              <a:rPr lang="en-US" b="1" dirty="0" err="1"/>
              <a:t>antropologi</a:t>
            </a:r>
            <a:r>
              <a:rPr lang="en-US" b="1" dirty="0"/>
              <a:t>, </a:t>
            </a:r>
            <a:r>
              <a:rPr lang="en-US" b="1" dirty="0" err="1"/>
              <a:t>sosiologi</a:t>
            </a:r>
            <a:r>
              <a:rPr lang="en-US" b="1" dirty="0"/>
              <a:t>, </a:t>
            </a:r>
            <a:r>
              <a:rPr lang="en-US" b="1" dirty="0" err="1"/>
              <a:t>politik</a:t>
            </a:r>
            <a:r>
              <a:rPr lang="en-US" b="1" dirty="0"/>
              <a:t>,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ekonomi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Islam. </a:t>
            </a:r>
            <a:endParaRPr lang="en-US" dirty="0" smtClean="0"/>
          </a:p>
          <a:p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lisan</a:t>
            </a:r>
            <a:r>
              <a:rPr lang="en-US" dirty="0"/>
              <a:t>, </a:t>
            </a:r>
            <a:r>
              <a:rPr lang="en-US" dirty="0" err="1"/>
              <a:t>benda-benda</a:t>
            </a:r>
            <a:r>
              <a:rPr lang="en-US" dirty="0"/>
              <a:t> </a:t>
            </a:r>
            <a:r>
              <a:rPr lang="en-US" dirty="0" err="1"/>
              <a:t>arkeologi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dokumen-dokumen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b="1" dirty="0"/>
              <a:t>Marshall </a:t>
            </a:r>
            <a:r>
              <a:rPr lang="en-US" b="1" dirty="0" smtClean="0"/>
              <a:t>Hodgson</a:t>
            </a:r>
            <a:r>
              <a:rPr lang="en-US" dirty="0" smtClean="0"/>
              <a:t>, </a:t>
            </a:r>
            <a:r>
              <a:rPr lang="en-US" dirty="0" err="1"/>
              <a:t>tergolong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Karyanya</a:t>
            </a:r>
            <a:r>
              <a:rPr lang="en-US" dirty="0"/>
              <a:t>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Islam modern. </a:t>
            </a:r>
            <a:endParaRPr lang="en-US" dirty="0" smtClean="0"/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komprehensif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Islam. </a:t>
            </a:r>
          </a:p>
        </p:txBody>
      </p:sp>
    </p:spTree>
    <p:extLst>
      <p:ext uri="{BB962C8B-B14F-4D97-AF65-F5344CB8AC3E}">
        <p14:creationId xmlns:p14="http://schemas.microsoft.com/office/powerpoint/2010/main" val="315663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Marshall </a:t>
            </a:r>
            <a:r>
              <a:rPr lang="en-US" sz="3600" dirty="0" smtClean="0"/>
              <a:t>Hodgson: </a:t>
            </a:r>
            <a:r>
              <a:rPr lang="en-US" sz="3600" dirty="0" err="1" smtClean="0"/>
              <a:t>Pendekatan</a:t>
            </a:r>
            <a:r>
              <a:rPr lang="en-US" sz="3600" dirty="0" smtClean="0"/>
              <a:t> </a:t>
            </a:r>
            <a:r>
              <a:rPr lang="en-US" sz="3600" dirty="0" err="1" smtClean="0"/>
              <a:t>Baru</a:t>
            </a:r>
            <a:r>
              <a:rPr lang="en-US" sz="3600" dirty="0" smtClean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 smtClean="0"/>
              <a:t>Penulisan</a:t>
            </a:r>
            <a:r>
              <a:rPr lang="en-US" sz="3600" dirty="0" smtClean="0"/>
              <a:t> </a:t>
            </a:r>
            <a:r>
              <a:rPr lang="en-US" sz="3600" dirty="0" err="1" smtClean="0"/>
              <a:t>Sejarah</a:t>
            </a:r>
            <a:r>
              <a:rPr lang="en-US" sz="3600" dirty="0" smtClean="0"/>
              <a:t> </a:t>
            </a:r>
            <a:r>
              <a:rPr lang="en-US" sz="3600" dirty="0"/>
              <a:t>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Karyanya</a:t>
            </a:r>
            <a:r>
              <a:rPr lang="en-US" dirty="0" smtClean="0"/>
              <a:t> “</a:t>
            </a:r>
            <a:r>
              <a:rPr lang="en-US" i="1" dirty="0" smtClean="0"/>
              <a:t>The </a:t>
            </a:r>
            <a:r>
              <a:rPr lang="en-US" i="1" dirty="0"/>
              <a:t>Venture of Islam: Conscience and History in a World </a:t>
            </a:r>
            <a:r>
              <a:rPr lang="en-US" i="1" dirty="0" smtClean="0"/>
              <a:t>Civilization</a:t>
            </a:r>
            <a:r>
              <a:rPr lang="en-US" dirty="0" smtClean="0"/>
              <a:t>”. </a:t>
            </a:r>
          </a:p>
          <a:p>
            <a:r>
              <a:rPr lang="en-US" dirty="0" err="1" smtClean="0"/>
              <a:t>Menekankan</a:t>
            </a:r>
            <a:r>
              <a:rPr lang="en-US" dirty="0" smtClean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peradaban</a:t>
            </a:r>
            <a:r>
              <a:rPr lang="en-US" dirty="0"/>
              <a:t> Islam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terbatas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Arab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mayoritas</a:t>
            </a:r>
            <a:r>
              <a:rPr lang="en-US" dirty="0"/>
              <a:t> Muslim,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tradisi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yang </a:t>
            </a:r>
            <a:r>
              <a:rPr lang="en-US" dirty="0" err="1"/>
              <a:t>terpengaruh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Islam. </a:t>
            </a:r>
            <a:endParaRPr lang="en-US" dirty="0" smtClean="0"/>
          </a:p>
          <a:p>
            <a:r>
              <a:rPr lang="en-US" dirty="0" err="1" smtClean="0"/>
              <a:t>Memperkenalkan</a:t>
            </a:r>
            <a:r>
              <a:rPr lang="en-US" dirty="0" smtClean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/>
              <a:t>(</a:t>
            </a:r>
            <a:r>
              <a:rPr lang="en-US" dirty="0" smtClean="0">
                <a:solidFill>
                  <a:srgbClr val="FF0000"/>
                </a:solidFill>
              </a:rPr>
              <a:t>Islamic)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/>
              <a:t>keagamaan</a:t>
            </a:r>
            <a:r>
              <a:rPr lang="en-US" dirty="0"/>
              <a:t> </a:t>
            </a:r>
            <a:r>
              <a:rPr lang="en-US" dirty="0" smtClean="0"/>
              <a:t>Islam </a:t>
            </a:r>
            <a:r>
              <a:rPr lang="en-US" dirty="0" err="1"/>
              <a:t>dan</a:t>
            </a:r>
            <a:r>
              <a:rPr lang="en-US" dirty="0"/>
              <a:t> (</a:t>
            </a:r>
            <a:r>
              <a:rPr lang="en-US" dirty="0" err="1" smtClean="0">
                <a:solidFill>
                  <a:srgbClr val="FF0000"/>
                </a:solidFill>
              </a:rPr>
              <a:t>Islamicate</a:t>
            </a:r>
            <a:r>
              <a:rPr lang="en-US" dirty="0" smtClean="0"/>
              <a:t>)</a:t>
            </a:r>
            <a:r>
              <a:rPr lang="en-US" dirty="0" err="1" smtClean="0"/>
              <a:t>aspek-aspek</a:t>
            </a:r>
            <a:r>
              <a:rPr lang="en-US" dirty="0" smtClean="0"/>
              <a:t> </a:t>
            </a:r>
            <a:r>
              <a:rPr lang="en-US" dirty="0" err="1"/>
              <a:t>budaya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yang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Islam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peradaban</a:t>
            </a:r>
            <a:r>
              <a:rPr lang="en-US" dirty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dirty="0" err="1" smtClean="0">
                <a:solidFill>
                  <a:srgbClr val="FF0000"/>
                </a:solidFill>
              </a:rPr>
              <a:t>Islamdon</a:t>
            </a:r>
            <a:r>
              <a:rPr lang="en-US" dirty="0" smtClean="0">
                <a:solidFill>
                  <a:srgbClr val="FF0000"/>
                </a:solidFill>
              </a:rPr>
              <a:t>) </a:t>
            </a:r>
            <a:r>
              <a:rPr lang="en-US" dirty="0" err="1" smtClean="0"/>
              <a:t>aspek</a:t>
            </a:r>
            <a:r>
              <a:rPr lang="en-US" dirty="0" smtClean="0"/>
              <a:t> </a:t>
            </a:r>
            <a:r>
              <a:rPr lang="en-US" dirty="0" err="1" smtClean="0"/>
              <a:t>politis</a:t>
            </a:r>
            <a:r>
              <a:rPr lang="en-US" dirty="0" smtClean="0"/>
              <a:t> </a:t>
            </a: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059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Polemik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75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 </a:t>
            </a:r>
            <a:r>
              <a:rPr lang="en-US" dirty="0" err="1" smtClean="0"/>
              <a:t>Kredibilitas</a:t>
            </a:r>
            <a:r>
              <a:rPr lang="en-US" dirty="0" smtClean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Sumber-sumber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ada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diandalkan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sebaliknya</a:t>
            </a:r>
            <a:r>
              <a:rPr lang="en-US" dirty="0"/>
              <a:t>. </a:t>
            </a:r>
          </a:p>
          <a:p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dimungkinkan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penyalinan</a:t>
            </a:r>
            <a:r>
              <a:rPr lang="en-US" dirty="0"/>
              <a:t>, </a:t>
            </a:r>
            <a:r>
              <a:rPr lang="en-US" dirty="0" err="1"/>
              <a:t>manipulasi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pemalsuan</a:t>
            </a:r>
            <a:r>
              <a:rPr lang="en-US" dirty="0"/>
              <a:t>. </a:t>
            </a:r>
          </a:p>
          <a:p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memeriksa</a:t>
            </a:r>
            <a:r>
              <a:rPr lang="en-US" dirty="0"/>
              <a:t> </a:t>
            </a:r>
            <a:r>
              <a:rPr lang="en-US" dirty="0" err="1"/>
              <a:t>keabsahan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keakuratan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menuliskan</a:t>
            </a:r>
            <a:r>
              <a:rPr lang="en-US" dirty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64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b. </a:t>
            </a:r>
            <a:r>
              <a:rPr lang="en-US" dirty="0" err="1" smtClean="0"/>
              <a:t>Perbedaan</a:t>
            </a:r>
            <a:r>
              <a:rPr lang="en-US" dirty="0" smtClean="0"/>
              <a:t> </a:t>
            </a:r>
            <a:r>
              <a:rPr lang="en-US" dirty="0" err="1"/>
              <a:t>Interpretasi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Tafsir</a:t>
            </a:r>
            <a:r>
              <a:rPr lang="en-US" dirty="0"/>
              <a:t>  </a:t>
            </a:r>
            <a:r>
              <a:rPr lang="en-US" dirty="0" err="1"/>
              <a:t>Sejarah</a:t>
            </a:r>
            <a:r>
              <a:rPr lang="en-US" dirty="0"/>
              <a:t> Islam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Sering</a:t>
            </a:r>
            <a:r>
              <a:rPr lang="en-US" dirty="0" smtClean="0"/>
              <a:t> </a:t>
            </a:r>
            <a:r>
              <a:rPr lang="en-US" dirty="0"/>
              <a:t>kali </a:t>
            </a:r>
            <a:r>
              <a:rPr lang="en-US" dirty="0" err="1"/>
              <a:t>menghadirkan</a:t>
            </a:r>
            <a:r>
              <a:rPr lang="en-US" dirty="0"/>
              <a:t> </a:t>
            </a:r>
            <a:r>
              <a:rPr lang="en-US" dirty="0" err="1"/>
              <a:t>tantangan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interpretasi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tafsirnya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Para </a:t>
            </a:r>
            <a:r>
              <a:rPr lang="en-US" dirty="0" err="1"/>
              <a:t>sejarawan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kali </a:t>
            </a:r>
            <a:r>
              <a:rPr lang="en-US" dirty="0" err="1"/>
              <a:t>memunculkan</a:t>
            </a:r>
            <a:r>
              <a:rPr lang="en-US" dirty="0"/>
              <a:t> </a:t>
            </a:r>
            <a:r>
              <a:rPr lang="en-US" b="1" dirty="0" err="1"/>
              <a:t>perspektif</a:t>
            </a:r>
            <a:r>
              <a:rPr lang="en-US" b="1" dirty="0"/>
              <a:t> yang </a:t>
            </a:r>
            <a:r>
              <a:rPr lang="en-US" b="1" dirty="0" err="1"/>
              <a:t>beragam</a:t>
            </a:r>
            <a:r>
              <a:rPr lang="en-US" dirty="0"/>
              <a:t>, yang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akhirnya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versi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bertentangan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84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c.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ideologis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/>
              <a:t>Islam, </a:t>
            </a:r>
            <a:r>
              <a:rPr lang="en-US" dirty="0" err="1"/>
              <a:t>seringkali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ideologis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Kelompok-kelompok</a:t>
            </a:r>
            <a:r>
              <a:rPr lang="en-US" dirty="0" smtClean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agama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</a:t>
            </a:r>
            <a:r>
              <a:rPr lang="en-US" dirty="0" err="1"/>
              <a:t>legitimasi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kekuasaan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,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berdampak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penafsiran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bias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memutarbalikkan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sesungguhnya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ideologis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yang </a:t>
            </a:r>
            <a:r>
              <a:rPr lang="en-US" dirty="0" err="1"/>
              <a:t>berbeda-beda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orang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kehati-hatian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agar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yang </a:t>
            </a:r>
            <a:r>
              <a:rPr lang="en-US" dirty="0" err="1"/>
              <a:t>sebenarnya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terjebak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penafsiran</a:t>
            </a:r>
            <a:r>
              <a:rPr lang="en-US" dirty="0"/>
              <a:t> yang bias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manipulatif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2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Kontribusi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Islam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mendalam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peristiwa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kebudayaan</a:t>
            </a:r>
            <a:r>
              <a:rPr lang="en-US" dirty="0"/>
              <a:t>, </a:t>
            </a:r>
            <a:r>
              <a:rPr lang="en-US" dirty="0" err="1"/>
              <a:t>politik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Muslim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kesamaan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Muslim di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zaman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historiografi</a:t>
            </a:r>
            <a:r>
              <a:rPr lang="en-US" dirty="0"/>
              <a:t> Islam </a:t>
            </a:r>
            <a:r>
              <a:rPr lang="en-US" dirty="0" err="1"/>
              <a:t>memainkan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b="1" dirty="0" err="1"/>
              <a:t>menghubungkan</a:t>
            </a:r>
            <a:r>
              <a:rPr lang="en-US" b="1" dirty="0"/>
              <a:t> </a:t>
            </a:r>
            <a:r>
              <a:rPr lang="en-US" b="1" dirty="0" err="1"/>
              <a:t>sejarah</a:t>
            </a:r>
            <a:r>
              <a:rPr lang="en-US" b="1" dirty="0"/>
              <a:t> Islam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kehidupan</a:t>
            </a:r>
            <a:r>
              <a:rPr lang="en-US" b="1" dirty="0"/>
              <a:t> </a:t>
            </a:r>
            <a:r>
              <a:rPr lang="en-US" b="1" dirty="0" err="1"/>
              <a:t>masyarakat</a:t>
            </a:r>
            <a:r>
              <a:rPr lang="en-US" b="1" dirty="0"/>
              <a:t> Muslim di era modern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memberikan</a:t>
            </a:r>
            <a:r>
              <a:rPr lang="en-US" b="1" dirty="0"/>
              <a:t> </a:t>
            </a:r>
            <a:r>
              <a:rPr lang="en-US" b="1" dirty="0" err="1"/>
              <a:t>wawasan</a:t>
            </a:r>
            <a:r>
              <a:rPr lang="en-US" b="1" dirty="0"/>
              <a:t> yang </a:t>
            </a:r>
            <a:r>
              <a:rPr lang="en-US" b="1" dirty="0" err="1"/>
              <a:t>lebih</a:t>
            </a:r>
            <a:r>
              <a:rPr lang="en-US" b="1" dirty="0"/>
              <a:t> </a:t>
            </a:r>
            <a:r>
              <a:rPr lang="en-US" b="1" dirty="0" err="1"/>
              <a:t>komprehensif</a:t>
            </a:r>
            <a:r>
              <a:rPr lang="en-US" b="1" dirty="0"/>
              <a:t> </a:t>
            </a:r>
            <a:r>
              <a:rPr lang="en-US" b="1" dirty="0" err="1"/>
              <a:t>tentang</a:t>
            </a:r>
            <a:r>
              <a:rPr lang="en-US" b="1" dirty="0"/>
              <a:t> </a:t>
            </a:r>
            <a:r>
              <a:rPr lang="en-US" b="1" dirty="0" err="1"/>
              <a:t>pengaruh</a:t>
            </a:r>
            <a:r>
              <a:rPr lang="en-US" b="1" dirty="0"/>
              <a:t> Islam di </a:t>
            </a:r>
            <a:r>
              <a:rPr lang="en-US" b="1" dirty="0" err="1"/>
              <a:t>dunia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1064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Historiografi</a:t>
            </a:r>
            <a:r>
              <a:rPr lang="en-US" dirty="0" smtClean="0"/>
              <a:t>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Khabar</a:t>
            </a:r>
            <a:r>
              <a:rPr lang="en-US" dirty="0" smtClean="0"/>
              <a:t> yang </a:t>
            </a:r>
            <a:r>
              <a:rPr lang="en-US" dirty="0" err="1" smtClean="0"/>
              <a:t>berisikan</a:t>
            </a:r>
            <a:r>
              <a:rPr lang="en-US" dirty="0" smtClean="0"/>
              <a:t> </a:t>
            </a:r>
            <a:r>
              <a:rPr lang="en-US" dirty="0" err="1" smtClean="0"/>
              <a:t>cerita-cerita</a:t>
            </a:r>
            <a:r>
              <a:rPr lang="en-US" dirty="0" smtClean="0"/>
              <a:t> yang </a:t>
            </a:r>
            <a:r>
              <a:rPr lang="en-US" dirty="0" err="1" smtClean="0"/>
              <a:t>berhubungan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peperangan</a:t>
            </a:r>
            <a:r>
              <a:rPr lang="en-US" dirty="0" smtClean="0"/>
              <a:t> </a:t>
            </a:r>
            <a:r>
              <a:rPr lang="en-US" dirty="0" err="1" smtClean="0"/>
              <a:t>dll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Kronologi</a:t>
            </a:r>
            <a:r>
              <a:rPr lang="en-US" dirty="0" smtClean="0"/>
              <a:t>, </a:t>
            </a:r>
            <a:r>
              <a:rPr lang="en-US" dirty="0" err="1" smtClean="0"/>
              <a:t>mencatat</a:t>
            </a:r>
            <a:r>
              <a:rPr lang="en-US" dirty="0" smtClean="0"/>
              <a:t> kejadian2 </a:t>
            </a:r>
            <a:r>
              <a:rPr lang="en-US" dirty="0" err="1" smtClean="0"/>
              <a:t>sejarah</a:t>
            </a:r>
            <a:r>
              <a:rPr lang="en-US" dirty="0" smtClean="0"/>
              <a:t>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Periodisasi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: </a:t>
            </a:r>
            <a:r>
              <a:rPr lang="en-US" dirty="0" err="1" smtClean="0"/>
              <a:t>Historiografi</a:t>
            </a:r>
            <a:r>
              <a:rPr lang="en-US" dirty="0" smtClean="0"/>
              <a:t> </a:t>
            </a:r>
            <a:r>
              <a:rPr lang="en-US" dirty="0" err="1" smtClean="0"/>
              <a:t>Dinasti</a:t>
            </a:r>
            <a:r>
              <a:rPr lang="en-US" dirty="0" smtClean="0"/>
              <a:t>, </a:t>
            </a:r>
            <a:r>
              <a:rPr lang="en-US" dirty="0" err="1" smtClean="0"/>
              <a:t>pembagian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(</a:t>
            </a:r>
            <a:r>
              <a:rPr lang="en-US" dirty="0" err="1" smtClean="0"/>
              <a:t>thabaqat</a:t>
            </a:r>
            <a:r>
              <a:rPr lang="en-US" dirty="0" smtClean="0"/>
              <a:t>), </a:t>
            </a:r>
            <a:r>
              <a:rPr lang="en-US" dirty="0" err="1" smtClean="0"/>
              <a:t>susunan</a:t>
            </a:r>
            <a:r>
              <a:rPr lang="en-US" dirty="0" smtClean="0"/>
              <a:t> </a:t>
            </a:r>
            <a:r>
              <a:rPr lang="en-US" dirty="0" err="1" smtClean="0"/>
              <a:t>geneologi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8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Isi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karya-karya</a:t>
            </a:r>
            <a:r>
              <a:rPr lang="en-US" dirty="0" smtClean="0"/>
              <a:t> </a:t>
            </a:r>
            <a:r>
              <a:rPr lang="en-US" dirty="0" err="1" smtClean="0"/>
              <a:t>sejarah</a:t>
            </a:r>
            <a:r>
              <a:rPr lang="en-US" dirty="0" smtClean="0"/>
              <a:t> Islam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Geneologi</a:t>
            </a:r>
            <a:endParaRPr lang="en-US" dirty="0" smtClean="0"/>
          </a:p>
          <a:p>
            <a:r>
              <a:rPr lang="en-US" dirty="0" err="1" smtClean="0"/>
              <a:t>Biografi</a:t>
            </a:r>
            <a:endParaRPr lang="en-US" dirty="0" smtClean="0"/>
          </a:p>
          <a:p>
            <a:r>
              <a:rPr lang="en-US" dirty="0" err="1" smtClean="0"/>
              <a:t>Geografi</a:t>
            </a:r>
            <a:endParaRPr lang="en-US" dirty="0" smtClean="0"/>
          </a:p>
          <a:p>
            <a:r>
              <a:rPr lang="en-US" dirty="0" err="1" smtClean="0"/>
              <a:t>Cosmografi</a:t>
            </a:r>
            <a:endParaRPr lang="en-US" dirty="0" smtClean="0"/>
          </a:p>
          <a:p>
            <a:r>
              <a:rPr lang="en-US" dirty="0" err="1" smtClean="0"/>
              <a:t>Astrologi</a:t>
            </a:r>
            <a:endParaRPr lang="en-US" dirty="0" smtClean="0"/>
          </a:p>
          <a:p>
            <a:r>
              <a:rPr lang="en-US" dirty="0" err="1" smtClean="0"/>
              <a:t>Filsafat</a:t>
            </a:r>
            <a:endParaRPr lang="en-US" dirty="0" smtClean="0"/>
          </a:p>
          <a:p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, </a:t>
            </a:r>
          </a:p>
          <a:p>
            <a:r>
              <a:rPr lang="en-US" dirty="0" smtClean="0"/>
              <a:t>Dokumen2</a:t>
            </a:r>
          </a:p>
          <a:p>
            <a:r>
              <a:rPr lang="en-US" dirty="0" err="1" smtClean="0"/>
              <a:t>Manuskrip</a:t>
            </a:r>
            <a:endParaRPr lang="en-US" dirty="0" smtClean="0"/>
          </a:p>
          <a:p>
            <a:r>
              <a:rPr lang="en-US" dirty="0" smtClean="0"/>
              <a:t>Dan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20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Ciri-ciri historiografi tradisional di masa Islam juga masih </a:t>
            </a:r>
            <a:r>
              <a:rPr lang="id-ID" b="1" dirty="0"/>
              <a:t>memiliki unsur mitos dan sifat kedaerahan</a:t>
            </a:r>
            <a:r>
              <a:rPr lang="id-ID" dirty="0"/>
              <a:t>. Babad yang berkembang pada masa sejarah Islam di nusantara juga mengangkat kisah para raja ataupun tokoh penting di dalam kerajaan.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73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Islam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Franz Rosenthal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karyanya</a:t>
            </a:r>
            <a:r>
              <a:rPr lang="en-US" dirty="0"/>
              <a:t> </a:t>
            </a:r>
            <a:r>
              <a:rPr lang="en-US" dirty="0" err="1"/>
              <a:t>berjudul</a:t>
            </a:r>
            <a:r>
              <a:rPr lang="en-US" dirty="0"/>
              <a:t> A History of Moslem Historiography yang </a:t>
            </a:r>
            <a:r>
              <a:rPr lang="en-US" dirty="0" err="1"/>
              <a:t>terbit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1952. </a:t>
            </a:r>
            <a:r>
              <a:rPr lang="en-US" dirty="0" err="1"/>
              <a:t>Karyanya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menelusuri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/>
              <a:t> Islam. </a:t>
            </a:r>
          </a:p>
        </p:txBody>
      </p:sp>
    </p:spTree>
    <p:extLst>
      <p:ext uri="{BB962C8B-B14F-4D97-AF65-F5344CB8AC3E}">
        <p14:creationId xmlns:p14="http://schemas.microsoft.com/office/powerpoint/2010/main" val="38944814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err="1"/>
              <a:t>Kajian</a:t>
            </a:r>
            <a:r>
              <a:rPr lang="en-US" dirty="0"/>
              <a:t> Boaz </a:t>
            </a:r>
            <a:r>
              <a:rPr lang="en-US" dirty="0" err="1" smtClean="0"/>
              <a:t>Shoshan</a:t>
            </a:r>
            <a:endParaRPr lang="en-US" dirty="0" smtClean="0"/>
          </a:p>
          <a:p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Islam </a:t>
            </a:r>
            <a:r>
              <a:rPr lang="en-US" dirty="0" err="1"/>
              <a:t>dan</a:t>
            </a:r>
            <a:r>
              <a:rPr lang="en-US" dirty="0"/>
              <a:t> Barat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unik</a:t>
            </a:r>
            <a:r>
              <a:rPr lang="en-US" dirty="0" smtClean="0"/>
              <a:t>.</a:t>
            </a:r>
          </a:p>
          <a:p>
            <a:r>
              <a:rPr lang="en-US" dirty="0" smtClean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Islam yang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/>
              <a:t>sejarawan</a:t>
            </a:r>
            <a:r>
              <a:rPr lang="en-US" dirty="0"/>
              <a:t> Islam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diselidiki</a:t>
            </a:r>
            <a:r>
              <a:rPr lang="en-US" dirty="0"/>
              <a:t>, </a:t>
            </a:r>
            <a:r>
              <a:rPr lang="en-US" dirty="0" err="1"/>
              <a:t>dikritisi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dipertanyakan</a:t>
            </a:r>
            <a:r>
              <a:rPr lang="en-US" dirty="0"/>
              <a:t> </a:t>
            </a:r>
            <a:r>
              <a:rPr lang="en-US" dirty="0" err="1"/>
              <a:t>kebenarannya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040952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Historiografi</a:t>
            </a:r>
            <a:r>
              <a:rPr lang="en-US" dirty="0"/>
              <a:t> Islam </a:t>
            </a:r>
            <a:r>
              <a:rPr lang="en-US" dirty="0" err="1"/>
              <a:t>Kritis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Karya</a:t>
            </a:r>
            <a:r>
              <a:rPr lang="en-US" dirty="0"/>
              <a:t>: Safari </a:t>
            </a:r>
            <a:r>
              <a:rPr lang="en-US" dirty="0" err="1"/>
              <a:t>Daud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Islam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epistemologi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 smtClean="0"/>
              <a:t>:</a:t>
            </a:r>
          </a:p>
          <a:p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 err="1"/>
              <a:t>tradisionalis</a:t>
            </a:r>
            <a:r>
              <a:rPr lang="en-US" dirty="0"/>
              <a:t> (traditionalist historian),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agamawan</a:t>
            </a:r>
            <a:r>
              <a:rPr lang="en-US" dirty="0"/>
              <a:t> (‘</a:t>
            </a:r>
            <a:r>
              <a:rPr lang="en-US" dirty="0" err="1"/>
              <a:t>ulama</a:t>
            </a:r>
            <a:r>
              <a:rPr lang="en-US" dirty="0"/>
              <a:t> </a:t>
            </a:r>
            <a:r>
              <a:rPr lang="en-US" dirty="0" err="1"/>
              <a:t>ad-din</a:t>
            </a:r>
            <a:r>
              <a:rPr lang="en-US" dirty="0"/>
              <a:t>) yang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r>
              <a:rPr lang="en-US" dirty="0" err="1"/>
              <a:t>Meminjam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Syakir</a:t>
            </a:r>
            <a:r>
              <a:rPr lang="en-US" dirty="0"/>
              <a:t> </a:t>
            </a:r>
            <a:r>
              <a:rPr lang="en-US" dirty="0" err="1" smtClean="0"/>
              <a:t>Mustafa,mereka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agama yang “</a:t>
            </a:r>
            <a:r>
              <a:rPr lang="en-US" dirty="0" err="1"/>
              <a:t>melebarkan</a:t>
            </a:r>
            <a:r>
              <a:rPr lang="en-US" dirty="0"/>
              <a:t> </a:t>
            </a:r>
            <a:r>
              <a:rPr lang="en-US" dirty="0" err="1"/>
              <a:t>sayap</a:t>
            </a:r>
            <a:r>
              <a:rPr lang="en-US" dirty="0"/>
              <a:t>” (</a:t>
            </a:r>
            <a:r>
              <a:rPr lang="en-US" dirty="0" err="1"/>
              <a:t>yatawassa</a:t>
            </a:r>
            <a:r>
              <a:rPr lang="en-US" dirty="0"/>
              <a:t>‘)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etos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hadis</a:t>
            </a:r>
            <a:r>
              <a:rPr lang="en-US" dirty="0"/>
              <a:t> (</a:t>
            </a:r>
            <a:r>
              <a:rPr lang="en-US" dirty="0" err="1"/>
              <a:t>muhaddisun</a:t>
            </a:r>
            <a:r>
              <a:rPr lang="en-US" dirty="0"/>
              <a:t>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</a:t>
            </a:r>
            <a:endParaRPr lang="en-US" dirty="0" smtClean="0"/>
          </a:p>
          <a:p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patronase</a:t>
            </a:r>
            <a:r>
              <a:rPr lang="en-US" dirty="0"/>
              <a:t> </a:t>
            </a:r>
            <a:r>
              <a:rPr lang="en-US" dirty="0" err="1"/>
              <a:t>istana</a:t>
            </a:r>
            <a:r>
              <a:rPr lang="en-US" dirty="0"/>
              <a:t> </a:t>
            </a:r>
            <a:r>
              <a:rPr lang="en-US" i="1" dirty="0" smtClean="0"/>
              <a:t>(court-patronage), </a:t>
            </a:r>
          </a:p>
          <a:p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 (</a:t>
            </a:r>
            <a:r>
              <a:rPr lang="en-US" i="1" dirty="0"/>
              <a:t>fellow historian</a:t>
            </a:r>
            <a:r>
              <a:rPr lang="en-US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716307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Sejarawan</a:t>
            </a:r>
            <a:r>
              <a:rPr lang="en-US" dirty="0" smtClean="0"/>
              <a:t> </a:t>
            </a:r>
            <a:r>
              <a:rPr lang="en-US" dirty="0" err="1" smtClean="0"/>
              <a:t>Tradisionalis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i="1" dirty="0" smtClean="0"/>
              <a:t>Traditionalist</a:t>
            </a:r>
            <a:r>
              <a:rPr lang="en-US" dirty="0" smtClean="0"/>
              <a:t> </a:t>
            </a:r>
            <a:r>
              <a:rPr lang="en-US" i="1" dirty="0" smtClean="0"/>
              <a:t>Historian</a:t>
            </a:r>
            <a:r>
              <a:rPr lang="en-US" dirty="0" smtClean="0"/>
              <a:t>),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agamawan</a:t>
            </a:r>
            <a:r>
              <a:rPr lang="en-US" dirty="0"/>
              <a:t> (‘</a:t>
            </a:r>
            <a:r>
              <a:rPr lang="en-US" dirty="0" err="1"/>
              <a:t>ulama</a:t>
            </a:r>
            <a:r>
              <a:rPr lang="en-US" dirty="0"/>
              <a:t> </a:t>
            </a:r>
            <a:r>
              <a:rPr lang="en-US" dirty="0" err="1"/>
              <a:t>ad-din</a:t>
            </a:r>
            <a:r>
              <a:rPr lang="en-US" dirty="0"/>
              <a:t>) yang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r>
              <a:rPr lang="en-US" dirty="0" err="1"/>
              <a:t>Meminjam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Syakir</a:t>
            </a:r>
            <a:r>
              <a:rPr lang="en-US" dirty="0"/>
              <a:t> Mustafa</a:t>
            </a:r>
            <a:r>
              <a:rPr lang="en-US" dirty="0" smtClean="0"/>
              <a:t>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agama yang “</a:t>
            </a:r>
            <a:r>
              <a:rPr lang="en-US" dirty="0" err="1"/>
              <a:t>melebarkan</a:t>
            </a:r>
            <a:r>
              <a:rPr lang="en-US" dirty="0"/>
              <a:t> </a:t>
            </a:r>
            <a:r>
              <a:rPr lang="en-US" dirty="0" err="1"/>
              <a:t>sayap</a:t>
            </a:r>
            <a:r>
              <a:rPr lang="en-US" dirty="0"/>
              <a:t>” (</a:t>
            </a:r>
            <a:r>
              <a:rPr lang="en-US" dirty="0" err="1"/>
              <a:t>yatawassa</a:t>
            </a:r>
            <a:r>
              <a:rPr lang="en-US" dirty="0"/>
              <a:t>‘)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Kelompok</a:t>
            </a:r>
            <a:r>
              <a:rPr lang="en-US" dirty="0" smtClean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membawa</a:t>
            </a:r>
            <a:r>
              <a:rPr lang="en-US" dirty="0"/>
              <a:t> </a:t>
            </a:r>
            <a:r>
              <a:rPr lang="en-US" dirty="0" err="1"/>
              <a:t>etos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hadis</a:t>
            </a:r>
            <a:r>
              <a:rPr lang="en-US" dirty="0"/>
              <a:t> (</a:t>
            </a:r>
            <a:r>
              <a:rPr lang="en-US" dirty="0" err="1"/>
              <a:t>muhaddisun</a:t>
            </a:r>
            <a:r>
              <a:rPr lang="en-US" dirty="0"/>
              <a:t>)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penulisan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smtClean="0"/>
              <a:t>Islam</a:t>
            </a:r>
          </a:p>
          <a:p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 </a:t>
            </a:r>
            <a:r>
              <a:rPr lang="en-US" dirty="0" err="1"/>
              <a:t>tradisionalis</a:t>
            </a:r>
            <a:r>
              <a:rPr lang="en-US" dirty="0"/>
              <a:t> </a:t>
            </a:r>
            <a:r>
              <a:rPr lang="en-US" dirty="0" err="1"/>
              <a:t>terkemuka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b="1" dirty="0" err="1"/>
              <a:t>Jalaluddin</a:t>
            </a:r>
            <a:r>
              <a:rPr lang="en-US" b="1" dirty="0"/>
              <a:t> as-</a:t>
            </a:r>
            <a:r>
              <a:rPr lang="en-US" b="1" dirty="0" err="1"/>
              <a:t>Suyuti</a:t>
            </a:r>
            <a:r>
              <a:rPr lang="en-US" b="1" dirty="0"/>
              <a:t> </a:t>
            </a:r>
            <a:r>
              <a:rPr lang="en-US" dirty="0"/>
              <a:t>(849 H/1445 M – 911 H/1505 M), </a:t>
            </a:r>
            <a:r>
              <a:rPr lang="en-US" dirty="0" err="1"/>
              <a:t>Karya</a:t>
            </a:r>
            <a:r>
              <a:rPr lang="en-US" dirty="0"/>
              <a:t> </a:t>
            </a:r>
            <a:r>
              <a:rPr lang="en-US" dirty="0" err="1"/>
              <a:t>utamanya</a:t>
            </a:r>
            <a:r>
              <a:rPr lang="en-US" dirty="0"/>
              <a:t>, </a:t>
            </a:r>
            <a:r>
              <a:rPr lang="en-US" b="1" dirty="0" err="1"/>
              <a:t>Tarikh</a:t>
            </a:r>
            <a:r>
              <a:rPr lang="en-US" b="1" dirty="0"/>
              <a:t> al-</a:t>
            </a:r>
            <a:r>
              <a:rPr lang="en-US" b="1" dirty="0" err="1"/>
              <a:t>Khulafa</a:t>
            </a:r>
            <a:r>
              <a:rPr lang="en-US" dirty="0"/>
              <a:t>’,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narasi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khalifah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al-</a:t>
            </a:r>
            <a:r>
              <a:rPr lang="en-US" dirty="0" err="1"/>
              <a:t>Khulafa</a:t>
            </a:r>
            <a:r>
              <a:rPr lang="en-US" dirty="0"/>
              <a:t>’ </a:t>
            </a:r>
            <a:r>
              <a:rPr lang="en-US" dirty="0" err="1"/>
              <a:t>ar-Rasyidun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Dinasti</a:t>
            </a:r>
            <a:r>
              <a:rPr lang="en-US" dirty="0"/>
              <a:t> ‘</a:t>
            </a:r>
            <a:r>
              <a:rPr lang="en-US" dirty="0" err="1"/>
              <a:t>Abbasiyyah</a:t>
            </a:r>
            <a:r>
              <a:rPr lang="en-US" dirty="0"/>
              <a:t> di </a:t>
            </a:r>
            <a:r>
              <a:rPr lang="en-US" dirty="0" err="1"/>
              <a:t>Mesir</a:t>
            </a:r>
            <a:r>
              <a:rPr lang="en-US" dirty="0"/>
              <a:t>.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 </a:t>
            </a:r>
            <a:r>
              <a:rPr lang="en-US" dirty="0" err="1"/>
              <a:t>mengeksplanasi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Khalifah</a:t>
            </a:r>
            <a:r>
              <a:rPr lang="en-US" dirty="0"/>
              <a:t>. Hal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merefleksikan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pandang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afiliasinya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fitur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/>
              <a:t>ayat-ayat</a:t>
            </a:r>
            <a:r>
              <a:rPr lang="en-US" dirty="0"/>
              <a:t> al-Qur’an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 </a:t>
            </a:r>
            <a:r>
              <a:rPr lang="en-US" dirty="0" err="1"/>
              <a:t>hadis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melegitimasi</a:t>
            </a:r>
            <a:r>
              <a:rPr lang="en-US" dirty="0"/>
              <a:t> </a:t>
            </a:r>
            <a:r>
              <a:rPr lang="en-US" dirty="0" err="1"/>
              <a:t>gagasan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/>
              <a:t>menyajikan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narasi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b="1" dirty="0"/>
              <a:t>Model </a:t>
            </a:r>
            <a:r>
              <a:rPr lang="en-US" b="1" dirty="0" err="1"/>
              <a:t>proyektif</a:t>
            </a:r>
            <a:r>
              <a:rPr lang="en-US" b="1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mitos-supranatural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yang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eksplanasi</a:t>
            </a:r>
            <a:r>
              <a:rPr lang="en-US" dirty="0"/>
              <a:t> </a:t>
            </a:r>
            <a:r>
              <a:rPr lang="en-US" dirty="0" err="1"/>
              <a:t>sejarahnya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744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Ada tiga alasan penting mengkaji kitab Tarikh al-Khulafa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Pertama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ketokohan</a:t>
            </a:r>
            <a:r>
              <a:rPr lang="en-US" dirty="0"/>
              <a:t>, </a:t>
            </a:r>
            <a:r>
              <a:rPr lang="en-US" dirty="0" err="1"/>
              <a:t>penulisnya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tokoh</a:t>
            </a:r>
            <a:r>
              <a:rPr lang="en-US" dirty="0"/>
              <a:t> </a:t>
            </a:r>
            <a:r>
              <a:rPr lang="en-US" dirty="0" err="1"/>
              <a:t>kontroversial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smtClean="0"/>
              <a:t>Islam</a:t>
            </a:r>
          </a:p>
          <a:p>
            <a:r>
              <a:rPr lang="en-US" dirty="0" err="1"/>
              <a:t>Kedua</a:t>
            </a:r>
            <a:r>
              <a:rPr lang="en-US" dirty="0"/>
              <a:t>, </a:t>
            </a:r>
            <a:r>
              <a:rPr lang="en-US" dirty="0" err="1"/>
              <a:t>kitab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memuat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 yang </a:t>
            </a:r>
            <a:r>
              <a:rPr lang="en-US" dirty="0" err="1"/>
              <a:t>kerap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perdebatan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sejarawan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sudut</a:t>
            </a:r>
            <a:r>
              <a:rPr lang="en-US" dirty="0"/>
              <a:t> </a:t>
            </a:r>
            <a:r>
              <a:rPr lang="en-US" dirty="0" err="1"/>
              <a:t>pandang</a:t>
            </a:r>
            <a:r>
              <a:rPr lang="en-US" dirty="0"/>
              <a:t>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politik</a:t>
            </a:r>
            <a:r>
              <a:rPr lang="en-US" dirty="0"/>
              <a:t>. Dari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,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argumentasi</a:t>
            </a:r>
            <a:r>
              <a:rPr lang="en-US" dirty="0"/>
              <a:t> yang </a:t>
            </a:r>
            <a:r>
              <a:rPr lang="en-US" dirty="0" err="1"/>
              <a:t>dibangun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as-</a:t>
            </a:r>
            <a:r>
              <a:rPr lang="en-US" dirty="0" err="1"/>
              <a:t>Suyuti</a:t>
            </a:r>
            <a:r>
              <a:rPr lang="en-US" dirty="0" smtClean="0"/>
              <a:t>.</a:t>
            </a:r>
          </a:p>
          <a:p>
            <a:r>
              <a:rPr lang="en-US" dirty="0" err="1"/>
              <a:t>Ketiga</a:t>
            </a:r>
            <a:r>
              <a:rPr lang="en-US" dirty="0"/>
              <a:t>, </a:t>
            </a:r>
            <a:r>
              <a:rPr lang="en-US" dirty="0" err="1"/>
              <a:t>asSuyuti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Dinasti</a:t>
            </a:r>
            <a:r>
              <a:rPr lang="en-US" dirty="0"/>
              <a:t> </a:t>
            </a:r>
            <a:r>
              <a:rPr lang="en-US" dirty="0" err="1"/>
              <a:t>Mamluk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transisi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Islam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kejatuhan</a:t>
            </a:r>
            <a:r>
              <a:rPr lang="en-US" dirty="0"/>
              <a:t> Baghdad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berdirinya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kerajaan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Mazhab</a:t>
            </a:r>
            <a:r>
              <a:rPr lang="en-US" dirty="0"/>
              <a:t> </a:t>
            </a:r>
            <a:r>
              <a:rPr lang="en-US" dirty="0" err="1"/>
              <a:t>Mesir</a:t>
            </a:r>
            <a:r>
              <a:rPr lang="en-US" dirty="0"/>
              <a:t> (</a:t>
            </a:r>
            <a:r>
              <a:rPr lang="en-US" dirty="0" err="1"/>
              <a:t>Madrasat</a:t>
            </a:r>
            <a:r>
              <a:rPr lang="en-US" dirty="0"/>
              <a:t> </a:t>
            </a:r>
            <a:r>
              <a:rPr lang="en-US" dirty="0" err="1"/>
              <a:t>Misr</a:t>
            </a:r>
            <a:r>
              <a:rPr lang="en-US" dirty="0"/>
              <a:t>) yang </a:t>
            </a:r>
            <a:r>
              <a:rPr lang="en-US" dirty="0" err="1"/>
              <a:t>memperlihatkan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Tajuddin</a:t>
            </a:r>
            <a:r>
              <a:rPr lang="en-US" dirty="0"/>
              <a:t> </a:t>
            </a:r>
            <a:r>
              <a:rPr lang="en-US" dirty="0" err="1"/>
              <a:t>alMaqrizi</a:t>
            </a:r>
            <a:r>
              <a:rPr lang="en-US" dirty="0"/>
              <a:t>, ‘</a:t>
            </a:r>
            <a:r>
              <a:rPr lang="en-US" dirty="0" err="1"/>
              <a:t>Abd</a:t>
            </a:r>
            <a:r>
              <a:rPr lang="en-US" dirty="0"/>
              <a:t> al-</a:t>
            </a:r>
            <a:r>
              <a:rPr lang="en-US" dirty="0" err="1"/>
              <a:t>Mahasin</a:t>
            </a:r>
            <a:r>
              <a:rPr lang="en-US" dirty="0"/>
              <a:t>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Tagri-Birdi</a:t>
            </a:r>
            <a:r>
              <a:rPr lang="en-US" dirty="0"/>
              <a:t>, ‘Ali bin </a:t>
            </a:r>
            <a:r>
              <a:rPr lang="en-US" dirty="0" err="1"/>
              <a:t>Dawud</a:t>
            </a:r>
            <a:r>
              <a:rPr lang="en-US" dirty="0"/>
              <a:t> al-</a:t>
            </a:r>
            <a:r>
              <a:rPr lang="en-US" dirty="0" err="1"/>
              <a:t>Jauhari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Syamsuddin</a:t>
            </a:r>
            <a:r>
              <a:rPr lang="en-US" dirty="0"/>
              <a:t> </a:t>
            </a:r>
            <a:r>
              <a:rPr lang="en-US" dirty="0" smtClean="0"/>
              <a:t>as-</a:t>
            </a:r>
            <a:r>
              <a:rPr lang="en-US" dirty="0" err="1" smtClean="0"/>
              <a:t>Sakhawi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14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/>
              <a:t>Berdasarkan</a:t>
            </a:r>
            <a:r>
              <a:rPr lang="en-US" sz="3200" dirty="0"/>
              <a:t> </a:t>
            </a:r>
            <a:r>
              <a:rPr lang="en-US" sz="3200" dirty="0" err="1"/>
              <a:t>tiga</a:t>
            </a:r>
            <a:r>
              <a:rPr lang="en-US" sz="3200" dirty="0"/>
              <a:t> </a:t>
            </a:r>
            <a:r>
              <a:rPr lang="en-US" sz="3200" dirty="0" err="1"/>
              <a:t>pertimbangan</a:t>
            </a:r>
            <a:r>
              <a:rPr lang="en-US" sz="3200" dirty="0"/>
              <a:t> </a:t>
            </a:r>
            <a:r>
              <a:rPr lang="en-US" sz="3200" dirty="0" err="1" smtClean="0"/>
              <a:t>studi</a:t>
            </a:r>
            <a:r>
              <a:rPr lang="en-US" sz="3200" dirty="0" smtClean="0"/>
              <a:t> </a:t>
            </a:r>
            <a:r>
              <a:rPr lang="en-US" sz="3200" dirty="0" err="1"/>
              <a:t>ini</a:t>
            </a:r>
            <a:r>
              <a:rPr lang="en-US" sz="3200" dirty="0"/>
              <a:t> </a:t>
            </a:r>
            <a:r>
              <a:rPr lang="en-US" sz="3200" dirty="0" err="1"/>
              <a:t>mencoba</a:t>
            </a:r>
            <a:r>
              <a:rPr lang="en-US" sz="3200" dirty="0"/>
              <a:t> </a:t>
            </a:r>
            <a:r>
              <a:rPr lang="en-US" sz="3200" dirty="0" err="1"/>
              <a:t>menjawab</a:t>
            </a:r>
            <a:r>
              <a:rPr lang="en-US" sz="3200" dirty="0"/>
              <a:t> </a:t>
            </a:r>
            <a:r>
              <a:rPr lang="en-US" sz="3200" dirty="0" err="1"/>
              <a:t>tiga</a:t>
            </a:r>
            <a:r>
              <a:rPr lang="en-US" sz="3200" dirty="0"/>
              <a:t> </a:t>
            </a:r>
            <a:r>
              <a:rPr lang="en-US" sz="3200" dirty="0" err="1"/>
              <a:t>pertanyaan</a:t>
            </a:r>
            <a:r>
              <a:rPr lang="en-US" sz="3200" dirty="0"/>
              <a:t> </a:t>
            </a:r>
            <a:r>
              <a:rPr lang="en-US" sz="3200" dirty="0" err="1"/>
              <a:t>penting</a:t>
            </a:r>
            <a:r>
              <a:rPr lang="en-US" sz="3200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Mengapa</a:t>
            </a:r>
            <a:r>
              <a:rPr lang="en-US" dirty="0" smtClean="0"/>
              <a:t> </a:t>
            </a:r>
            <a:r>
              <a:rPr lang="en-US" dirty="0"/>
              <a:t>as-</a:t>
            </a:r>
            <a:r>
              <a:rPr lang="en-US" dirty="0" err="1"/>
              <a:t>Suyuti</a:t>
            </a:r>
            <a:r>
              <a:rPr lang="en-US" dirty="0"/>
              <a:t> </a:t>
            </a:r>
            <a:r>
              <a:rPr lang="en-US" dirty="0" err="1"/>
              <a:t>tertarik</a:t>
            </a:r>
            <a:r>
              <a:rPr lang="en-US" dirty="0"/>
              <a:t> </a:t>
            </a:r>
            <a:r>
              <a:rPr lang="en-US" dirty="0" err="1"/>
              <a:t>menulis</a:t>
            </a:r>
            <a:r>
              <a:rPr lang="en-US" dirty="0"/>
              <a:t> </a:t>
            </a:r>
            <a:r>
              <a:rPr lang="en-US" dirty="0" err="1"/>
              <a:t>sejarah</a:t>
            </a:r>
            <a:r>
              <a:rPr lang="en-US" dirty="0"/>
              <a:t> Islam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/>
              <a:t>model </a:t>
            </a:r>
            <a:r>
              <a:rPr lang="en-US" dirty="0" err="1"/>
              <a:t>eksplanasi</a:t>
            </a:r>
            <a:r>
              <a:rPr lang="en-US" dirty="0"/>
              <a:t> </a:t>
            </a:r>
            <a:r>
              <a:rPr lang="en-US" dirty="0" err="1"/>
              <a:t>Tarikh</a:t>
            </a:r>
            <a:r>
              <a:rPr lang="en-US" dirty="0"/>
              <a:t> al-</a:t>
            </a:r>
            <a:r>
              <a:rPr lang="en-US" dirty="0" err="1"/>
              <a:t>Khulafa</a:t>
            </a:r>
            <a:r>
              <a:rPr lang="en-US" dirty="0"/>
              <a:t>’. </a:t>
            </a:r>
            <a:endParaRPr lang="en-US" dirty="0" smtClean="0"/>
          </a:p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historiografi</a:t>
            </a:r>
            <a:r>
              <a:rPr lang="en-US" dirty="0"/>
              <a:t> as-</a:t>
            </a:r>
            <a:r>
              <a:rPr lang="en-US" dirty="0" err="1"/>
              <a:t>Suyuti</a:t>
            </a:r>
            <a:r>
              <a:rPr lang="en-US" dirty="0"/>
              <a:t>? 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>
                <a:solidFill>
                  <a:srgbClr val="002060"/>
                </a:solidFill>
              </a:rPr>
              <a:t>Studi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ini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diharapkan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mengungkap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signifikansi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karya</a:t>
            </a:r>
            <a:r>
              <a:rPr lang="en-US" dirty="0">
                <a:solidFill>
                  <a:srgbClr val="002060"/>
                </a:solidFill>
              </a:rPr>
              <a:t> as-</a:t>
            </a:r>
            <a:r>
              <a:rPr lang="en-US" dirty="0" err="1">
                <a:solidFill>
                  <a:srgbClr val="002060"/>
                </a:solidFill>
              </a:rPr>
              <a:t>Suyuti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dalam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konteks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historiografi</a:t>
            </a:r>
            <a:r>
              <a:rPr lang="en-US" dirty="0">
                <a:solidFill>
                  <a:srgbClr val="002060"/>
                </a:solidFill>
              </a:rPr>
              <a:t> Islam Abad </a:t>
            </a:r>
            <a:r>
              <a:rPr lang="en-US" dirty="0" err="1">
                <a:solidFill>
                  <a:srgbClr val="002060"/>
                </a:solidFill>
              </a:rPr>
              <a:t>Pertengahan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06539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Pembahasan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id-ID" dirty="0" smtClean="0"/>
              <a:t>Histi</a:t>
            </a:r>
            <a:r>
              <a:rPr lang="en-US" dirty="0" smtClean="0"/>
              <a:t>o</a:t>
            </a:r>
            <a:r>
              <a:rPr lang="id-ID" dirty="0" smtClean="0"/>
              <a:t>iografi </a:t>
            </a:r>
            <a:r>
              <a:rPr lang="id-ID" dirty="0"/>
              <a:t>Islam Abad </a:t>
            </a:r>
            <a:r>
              <a:rPr lang="id-ID" dirty="0" smtClean="0"/>
              <a:t>Pe</a:t>
            </a:r>
            <a:r>
              <a:rPr lang="en-US" dirty="0" smtClean="0"/>
              <a:t>r</a:t>
            </a:r>
            <a:r>
              <a:rPr lang="id-ID" dirty="0" smtClean="0"/>
              <a:t>t</a:t>
            </a:r>
            <a:r>
              <a:rPr lang="en-US" dirty="0" smtClean="0"/>
              <a:t>a</a:t>
            </a:r>
            <a:r>
              <a:rPr lang="id-ID" dirty="0" smtClean="0"/>
              <a:t>ma </a:t>
            </a:r>
            <a:r>
              <a:rPr lang="id-ID" dirty="0"/>
              <a:t>Hijriyah/ Ketujuh Masehi (Karya Wahab bin Munabbih dan Urwah bi Zubair)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</a:t>
            </a:r>
            <a:r>
              <a:rPr lang="en-US" dirty="0" smtClean="0"/>
              <a:t>-2 H</a:t>
            </a:r>
            <a:r>
              <a:rPr lang="id-ID" dirty="0" smtClean="0"/>
              <a:t>/Ke</a:t>
            </a:r>
            <a:r>
              <a:rPr lang="en-US" dirty="0" smtClean="0"/>
              <a:t>-8 </a:t>
            </a:r>
            <a:r>
              <a:rPr lang="id-ID" dirty="0" smtClean="0"/>
              <a:t>M </a:t>
            </a:r>
            <a:r>
              <a:rPr lang="id-ID" dirty="0"/>
              <a:t>(Karya Ibn Syihab al-Zuhri dan Ibn Ishaq)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</a:t>
            </a:r>
            <a:r>
              <a:rPr lang="en-US" dirty="0" smtClean="0"/>
              <a:t>-3 H</a:t>
            </a:r>
            <a:r>
              <a:rPr lang="id-ID" dirty="0" smtClean="0"/>
              <a:t>/ </a:t>
            </a:r>
            <a:r>
              <a:rPr lang="id-ID" dirty="0"/>
              <a:t>Abad </a:t>
            </a:r>
            <a:r>
              <a:rPr lang="id-ID" dirty="0" smtClean="0"/>
              <a:t>Ke</a:t>
            </a:r>
            <a:r>
              <a:rPr lang="en-US" dirty="0" smtClean="0"/>
              <a:t>-9 </a:t>
            </a:r>
            <a:r>
              <a:rPr lang="id-ID" dirty="0" smtClean="0"/>
              <a:t>Masehi </a:t>
            </a:r>
            <a:r>
              <a:rPr lang="id-ID" dirty="0"/>
              <a:t>(</a:t>
            </a:r>
            <a:r>
              <a:rPr lang="id-ID" i="1" dirty="0"/>
              <a:t>Sirah Nabawiyah  </a:t>
            </a:r>
            <a:r>
              <a:rPr lang="id-ID" dirty="0"/>
              <a:t>oleh Ibnu Hisyam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</a:t>
            </a:r>
            <a:r>
              <a:rPr lang="en-US" dirty="0" smtClean="0"/>
              <a:t>-4 </a:t>
            </a:r>
            <a:r>
              <a:rPr lang="id-ID" dirty="0" smtClean="0"/>
              <a:t>H </a:t>
            </a:r>
            <a:r>
              <a:rPr lang="id-ID" dirty="0"/>
              <a:t>/ Abad </a:t>
            </a:r>
            <a:r>
              <a:rPr lang="id-ID" dirty="0" smtClean="0"/>
              <a:t>Ke</a:t>
            </a:r>
            <a:r>
              <a:rPr lang="en-US" dirty="0" smtClean="0"/>
              <a:t>-10 </a:t>
            </a:r>
            <a:r>
              <a:rPr lang="id-ID" dirty="0" smtClean="0"/>
              <a:t>M </a:t>
            </a:r>
            <a:r>
              <a:rPr lang="id-ID" dirty="0"/>
              <a:t>(</a:t>
            </a:r>
            <a:r>
              <a:rPr lang="id-ID" i="1" dirty="0"/>
              <a:t>Tarikh al-Umam wal Muluk</a:t>
            </a:r>
            <a:r>
              <a:rPr lang="id-ID" dirty="0"/>
              <a:t> karya Al-Thabari)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Kel</a:t>
            </a:r>
            <a:r>
              <a:rPr lang="en-US" dirty="0" smtClean="0"/>
              <a:t>-5 </a:t>
            </a:r>
            <a:r>
              <a:rPr lang="id-ID" dirty="0" smtClean="0"/>
              <a:t>H </a:t>
            </a:r>
            <a:r>
              <a:rPr lang="id-ID" dirty="0"/>
              <a:t>/ Abad </a:t>
            </a:r>
            <a:r>
              <a:rPr lang="id-ID" dirty="0" smtClean="0"/>
              <a:t>Ke</a:t>
            </a:r>
            <a:r>
              <a:rPr lang="en-US" dirty="0" smtClean="0"/>
              <a:t>11</a:t>
            </a:r>
            <a:r>
              <a:rPr lang="id-ID" dirty="0" smtClean="0"/>
              <a:t> M </a:t>
            </a:r>
            <a:r>
              <a:rPr lang="id-ID" dirty="0"/>
              <a:t>(</a:t>
            </a:r>
            <a:r>
              <a:rPr lang="id-ID" i="1" dirty="0"/>
              <a:t>Kitab al-Fashl fil Milal wal Ahwai wl Nihal</a:t>
            </a:r>
            <a:r>
              <a:rPr lang="id-ID" dirty="0"/>
              <a:t> karya Ibn Hazm al-Andalusi) 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</a:t>
            </a:r>
            <a:r>
              <a:rPr lang="en-US" dirty="0" smtClean="0"/>
              <a:t>-6 </a:t>
            </a:r>
            <a:r>
              <a:rPr lang="id-ID" dirty="0" smtClean="0"/>
              <a:t>H </a:t>
            </a:r>
            <a:r>
              <a:rPr lang="id-ID" dirty="0"/>
              <a:t>/ </a:t>
            </a:r>
            <a:r>
              <a:rPr lang="id-ID" dirty="0" smtClean="0"/>
              <a:t>Ke</a:t>
            </a:r>
            <a:r>
              <a:rPr lang="en-US" dirty="0" smtClean="0"/>
              <a:t>-12 </a:t>
            </a:r>
            <a:r>
              <a:rPr lang="id-ID" dirty="0" smtClean="0"/>
              <a:t>M</a:t>
            </a:r>
            <a:r>
              <a:rPr lang="en-US" dirty="0" smtClean="0"/>
              <a:t> </a:t>
            </a:r>
            <a:r>
              <a:rPr lang="id-ID" dirty="0"/>
              <a:t>(</a:t>
            </a:r>
            <a:r>
              <a:rPr lang="id-ID" i="1" dirty="0"/>
              <a:t>Al-Milal wal Nihal k</a:t>
            </a:r>
            <a:r>
              <a:rPr lang="id-ID" dirty="0"/>
              <a:t>arya Abul al-Fath Abdul Karim Ahmad al-Syahrasytani)</a:t>
            </a:r>
            <a:endParaRPr lang="en-US" dirty="0"/>
          </a:p>
          <a:p>
            <a:pPr lvl="0"/>
            <a:r>
              <a:rPr lang="id-ID" dirty="0"/>
              <a:t>Mid Semester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Ke</a:t>
            </a:r>
            <a:r>
              <a:rPr lang="en-US" dirty="0"/>
              <a:t>-7 H</a:t>
            </a:r>
            <a:r>
              <a:rPr lang="id-ID" dirty="0"/>
              <a:t> / Ke</a:t>
            </a:r>
            <a:r>
              <a:rPr lang="en-US" dirty="0"/>
              <a:t>-13 M </a:t>
            </a:r>
            <a:r>
              <a:rPr lang="id-ID" dirty="0"/>
              <a:t>(</a:t>
            </a:r>
            <a:r>
              <a:rPr lang="id-ID" i="1" dirty="0"/>
              <a:t>Al-Kamil fil Tarikh</a:t>
            </a:r>
            <a:r>
              <a:rPr lang="id-ID" dirty="0"/>
              <a:t> karya Ibn Katsir)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en-US" dirty="0"/>
              <a:t>VIII H</a:t>
            </a:r>
            <a:r>
              <a:rPr lang="id-ID" dirty="0"/>
              <a:t> / </a:t>
            </a:r>
            <a:r>
              <a:rPr lang="en-US" dirty="0"/>
              <a:t>XIV M </a:t>
            </a:r>
            <a:r>
              <a:rPr lang="id-ID" dirty="0"/>
              <a:t> (</a:t>
            </a:r>
            <a:r>
              <a:rPr lang="id-ID" i="1" dirty="0"/>
              <a:t>Jamiu al-Tawarikh </a:t>
            </a:r>
            <a:r>
              <a:rPr lang="id-ID" dirty="0"/>
              <a:t>karya Rasyiduddin Fadhlullah al-Hamazani)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en-US" dirty="0"/>
              <a:t>IX H</a:t>
            </a:r>
            <a:r>
              <a:rPr lang="id-ID" dirty="0"/>
              <a:t> / </a:t>
            </a:r>
            <a:r>
              <a:rPr lang="en-US" dirty="0"/>
              <a:t>XV M</a:t>
            </a:r>
            <a:r>
              <a:rPr lang="id-ID" dirty="0"/>
              <a:t> (</a:t>
            </a:r>
            <a:r>
              <a:rPr lang="id-ID" i="1" dirty="0"/>
              <a:t>Kitab al-`Ibar wa Diwan al-Mubtada’ wal Khabar fi Ayyam al-`Arab wal `Ajam wal Barbar wa Man `Asharahum min Tsawil Sulthan al-Akbar</a:t>
            </a:r>
            <a:r>
              <a:rPr lang="id-ID" dirty="0"/>
              <a:t>, karya Ibn Khaldun)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</a:t>
            </a:r>
            <a:r>
              <a:rPr lang="en-US" dirty="0" smtClean="0"/>
              <a:t>-10 </a:t>
            </a:r>
            <a:r>
              <a:rPr lang="id-ID" dirty="0" smtClean="0"/>
              <a:t>H </a:t>
            </a:r>
            <a:r>
              <a:rPr lang="id-ID" dirty="0"/>
              <a:t>/ </a:t>
            </a:r>
            <a:r>
              <a:rPr lang="id-ID" dirty="0" smtClean="0"/>
              <a:t>Ke</a:t>
            </a:r>
            <a:r>
              <a:rPr lang="en-US" dirty="0" smtClean="0"/>
              <a:t>-16 </a:t>
            </a:r>
            <a:r>
              <a:rPr lang="id-ID" dirty="0" smtClean="0"/>
              <a:t>M </a:t>
            </a:r>
            <a:r>
              <a:rPr lang="id-ID" dirty="0"/>
              <a:t>(</a:t>
            </a:r>
            <a:r>
              <a:rPr lang="id-ID" i="1" dirty="0"/>
              <a:t>Kitab Tarikh al-Khulafa</a:t>
            </a:r>
            <a:r>
              <a:rPr lang="id-ID" dirty="0"/>
              <a:t>’,  karya Abdurrahman bin Kamaluddin Abu Bakar Jalaluddun al-Mishri al-Suyuthi)</a:t>
            </a:r>
            <a:endParaRPr lang="en-US" dirty="0"/>
          </a:p>
          <a:p>
            <a:pPr lvl="0"/>
            <a:r>
              <a:rPr lang="id-ID" dirty="0"/>
              <a:t>Hist</a:t>
            </a:r>
            <a:r>
              <a:rPr lang="en-US" dirty="0"/>
              <a:t>o</a:t>
            </a:r>
            <a:r>
              <a:rPr lang="id-ID" dirty="0"/>
              <a:t>riografi Islam Abad </a:t>
            </a:r>
            <a:r>
              <a:rPr lang="en-US" dirty="0" smtClean="0"/>
              <a:t>-18 </a:t>
            </a:r>
            <a:r>
              <a:rPr lang="id-ID" dirty="0" smtClean="0"/>
              <a:t>M </a:t>
            </a:r>
            <a:r>
              <a:rPr lang="id-ID" dirty="0"/>
              <a:t>( Sejarahwan Mesir Masa Napolion bonaparte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</a:t>
            </a:r>
            <a:r>
              <a:rPr lang="en-US" dirty="0" smtClean="0"/>
              <a:t>-19 </a:t>
            </a:r>
            <a:r>
              <a:rPr lang="id-ID" dirty="0" smtClean="0"/>
              <a:t>M  </a:t>
            </a:r>
            <a:r>
              <a:rPr lang="id-ID" i="1" dirty="0"/>
              <a:t>(Tarikh al-Islam al-Siyasih wal-Din wal-Tsaqafi walIjtima`iy</a:t>
            </a:r>
            <a:r>
              <a:rPr lang="id-ID" dirty="0"/>
              <a:t> karya Hasan Ibrahim Hasan) 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dirty="0"/>
              <a:t>Islam Abad </a:t>
            </a:r>
            <a:r>
              <a:rPr lang="id-ID" dirty="0" smtClean="0"/>
              <a:t>Ke</a:t>
            </a:r>
            <a:r>
              <a:rPr lang="en-US" dirty="0" smtClean="0"/>
              <a:t>-20 </a:t>
            </a:r>
            <a:r>
              <a:rPr lang="id-ID" dirty="0" smtClean="0"/>
              <a:t>M  </a:t>
            </a:r>
            <a:r>
              <a:rPr lang="id-ID" i="1" dirty="0"/>
              <a:t>(Mausu`ah al-Tarikh al-Islami </a:t>
            </a:r>
            <a:r>
              <a:rPr lang="id-ID" dirty="0"/>
              <a:t>karya Ahmad Syalabi)</a:t>
            </a:r>
            <a:endParaRPr lang="en-US" dirty="0"/>
          </a:p>
          <a:p>
            <a:pPr lvl="0"/>
            <a:r>
              <a:rPr lang="id-ID" dirty="0"/>
              <a:t>Historiografi Islam Karya Orientalis Barat, </a:t>
            </a:r>
            <a:r>
              <a:rPr lang="id-ID" i="1" dirty="0"/>
              <a:t>History of the Arabs, </a:t>
            </a:r>
            <a:r>
              <a:rPr lang="id-ID" dirty="0"/>
              <a:t>karya Philip K Hitti</a:t>
            </a:r>
            <a:endParaRPr lang="en-US" dirty="0"/>
          </a:p>
          <a:p>
            <a:pPr lvl="0"/>
            <a:r>
              <a:rPr lang="id-ID" dirty="0" smtClean="0"/>
              <a:t>Hist</a:t>
            </a:r>
            <a:r>
              <a:rPr lang="en-US" dirty="0" smtClean="0"/>
              <a:t>o</a:t>
            </a:r>
            <a:r>
              <a:rPr lang="id-ID" dirty="0" smtClean="0"/>
              <a:t>riografi </a:t>
            </a:r>
            <a:r>
              <a:rPr lang="id-ID" i="1" dirty="0"/>
              <a:t>Fajrul Islam, </a:t>
            </a:r>
            <a:r>
              <a:rPr lang="id-ID" dirty="0"/>
              <a:t>oleh Ahmad Amin.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442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Wassalam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05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611</TotalTime>
  <Words>3488</Words>
  <Application>Microsoft Office PowerPoint</Application>
  <PresentationFormat>On-screen Show (4:3)</PresentationFormat>
  <Paragraphs>351</Paragraphs>
  <Slides>37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Historiografi Islam</vt:lpstr>
      <vt:lpstr> Ada lima langkah dalam melakukan penelitian sejarah</vt:lpstr>
      <vt:lpstr>Historiografi (Yunani)</vt:lpstr>
      <vt:lpstr>Historiografi</vt:lpstr>
      <vt:lpstr>Historiografi Sebagai Ilmu</vt:lpstr>
      <vt:lpstr>Historiografi, menurut Kerlinger</vt:lpstr>
      <vt:lpstr> Historiografi meletakkan kajian pada sejarah yang diproduksi, terkait Metode sejarah: </vt:lpstr>
      <vt:lpstr> Franz Rosenthal (A History of Muslim Historiography)  </vt:lpstr>
      <vt:lpstr>Muncul Genre Historiografi Islam</vt:lpstr>
      <vt:lpstr>Historiografi atau penulisan sejarah </vt:lpstr>
      <vt:lpstr>Manfaat Studi Historiografi</vt:lpstr>
      <vt:lpstr>Historiografi Islam </vt:lpstr>
      <vt:lpstr>Tahapan Perkembangan Penulisan Historiografi Islam</vt:lpstr>
      <vt:lpstr>a. Tahap Awal (7-10 M)</vt:lpstr>
      <vt:lpstr>Sumber</vt:lpstr>
      <vt:lpstr>b. Tahap Pertengahan (11-15 M) </vt:lpstr>
      <vt:lpstr>Sejarah dan biografi digabungkan  </vt:lpstr>
      <vt:lpstr>c. Tahap Modern Awal (16-19 M) </vt:lpstr>
      <vt:lpstr>Historiografi Islam berkembang menjadi Historiografi Islam Arab dam Islam Persia</vt:lpstr>
      <vt:lpstr>d. Tahap Modern (20 M – sekarang)</vt:lpstr>
      <vt:lpstr>Marshall Hodgson: Pendekatan Baru dalam Penulisan Sejarah Islam</vt:lpstr>
      <vt:lpstr>Polemik Penulisan Sejarah Islam</vt:lpstr>
      <vt:lpstr>a. Kredibilitas Sumber </vt:lpstr>
      <vt:lpstr>b. Perbedaan Interpretasi dan Tafsir  Sejarah Islam</vt:lpstr>
      <vt:lpstr>c. Penggunaan sejarah untuk tujuan politik atau ideologis </vt:lpstr>
      <vt:lpstr>Kontribusi Historiografi Islam </vt:lpstr>
      <vt:lpstr>Bentuk Historiografi Islam</vt:lpstr>
      <vt:lpstr>Isi dari karya-karya sejarah Islam</vt:lpstr>
      <vt:lpstr>PowerPoint Presentation</vt:lpstr>
      <vt:lpstr>PowerPoint Presentation</vt:lpstr>
      <vt:lpstr>Latar Kajian</vt:lpstr>
      <vt:lpstr>Historiografi Islam Kritis Karya: Safari Daud  </vt:lpstr>
      <vt:lpstr>Sejarawan Tradisionalis  (Traditionalist Historian), </vt:lpstr>
      <vt:lpstr>Ada tiga alasan penting mengkaji kitab Tarikh al-Khulafa</vt:lpstr>
      <vt:lpstr>Berdasarkan tiga pertimbangan studi ini mencoba menjawab tiga pertanyaan penting:</vt:lpstr>
      <vt:lpstr>Pembahasan </vt:lpstr>
      <vt:lpstr>Wassalam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Historiografi Islam</dc:title>
  <dc:creator>Dewi Anggariani</dc:creator>
  <cp:lastModifiedBy>Dewi Anggariani</cp:lastModifiedBy>
  <cp:revision>37</cp:revision>
  <dcterms:created xsi:type="dcterms:W3CDTF">2025-06-10T06:35:01Z</dcterms:created>
  <dcterms:modified xsi:type="dcterms:W3CDTF">2026-05-23T04:20:00Z</dcterms:modified>
</cp:coreProperties>
</file>